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1"/>
  </p:notesMasterIdLst>
  <p:sldIdLst>
    <p:sldId id="256" r:id="rId3"/>
    <p:sldId id="652" r:id="rId4"/>
    <p:sldId id="289" r:id="rId5"/>
    <p:sldId id="312" r:id="rId6"/>
    <p:sldId id="272" r:id="rId7"/>
    <p:sldId id="273" r:id="rId8"/>
    <p:sldId id="282" r:id="rId9"/>
    <p:sldId id="274" r:id="rId10"/>
    <p:sldId id="276" r:id="rId11"/>
    <p:sldId id="277" r:id="rId12"/>
    <p:sldId id="275" r:id="rId13"/>
    <p:sldId id="316" r:id="rId14"/>
    <p:sldId id="661" r:id="rId15"/>
    <p:sldId id="280" r:id="rId16"/>
    <p:sldId id="287" r:id="rId17"/>
    <p:sldId id="659" r:id="rId18"/>
    <p:sldId id="349" r:id="rId19"/>
    <p:sldId id="350" r:id="rId20"/>
    <p:sldId id="286" r:id="rId21"/>
    <p:sldId id="656" r:id="rId22"/>
    <p:sldId id="644" r:id="rId23"/>
    <p:sldId id="345" r:id="rId24"/>
    <p:sldId id="655" r:id="rId25"/>
    <p:sldId id="654" r:id="rId26"/>
    <p:sldId id="650" r:id="rId27"/>
    <p:sldId id="642" r:id="rId28"/>
    <p:sldId id="639" r:id="rId29"/>
    <p:sldId id="640" r:id="rId30"/>
    <p:sldId id="300" r:id="rId31"/>
    <p:sldId id="658" r:id="rId32"/>
    <p:sldId id="283" r:id="rId33"/>
    <p:sldId id="653" r:id="rId34"/>
    <p:sldId id="660" r:id="rId35"/>
    <p:sldId id="284" r:id="rId36"/>
    <p:sldId id="294" r:id="rId37"/>
    <p:sldId id="269" r:id="rId38"/>
    <p:sldId id="270" r:id="rId39"/>
    <p:sldId id="271" r:id="rId40"/>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8B3EF5-E9CA-4F61-E5B0-A6D03F914145}">
  <a:tblStyle styleId="{758B3EF5-E9CA-4F61-E5B0-A6D03F914145}" styleName="Medium Style 2 - Accent 6">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fill>
          <a:solidFill>
            <a:schemeClr val="accent6">
              <a:tint val="40000"/>
            </a:schemeClr>
          </a:solidFill>
        </a:fill>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a:solidFill>
                <a:schemeClr val="lt1"/>
              </a:solidFill>
            </a:ln>
          </a:top>
        </a:tcBdr>
        <a:fill>
          <a:solidFill>
            <a:schemeClr val="accent6"/>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6"/>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7" autoAdjust="0"/>
    <p:restoredTop sz="64528" autoAdjust="0"/>
  </p:normalViewPr>
  <p:slideViewPr>
    <p:cSldViewPr>
      <p:cViewPr varScale="1">
        <p:scale>
          <a:sx n="53" d="100"/>
          <a:sy n="53" d="100"/>
        </p:scale>
        <p:origin x="2016" y="53"/>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2A87B7D-C767-4E4E-9E9A-33F38849AA7C}" type="datetimeFigureOut">
              <a:rPr lang="es-ES" smtClean="0"/>
              <a:t>05/03/2025</a:t>
            </a:fld>
            <a:endParaRPr lang="es-ES"/>
          </a:p>
        </p:txBody>
      </p:sp>
      <p:sp>
        <p:nvSpPr>
          <p:cNvPr id="4" name="Marcador de imagen d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2F39057-7033-48C0-A970-3502195162C6}" type="slidenum">
              <a:rPr lang="es-ES" smtClean="0"/>
              <a:t>‹Nº›</a:t>
            </a:fld>
            <a:endParaRPr lang="es-ES"/>
          </a:p>
        </p:txBody>
      </p:sp>
    </p:spTree>
    <p:extLst>
      <p:ext uri="{BB962C8B-B14F-4D97-AF65-F5344CB8AC3E}">
        <p14:creationId xmlns:p14="http://schemas.microsoft.com/office/powerpoint/2010/main" val="314338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F39057-7033-48C0-A970-3502195162C6}" type="slidenum">
              <a:rPr lang="es-ES" smtClean="0"/>
              <a:t>1</a:t>
            </a:fld>
            <a:endParaRPr lang="es-ES"/>
          </a:p>
        </p:txBody>
      </p:sp>
    </p:spTree>
    <p:extLst>
      <p:ext uri="{BB962C8B-B14F-4D97-AF65-F5344CB8AC3E}">
        <p14:creationId xmlns:p14="http://schemas.microsoft.com/office/powerpoint/2010/main" val="270594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2F39057-7033-48C0-A970-3502195162C6}" type="slidenum">
              <a:rPr kumimoji="0" lang="es-ES" sz="1200" b="0" i="0" u="none" strike="noStrike" kern="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s-ES"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02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2F39057-7033-48C0-A970-3502195162C6}" type="slidenum">
              <a:rPr kumimoji="0" lang="es-ES" sz="1200" b="0" i="0" u="none" strike="noStrike" kern="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s-ES"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966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2F39057-7033-48C0-A970-3502195162C6}" type="slidenum">
              <a:rPr kumimoji="0" lang="es-ES" sz="1200" b="0" i="0" u="none" strike="noStrike" kern="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s-ES"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346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2F39057-7033-48C0-A970-3502195162C6}" type="slidenum">
              <a:rPr kumimoji="0" lang="es-ES" sz="1200" b="0" i="0" u="none" strike="noStrike" kern="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s-ES"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531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64F5E-2C2A-2AB8-C45B-E9E11E482CF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D50C48D-3091-4A0B-8071-B3E8243252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0AD878C-F657-DB79-4912-B35881F86BB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24C102D-FFB0-CF56-BDE9-8BFB75FF2E57}"/>
              </a:ext>
            </a:extLst>
          </p:cNvPr>
          <p:cNvSpPr>
            <a:spLocks noGrp="1"/>
          </p:cNvSpPr>
          <p:nvPr>
            <p:ph type="sldNum" sz="quarter" idx="5"/>
          </p:nvPr>
        </p:nvSpPr>
        <p:spPr/>
        <p:txBody>
          <a:bodyPr/>
          <a:lstStyle/>
          <a:p>
            <a:fld id="{82F39057-7033-48C0-A970-3502195162C6}" type="slidenum">
              <a:rPr lang="es-ES" smtClean="0"/>
              <a:t>15</a:t>
            </a:fld>
            <a:endParaRPr lang="es-ES"/>
          </a:p>
        </p:txBody>
      </p:sp>
    </p:spTree>
    <p:extLst>
      <p:ext uri="{BB962C8B-B14F-4D97-AF65-F5344CB8AC3E}">
        <p14:creationId xmlns:p14="http://schemas.microsoft.com/office/powerpoint/2010/main" val="4137001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8E118-09C2-6445-C8CF-975FCA383D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B175BEB-6247-A803-2357-F16D6A3C385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61F9F5-5C0A-54A0-67EA-4A1A30278CA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8E5BE72-1E84-61CB-7184-8946900218B5}"/>
              </a:ext>
            </a:extLst>
          </p:cNvPr>
          <p:cNvSpPr>
            <a:spLocks noGrp="1"/>
          </p:cNvSpPr>
          <p:nvPr>
            <p:ph type="sldNum" sz="quarter" idx="5"/>
          </p:nvPr>
        </p:nvSpPr>
        <p:spPr/>
        <p:txBody>
          <a:bodyPr/>
          <a:lstStyle/>
          <a:p>
            <a:fld id="{82F39057-7033-48C0-A970-3502195162C6}" type="slidenum">
              <a:rPr lang="es-ES" smtClean="0"/>
              <a:t>16</a:t>
            </a:fld>
            <a:endParaRPr lang="es-ES"/>
          </a:p>
        </p:txBody>
      </p:sp>
    </p:spTree>
    <p:extLst>
      <p:ext uri="{BB962C8B-B14F-4D97-AF65-F5344CB8AC3E}">
        <p14:creationId xmlns:p14="http://schemas.microsoft.com/office/powerpoint/2010/main" val="575168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dirty="0">
              <a:solidFill>
                <a:srgbClr val="D1D5DB"/>
              </a:solidFill>
              <a:effectLst/>
              <a:latin typeface="Söhn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01167-A02E-3541-B1EC-BCCE1EA34010}"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622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dirty="0">
              <a:solidFill>
                <a:srgbClr val="D1D5DB"/>
              </a:solidFill>
              <a:effectLst/>
              <a:latin typeface="Söhn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01167-A02E-3541-B1EC-BCCE1EA34010}"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88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91A8-2D5D-71D7-4F6E-262B318932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92DC715-596C-4796-0DBE-0470249C9A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4DB732B-D84C-9EC1-606E-BE3AA00660A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76350F2-FF34-7F82-6941-64691F61C708}"/>
              </a:ext>
            </a:extLst>
          </p:cNvPr>
          <p:cNvSpPr>
            <a:spLocks noGrp="1"/>
          </p:cNvSpPr>
          <p:nvPr>
            <p:ph type="sldNum" sz="quarter" idx="5"/>
          </p:nvPr>
        </p:nvSpPr>
        <p:spPr/>
        <p:txBody>
          <a:bodyPr/>
          <a:lstStyle/>
          <a:p>
            <a:fld id="{82F39057-7033-48C0-A970-3502195162C6}" type="slidenum">
              <a:rPr lang="es-ES" smtClean="0"/>
              <a:t>19</a:t>
            </a:fld>
            <a:endParaRPr lang="es-ES"/>
          </a:p>
        </p:txBody>
      </p:sp>
    </p:spTree>
    <p:extLst>
      <p:ext uri="{BB962C8B-B14F-4D97-AF65-F5344CB8AC3E}">
        <p14:creationId xmlns:p14="http://schemas.microsoft.com/office/powerpoint/2010/main" val="52613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3EBC-3672-3D71-F280-9E35EB785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E8DCB-8A7F-1220-324A-02A09FBE1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1898F-F868-EF1D-BF5D-49643B7DEDA8}"/>
              </a:ext>
            </a:extLst>
          </p:cNvPr>
          <p:cNvSpPr>
            <a:spLocks noGrp="1"/>
          </p:cNvSpPr>
          <p:nvPr>
            <p:ph type="body" idx="1"/>
          </p:nvPr>
        </p:nvSpPr>
        <p:spPr/>
        <p:txBody>
          <a:bodyPr/>
          <a:lstStyle/>
          <a:p>
            <a:pPr algn="l"/>
            <a:endParaRPr lang="en-US" sz="2400" b="0" i="0" dirty="0">
              <a:solidFill>
                <a:srgbClr val="D1D5DB"/>
              </a:solidFill>
              <a:effectLst/>
              <a:latin typeface="Söhne"/>
            </a:endParaRPr>
          </a:p>
        </p:txBody>
      </p:sp>
      <p:sp>
        <p:nvSpPr>
          <p:cNvPr id="4" name="Slide Number Placeholder 3">
            <a:extLst>
              <a:ext uri="{FF2B5EF4-FFF2-40B4-BE49-F238E27FC236}">
                <a16:creationId xmlns:a16="http://schemas.microsoft.com/office/drawing/2014/main" id="{0FC677DA-3AC9-964F-3981-BA20B8212E3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01167-A02E-3541-B1EC-BCCE1EA34010}"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32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24CDA-7B11-0700-C87A-E20D8785FA2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54B1B6-8F2E-4E8F-8DA1-301BD4ED137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CA6A04B-3CB8-0777-B691-1F91D778A65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F810E91-40CC-529F-1050-94E08356BC85}"/>
              </a:ext>
            </a:extLst>
          </p:cNvPr>
          <p:cNvSpPr>
            <a:spLocks noGrp="1"/>
          </p:cNvSpPr>
          <p:nvPr>
            <p:ph type="sldNum" sz="quarter" idx="5"/>
          </p:nvPr>
        </p:nvSpPr>
        <p:spPr/>
        <p:txBody>
          <a:bodyPr/>
          <a:lstStyle/>
          <a:p>
            <a:fld id="{82F39057-7033-48C0-A970-3502195162C6}" type="slidenum">
              <a:rPr lang="es-ES" smtClean="0"/>
              <a:t>2</a:t>
            </a:fld>
            <a:endParaRPr lang="es-ES"/>
          </a:p>
        </p:txBody>
      </p:sp>
    </p:spTree>
    <p:extLst>
      <p:ext uri="{BB962C8B-B14F-4D97-AF65-F5344CB8AC3E}">
        <p14:creationId xmlns:p14="http://schemas.microsoft.com/office/powerpoint/2010/main" val="2337441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dirty="0">
              <a:solidFill>
                <a:srgbClr val="D1D5DB"/>
              </a:solidFill>
              <a:effectLst/>
              <a:latin typeface="Söhn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01167-A02E-3541-B1EC-BCCE1EA34010}"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b="0" i="0" dirty="0">
              <a:solidFill>
                <a:srgbClr val="D1D5DB"/>
              </a:solidFill>
              <a:effectLst/>
              <a:latin typeface="Söhn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01167-A02E-3541-B1EC-BCCE1EA34010}"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74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AB323-015F-E7FB-A7FC-95304CF876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96E8A75-B780-E36D-FF76-A4A5AFCFCD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B3861E-A909-C0E7-55EC-B471FAA318A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5A38F36-F1C9-6B7E-8B53-9D6671755807}"/>
              </a:ext>
            </a:extLst>
          </p:cNvPr>
          <p:cNvSpPr>
            <a:spLocks noGrp="1"/>
          </p:cNvSpPr>
          <p:nvPr>
            <p:ph type="sldNum" sz="quarter" idx="5"/>
          </p:nvPr>
        </p:nvSpPr>
        <p:spPr/>
        <p:txBody>
          <a:bodyPr/>
          <a:lstStyle/>
          <a:p>
            <a:fld id="{82F39057-7033-48C0-A970-3502195162C6}" type="slidenum">
              <a:rPr lang="es-ES" smtClean="0"/>
              <a:t>23</a:t>
            </a:fld>
            <a:endParaRPr lang="es-ES"/>
          </a:p>
        </p:txBody>
      </p:sp>
    </p:spTree>
    <p:extLst>
      <p:ext uri="{BB962C8B-B14F-4D97-AF65-F5344CB8AC3E}">
        <p14:creationId xmlns:p14="http://schemas.microsoft.com/office/powerpoint/2010/main" val="2572938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B48FD-319F-872B-E5DB-279BDE4079D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99545D-FA21-24B0-05E2-2CA75914D9B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C90370-C1EF-AC38-FB56-1AAE69E8D777}"/>
              </a:ext>
            </a:extLst>
          </p:cNvPr>
          <p:cNvSpPr>
            <a:spLocks noGrp="1"/>
          </p:cNvSpPr>
          <p:nvPr>
            <p:ph type="body" idx="1"/>
          </p:nvPr>
        </p:nvSpPr>
        <p:spPr/>
        <p:txBody>
          <a:bodyPr/>
          <a:lstStyle/>
          <a:p>
            <a:pPr marL="0" indent="0" algn="l">
              <a:spcBef>
                <a:spcPts val="800"/>
              </a:spcBef>
              <a:buClr>
                <a:srgbClr val="000000"/>
              </a:buClr>
              <a:buSzPct val="100000"/>
              <a:buFont typeface="Arial" panose="020B0604020202020204" pitchFamily="34" charset="0"/>
              <a:buNone/>
            </a:pPr>
            <a:endParaRPr lang="es-ES" sz="1800" b="0" i="0" u="none" strike="noStrike" baseline="0" dirty="0">
              <a:solidFill>
                <a:srgbClr val="000000"/>
              </a:solidFill>
              <a:latin typeface="OIGLD J+ Adv O Tab 62ddd 111"/>
            </a:endParaRPr>
          </a:p>
        </p:txBody>
      </p:sp>
      <p:sp>
        <p:nvSpPr>
          <p:cNvPr id="4" name="Marcador de número de diapositiva 3">
            <a:extLst>
              <a:ext uri="{FF2B5EF4-FFF2-40B4-BE49-F238E27FC236}">
                <a16:creationId xmlns:a16="http://schemas.microsoft.com/office/drawing/2014/main" id="{E100736C-DCB8-1E8F-E70E-412A89F97CD2}"/>
              </a:ext>
            </a:extLst>
          </p:cNvPr>
          <p:cNvSpPr>
            <a:spLocks noGrp="1"/>
          </p:cNvSpPr>
          <p:nvPr>
            <p:ph type="sldNum" sz="quarter" idx="5"/>
          </p:nvPr>
        </p:nvSpPr>
        <p:spPr/>
        <p:txBody>
          <a:bodyPr/>
          <a:lstStyle/>
          <a:p>
            <a:fld id="{97301167-A02E-3541-B1EC-BCCE1EA34010}" type="slidenum">
              <a:rPr lang="es-ES_tradnl" smtClean="0"/>
              <a:t>24</a:t>
            </a:fld>
            <a:endParaRPr lang="es-ES_tradnl"/>
          </a:p>
        </p:txBody>
      </p:sp>
    </p:spTree>
    <p:extLst>
      <p:ext uri="{BB962C8B-B14F-4D97-AF65-F5344CB8AC3E}">
        <p14:creationId xmlns:p14="http://schemas.microsoft.com/office/powerpoint/2010/main" val="1988448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endParaRPr lang="es-ES" sz="1800" b="0" i="0" u="none" strike="noStrike" baseline="0" dirty="0">
              <a:solidFill>
                <a:srgbClr val="000000"/>
              </a:solidFill>
              <a:latin typeface="OIGLD J+ Adv O Tab 62ddd 111"/>
            </a:endParaRPr>
          </a:p>
        </p:txBody>
      </p:sp>
      <p:sp>
        <p:nvSpPr>
          <p:cNvPr id="4" name="Marcador de número de diapositiva 3"/>
          <p:cNvSpPr>
            <a:spLocks noGrp="1"/>
          </p:cNvSpPr>
          <p:nvPr>
            <p:ph type="sldNum" sz="quarter" idx="5"/>
          </p:nvPr>
        </p:nvSpPr>
        <p:spPr/>
        <p:txBody>
          <a:bodyPr/>
          <a:lstStyle/>
          <a:p>
            <a:fld id="{97301167-A02E-3541-B1EC-BCCE1EA34010}" type="slidenum">
              <a:rPr lang="es-ES_tradnl" smtClean="0"/>
              <a:t>25</a:t>
            </a:fld>
            <a:endParaRPr lang="es-ES_tradnl"/>
          </a:p>
        </p:txBody>
      </p:sp>
    </p:spTree>
    <p:extLst>
      <p:ext uri="{BB962C8B-B14F-4D97-AF65-F5344CB8AC3E}">
        <p14:creationId xmlns:p14="http://schemas.microsoft.com/office/powerpoint/2010/main" val="2155582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endParaRPr lang="es-ES" sz="1800" b="0" i="0" u="none" strike="noStrike" baseline="0" dirty="0">
              <a:solidFill>
                <a:srgbClr val="000000"/>
              </a:solidFill>
              <a:latin typeface="OIGLD J+ Adv O Tab 62ddd 111"/>
            </a:endParaRPr>
          </a:p>
        </p:txBody>
      </p:sp>
      <p:sp>
        <p:nvSpPr>
          <p:cNvPr id="4" name="Marcador de número de diapositiva 3"/>
          <p:cNvSpPr>
            <a:spLocks noGrp="1"/>
          </p:cNvSpPr>
          <p:nvPr>
            <p:ph type="sldNum" sz="quarter" idx="5"/>
          </p:nvPr>
        </p:nvSpPr>
        <p:spPr/>
        <p:txBody>
          <a:bodyPr/>
          <a:lstStyle/>
          <a:p>
            <a:fld id="{97301167-A02E-3541-B1EC-BCCE1EA34010}" type="slidenum">
              <a:rPr lang="es-ES_tradnl" smtClean="0"/>
              <a:t>26</a:t>
            </a:fld>
            <a:endParaRPr lang="es-ES_tradnl"/>
          </a:p>
        </p:txBody>
      </p:sp>
    </p:spTree>
    <p:extLst>
      <p:ext uri="{BB962C8B-B14F-4D97-AF65-F5344CB8AC3E}">
        <p14:creationId xmlns:p14="http://schemas.microsoft.com/office/powerpoint/2010/main" val="1527233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endParaRPr lang="es-ES" sz="1800" b="0" i="0" u="none" strike="noStrike" baseline="0" dirty="0">
              <a:solidFill>
                <a:srgbClr val="000000"/>
              </a:solidFill>
              <a:latin typeface="OIGLD J+ Adv O Tab 62ddd 111"/>
            </a:endParaRPr>
          </a:p>
        </p:txBody>
      </p:sp>
      <p:sp>
        <p:nvSpPr>
          <p:cNvPr id="4" name="Marcador de número de diapositiva 3"/>
          <p:cNvSpPr>
            <a:spLocks noGrp="1"/>
          </p:cNvSpPr>
          <p:nvPr>
            <p:ph type="sldNum" sz="quarter" idx="5"/>
          </p:nvPr>
        </p:nvSpPr>
        <p:spPr/>
        <p:txBody>
          <a:bodyPr/>
          <a:lstStyle/>
          <a:p>
            <a:fld id="{97301167-A02E-3541-B1EC-BCCE1EA34010}" type="slidenum">
              <a:rPr lang="es-ES_tradnl" smtClean="0"/>
              <a:t>27</a:t>
            </a:fld>
            <a:endParaRPr lang="es-ES_tradnl"/>
          </a:p>
        </p:txBody>
      </p:sp>
    </p:spTree>
    <p:extLst>
      <p:ext uri="{BB962C8B-B14F-4D97-AF65-F5344CB8AC3E}">
        <p14:creationId xmlns:p14="http://schemas.microsoft.com/office/powerpoint/2010/main" val="920568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endParaRPr lang="es-ES" sz="1800" b="0" i="0" u="none" strike="noStrike" baseline="0" dirty="0">
              <a:solidFill>
                <a:srgbClr val="000000"/>
              </a:solidFill>
              <a:latin typeface="OIGLD J+ Adv O Tab 62ddd 111"/>
            </a:endParaRPr>
          </a:p>
        </p:txBody>
      </p:sp>
      <p:sp>
        <p:nvSpPr>
          <p:cNvPr id="4" name="Marcador de número de diapositiva 3"/>
          <p:cNvSpPr>
            <a:spLocks noGrp="1"/>
          </p:cNvSpPr>
          <p:nvPr>
            <p:ph type="sldNum" sz="quarter" idx="5"/>
          </p:nvPr>
        </p:nvSpPr>
        <p:spPr/>
        <p:txBody>
          <a:bodyPr/>
          <a:lstStyle/>
          <a:p>
            <a:fld id="{97301167-A02E-3541-B1EC-BCCE1EA34010}" type="slidenum">
              <a:rPr lang="es-ES_tradnl" smtClean="0"/>
              <a:t>28</a:t>
            </a:fld>
            <a:endParaRPr lang="es-ES_tradnl"/>
          </a:p>
        </p:txBody>
      </p:sp>
    </p:spTree>
    <p:extLst>
      <p:ext uri="{BB962C8B-B14F-4D97-AF65-F5344CB8AC3E}">
        <p14:creationId xmlns:p14="http://schemas.microsoft.com/office/powerpoint/2010/main" val="180203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B308B-49ED-1CDB-41FB-37B82198E97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E8C17D9-44EF-B13C-D4C1-F2D3E5C189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D25B4D-3CFC-FBF4-3257-C85020BA7D1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33FC324-7DC0-C6AB-8CE1-294F3CF9772F}"/>
              </a:ext>
            </a:extLst>
          </p:cNvPr>
          <p:cNvSpPr>
            <a:spLocks noGrp="1"/>
          </p:cNvSpPr>
          <p:nvPr>
            <p:ph type="sldNum" sz="quarter" idx="5"/>
          </p:nvPr>
        </p:nvSpPr>
        <p:spPr/>
        <p:txBody>
          <a:bodyPr/>
          <a:lstStyle/>
          <a:p>
            <a:fld id="{82F39057-7033-48C0-A970-3502195162C6}" type="slidenum">
              <a:rPr lang="es-ES" smtClean="0"/>
              <a:t>29</a:t>
            </a:fld>
            <a:endParaRPr lang="es-ES"/>
          </a:p>
        </p:txBody>
      </p:sp>
    </p:spTree>
    <p:extLst>
      <p:ext uri="{BB962C8B-B14F-4D97-AF65-F5344CB8AC3E}">
        <p14:creationId xmlns:p14="http://schemas.microsoft.com/office/powerpoint/2010/main" val="283902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80F6C-780D-B87A-1731-6EAE87DA55C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5712586-619C-3066-B0CB-F603F963AAA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8BF89E1-5FE9-CBBC-3809-AD5CEEEF9DD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BA4521C-A5C3-74F7-7B0E-B58FBC476B55}"/>
              </a:ext>
            </a:extLst>
          </p:cNvPr>
          <p:cNvSpPr>
            <a:spLocks noGrp="1"/>
          </p:cNvSpPr>
          <p:nvPr>
            <p:ph type="sldNum" sz="quarter" idx="5"/>
          </p:nvPr>
        </p:nvSpPr>
        <p:spPr/>
        <p:txBody>
          <a:bodyPr/>
          <a:lstStyle/>
          <a:p>
            <a:fld id="{82F39057-7033-48C0-A970-3502195162C6}" type="slidenum">
              <a:rPr lang="es-ES" smtClean="0"/>
              <a:t>30</a:t>
            </a:fld>
            <a:endParaRPr lang="es-ES"/>
          </a:p>
        </p:txBody>
      </p:sp>
    </p:spTree>
    <p:extLst>
      <p:ext uri="{BB962C8B-B14F-4D97-AF65-F5344CB8AC3E}">
        <p14:creationId xmlns:p14="http://schemas.microsoft.com/office/powerpoint/2010/main" val="5754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59A75-CA93-98EC-53CC-F19E883CA6D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D3A295-EBB4-08F8-B03C-77C57596BCD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1FC465D-9F88-BDD3-AE4E-08F257CFC3E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129B1A8-ADFB-C9FD-28FE-76D1491B5965}"/>
              </a:ext>
            </a:extLst>
          </p:cNvPr>
          <p:cNvSpPr>
            <a:spLocks noGrp="1"/>
          </p:cNvSpPr>
          <p:nvPr>
            <p:ph type="sldNum" sz="quarter" idx="5"/>
          </p:nvPr>
        </p:nvSpPr>
        <p:spPr/>
        <p:txBody>
          <a:bodyPr/>
          <a:lstStyle/>
          <a:p>
            <a:fld id="{82F39057-7033-48C0-A970-3502195162C6}" type="slidenum">
              <a:rPr lang="es-ES" smtClean="0"/>
              <a:t>3</a:t>
            </a:fld>
            <a:endParaRPr lang="es-ES"/>
          </a:p>
        </p:txBody>
      </p:sp>
    </p:spTree>
    <p:extLst>
      <p:ext uri="{BB962C8B-B14F-4D97-AF65-F5344CB8AC3E}">
        <p14:creationId xmlns:p14="http://schemas.microsoft.com/office/powerpoint/2010/main" val="3656759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3784C-769C-1335-1C82-C3D8C211E8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07385D5-26FD-FE92-6F92-3F8F7839FCA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14E775B-970B-5260-67F0-987DD14B41A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5C7D25D-89DD-1E8E-3EA5-5C6B000FBF47}"/>
              </a:ext>
            </a:extLst>
          </p:cNvPr>
          <p:cNvSpPr>
            <a:spLocks noGrp="1"/>
          </p:cNvSpPr>
          <p:nvPr>
            <p:ph type="sldNum" sz="quarter" idx="5"/>
          </p:nvPr>
        </p:nvSpPr>
        <p:spPr/>
        <p:txBody>
          <a:bodyPr/>
          <a:lstStyle/>
          <a:p>
            <a:fld id="{82F39057-7033-48C0-A970-3502195162C6}" type="slidenum">
              <a:rPr lang="es-ES" smtClean="0"/>
              <a:t>31</a:t>
            </a:fld>
            <a:endParaRPr lang="es-ES"/>
          </a:p>
        </p:txBody>
      </p:sp>
    </p:spTree>
    <p:extLst>
      <p:ext uri="{BB962C8B-B14F-4D97-AF65-F5344CB8AC3E}">
        <p14:creationId xmlns:p14="http://schemas.microsoft.com/office/powerpoint/2010/main" val="4254986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B970-E77E-D307-7E1D-4F744FEB0B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8DF212A-2C45-DD30-4911-46C640D8D9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207C57B-1C0E-8BDD-DF82-B09C7EEED78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F65BF95-4DF5-B1D7-924A-C2AC72800CDD}"/>
              </a:ext>
            </a:extLst>
          </p:cNvPr>
          <p:cNvSpPr>
            <a:spLocks noGrp="1"/>
          </p:cNvSpPr>
          <p:nvPr>
            <p:ph type="sldNum" sz="quarter" idx="5"/>
          </p:nvPr>
        </p:nvSpPr>
        <p:spPr/>
        <p:txBody>
          <a:bodyPr/>
          <a:lstStyle/>
          <a:p>
            <a:fld id="{82F39057-7033-48C0-A970-3502195162C6}" type="slidenum">
              <a:rPr lang="es-ES" smtClean="0"/>
              <a:t>32</a:t>
            </a:fld>
            <a:endParaRPr lang="es-ES"/>
          </a:p>
        </p:txBody>
      </p:sp>
    </p:spTree>
    <p:extLst>
      <p:ext uri="{BB962C8B-B14F-4D97-AF65-F5344CB8AC3E}">
        <p14:creationId xmlns:p14="http://schemas.microsoft.com/office/powerpoint/2010/main" val="1146331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EECDE-0BB9-A721-C370-76666D9FF5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5D3CC9-161E-BC50-98CC-D3E56E90E35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F4686D6-6ACE-6266-94A3-E172B7EED84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92B0D9C-154E-8421-623D-4BB5580B2E77}"/>
              </a:ext>
            </a:extLst>
          </p:cNvPr>
          <p:cNvSpPr>
            <a:spLocks noGrp="1"/>
          </p:cNvSpPr>
          <p:nvPr>
            <p:ph type="sldNum" sz="quarter" idx="5"/>
          </p:nvPr>
        </p:nvSpPr>
        <p:spPr/>
        <p:txBody>
          <a:bodyPr/>
          <a:lstStyle/>
          <a:p>
            <a:fld id="{82F39057-7033-48C0-A970-3502195162C6}" type="slidenum">
              <a:rPr lang="es-ES" smtClean="0"/>
              <a:t>33</a:t>
            </a:fld>
            <a:endParaRPr lang="es-ES"/>
          </a:p>
        </p:txBody>
      </p:sp>
    </p:spTree>
    <p:extLst>
      <p:ext uri="{BB962C8B-B14F-4D97-AF65-F5344CB8AC3E}">
        <p14:creationId xmlns:p14="http://schemas.microsoft.com/office/powerpoint/2010/main" val="3115852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7905-3F6D-6C78-4D4C-76DB9ECCA0F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62107C2-21B1-F1F2-7608-DBAE219311E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5E9F432-55D1-621E-C7F7-FC2611EF432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573C5CD-C7C3-D27D-6737-ECCFD650EC08}"/>
              </a:ext>
            </a:extLst>
          </p:cNvPr>
          <p:cNvSpPr>
            <a:spLocks noGrp="1"/>
          </p:cNvSpPr>
          <p:nvPr>
            <p:ph type="sldNum" sz="quarter" idx="5"/>
          </p:nvPr>
        </p:nvSpPr>
        <p:spPr/>
        <p:txBody>
          <a:bodyPr/>
          <a:lstStyle/>
          <a:p>
            <a:fld id="{82F39057-7033-48C0-A970-3502195162C6}" type="slidenum">
              <a:rPr lang="es-ES" smtClean="0"/>
              <a:t>34</a:t>
            </a:fld>
            <a:endParaRPr lang="es-ES"/>
          </a:p>
        </p:txBody>
      </p:sp>
    </p:spTree>
    <p:extLst>
      <p:ext uri="{BB962C8B-B14F-4D97-AF65-F5344CB8AC3E}">
        <p14:creationId xmlns:p14="http://schemas.microsoft.com/office/powerpoint/2010/main" val="1096809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B4C43-8F65-7932-9BC7-8862CA85D64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9C76E06-0F3C-46FA-4B96-3268C70031D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F08D1D7-C081-E7C4-6936-4ED04F61C9A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BA6D321-63CA-8FB9-8BE9-E94FFA755940}"/>
              </a:ext>
            </a:extLst>
          </p:cNvPr>
          <p:cNvSpPr>
            <a:spLocks noGrp="1"/>
          </p:cNvSpPr>
          <p:nvPr>
            <p:ph type="sldNum" sz="quarter" idx="5"/>
          </p:nvPr>
        </p:nvSpPr>
        <p:spPr/>
        <p:txBody>
          <a:bodyPr/>
          <a:lstStyle/>
          <a:p>
            <a:fld id="{82F39057-7033-48C0-A970-3502195162C6}" type="slidenum">
              <a:rPr lang="es-ES" smtClean="0"/>
              <a:t>35</a:t>
            </a:fld>
            <a:endParaRPr lang="es-ES"/>
          </a:p>
        </p:txBody>
      </p:sp>
    </p:spTree>
    <p:extLst>
      <p:ext uri="{BB962C8B-B14F-4D97-AF65-F5344CB8AC3E}">
        <p14:creationId xmlns:p14="http://schemas.microsoft.com/office/powerpoint/2010/main" val="1918830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F39057-7033-48C0-A970-3502195162C6}" type="slidenum">
              <a:rPr lang="es-ES" smtClean="0"/>
              <a:t>36</a:t>
            </a:fld>
            <a:endParaRPr lang="es-ES"/>
          </a:p>
        </p:txBody>
      </p:sp>
    </p:spTree>
    <p:extLst>
      <p:ext uri="{BB962C8B-B14F-4D97-AF65-F5344CB8AC3E}">
        <p14:creationId xmlns:p14="http://schemas.microsoft.com/office/powerpoint/2010/main" val="775622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7301167-A02E-3541-B1EC-BCCE1EA34010}" type="slidenum">
              <a:rPr lang="es-ES_tradnl" smtClean="0"/>
              <a:t>4</a:t>
            </a:fld>
            <a:endParaRPr lang="es-ES_tradnl"/>
          </a:p>
        </p:txBody>
      </p:sp>
    </p:spTree>
    <p:extLst>
      <p:ext uri="{BB962C8B-B14F-4D97-AF65-F5344CB8AC3E}">
        <p14:creationId xmlns:p14="http://schemas.microsoft.com/office/powerpoint/2010/main" val="256934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2F39057-7033-48C0-A970-3502195162C6}" type="slidenum">
              <a:rPr kumimoji="0" lang="es-ES" sz="1200" b="0" i="0" u="none" strike="noStrike" kern="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s-ES"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847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2F39057-7033-48C0-A970-3502195162C6}" type="slidenum">
              <a:rPr kumimoji="0" lang="es-ES" sz="1200" b="0" i="0" u="none" strike="noStrike" kern="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s-ES"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7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F39057-7033-48C0-A970-3502195162C6}" type="slidenum">
              <a:rPr lang="es-ES" smtClean="0"/>
              <a:t>7</a:t>
            </a:fld>
            <a:endParaRPr lang="es-ES"/>
          </a:p>
        </p:txBody>
      </p:sp>
    </p:spTree>
    <p:extLst>
      <p:ext uri="{BB962C8B-B14F-4D97-AF65-F5344CB8AC3E}">
        <p14:creationId xmlns:p14="http://schemas.microsoft.com/office/powerpoint/2010/main" val="1138456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2F39057-7033-48C0-A970-3502195162C6}" type="slidenum">
              <a:rPr kumimoji="0" lang="es-ES" sz="1200" b="0" i="0" u="none" strike="noStrike" kern="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s-ES"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595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2F39057-7033-48C0-A970-3502195162C6}" type="slidenum">
              <a:rPr kumimoji="0" lang="es-ES" sz="1200" b="0" i="0" u="none" strike="noStrike" kern="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s-ES"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887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Custom Layout">
    <p:spTree>
      <p:nvGrpSpPr>
        <p:cNvPr id="1" name=""/>
        <p:cNvGrpSpPr/>
        <p:nvPr/>
      </p:nvGrpSpPr>
      <p:grpSpPr bwMode="auto">
        <a:xfrm>
          <a:off x="0" y="0"/>
          <a:ext cx="0" cy="0"/>
          <a:chOff x="0" y="0"/>
          <a:chExt cx="0" cy="0"/>
        </a:xfrm>
      </p:grpSpPr>
      <p:sp>
        <p:nvSpPr>
          <p:cNvPr id="3" name="Text Placeholder 12"/>
          <p:cNvSpPr>
            <a:spLocks noGrp="1"/>
          </p:cNvSpPr>
          <p:nvPr>
            <p:ph type="body" sz="quarter" idx="14" hasCustomPrompt="1"/>
          </p:nvPr>
        </p:nvSpPr>
        <p:spPr bwMode="auto">
          <a:xfrm>
            <a:off x="1527462" y="3166232"/>
            <a:ext cx="9143999" cy="688164"/>
          </a:xfrm>
          <a:prstGeom prst="rect">
            <a:avLst/>
          </a:prstGeom>
          <a:solidFill>
            <a:srgbClr val="98C17F"/>
          </a:solidFill>
        </p:spPr>
        <p:txBody>
          <a:bodyPr/>
          <a:lstStyle>
            <a:lvl1pPr marL="0" indent="0" algn="ctr">
              <a:buFontTx/>
              <a:buNone/>
              <a:defRPr sz="3200">
                <a:solidFill>
                  <a:schemeClr val="bg1"/>
                </a:solidFill>
                <a:latin typeface="Arial"/>
                <a:cs typeface="Arial"/>
              </a:defRPr>
            </a:lvl1pPr>
          </a:lstStyle>
          <a:p>
            <a:pPr lvl="0">
              <a:defRPr/>
            </a:pPr>
            <a:r>
              <a:rPr lang="en-US"/>
              <a:t>WPXX: WP Title / Presentation Title</a:t>
            </a:r>
          </a:p>
        </p:txBody>
      </p:sp>
      <p:sp>
        <p:nvSpPr>
          <p:cNvPr id="4" name="Text Placeholder 5"/>
          <p:cNvSpPr>
            <a:spLocks noGrp="1"/>
          </p:cNvSpPr>
          <p:nvPr>
            <p:ph type="body" sz="quarter" idx="17" hasCustomPrompt="1"/>
          </p:nvPr>
        </p:nvSpPr>
        <p:spPr bwMode="auto">
          <a:xfrm>
            <a:off x="2498218" y="5317186"/>
            <a:ext cx="7202487" cy="500062"/>
          </a:xfrm>
          <a:prstGeom prst="rect">
            <a:avLst/>
          </a:prstGeom>
          <a:solidFill>
            <a:srgbClr val="98C17F"/>
          </a:solidFill>
        </p:spPr>
        <p:txBody>
          <a:bodyPr/>
          <a:lstStyle>
            <a:lvl1pPr marL="0" indent="0" algn="ctr">
              <a:buNone/>
              <a:defRPr>
                <a:solidFill>
                  <a:schemeClr val="bg1"/>
                </a:solidFill>
                <a:latin typeface="Arial"/>
                <a:cs typeface="Arial"/>
              </a:defRPr>
            </a:lvl1pPr>
          </a:lstStyle>
          <a:p>
            <a:pPr lvl="0">
              <a:defRPr/>
            </a:pPr>
            <a:r>
              <a:rPr lang="en-US"/>
              <a:t>Presenter(s) / Organization</a:t>
            </a:r>
            <a:endParaRPr/>
          </a:p>
        </p:txBody>
      </p:sp>
      <p:sp>
        <p:nvSpPr>
          <p:cNvPr id="5" name="Text Placeholder 12"/>
          <p:cNvSpPr>
            <a:spLocks noGrp="1"/>
          </p:cNvSpPr>
          <p:nvPr>
            <p:ph type="body" sz="quarter" idx="18" hasCustomPrompt="1"/>
          </p:nvPr>
        </p:nvSpPr>
        <p:spPr bwMode="auto">
          <a:xfrm>
            <a:off x="1527462" y="3963054"/>
            <a:ext cx="9143999" cy="688164"/>
          </a:xfrm>
          <a:prstGeom prst="rect">
            <a:avLst/>
          </a:prstGeom>
          <a:solidFill>
            <a:srgbClr val="98C17F"/>
          </a:solidFill>
        </p:spPr>
        <p:txBody>
          <a:bodyPr/>
          <a:lstStyle>
            <a:lvl1pPr marL="0" indent="0" algn="ctr">
              <a:buFontTx/>
              <a:buNone/>
              <a:defRPr sz="3200">
                <a:solidFill>
                  <a:schemeClr val="bg1"/>
                </a:solidFill>
                <a:latin typeface="Arial"/>
                <a:cs typeface="Arial"/>
              </a:defRPr>
            </a:lvl1pPr>
          </a:lstStyle>
          <a:p>
            <a:pPr lvl="0">
              <a:defRPr/>
            </a:pPr>
            <a:r>
              <a:rPr lang="en-US"/>
              <a:t>Title of meeting</a:t>
            </a:r>
            <a:endParaRPr/>
          </a:p>
        </p:txBody>
      </p:sp>
      <p:sp>
        <p:nvSpPr>
          <p:cNvPr id="6" name="Text Placeholder 5"/>
          <p:cNvSpPr>
            <a:spLocks noGrp="1"/>
          </p:cNvSpPr>
          <p:nvPr>
            <p:ph type="body" sz="quarter" idx="19" hasCustomPrompt="1"/>
          </p:nvPr>
        </p:nvSpPr>
        <p:spPr bwMode="auto">
          <a:xfrm>
            <a:off x="2498218" y="4734171"/>
            <a:ext cx="7202487" cy="500062"/>
          </a:xfrm>
          <a:prstGeom prst="rect">
            <a:avLst/>
          </a:prstGeom>
          <a:solidFill>
            <a:srgbClr val="98C17F"/>
          </a:solidFill>
        </p:spPr>
        <p:txBody>
          <a:bodyPr/>
          <a:lstStyle>
            <a:lvl1pPr marL="0" indent="0" algn="ctr">
              <a:buNone/>
              <a:defRPr>
                <a:solidFill>
                  <a:schemeClr val="bg1"/>
                </a:solidFill>
                <a:latin typeface="Arial"/>
                <a:cs typeface="Arial"/>
              </a:defRPr>
            </a:lvl1pPr>
          </a:lstStyle>
          <a:p>
            <a:pPr lvl="0">
              <a:defRPr/>
            </a:pPr>
            <a:r>
              <a:rPr lang="en-US"/>
              <a:t>Date, Location</a:t>
            </a:r>
            <a:endParaRPr/>
          </a:p>
        </p:txBody>
      </p:sp>
      <p:sp>
        <p:nvSpPr>
          <p:cNvPr id="7" name="Picture Placeholder 6"/>
          <p:cNvSpPr>
            <a:spLocks noGrp="1"/>
          </p:cNvSpPr>
          <p:nvPr>
            <p:ph type="pic" sz="quarter" idx="20" hasCustomPrompt="1"/>
          </p:nvPr>
        </p:nvSpPr>
        <p:spPr bwMode="auto">
          <a:xfrm>
            <a:off x="10870250" y="6004607"/>
            <a:ext cx="1120227" cy="688164"/>
          </a:xfrm>
          <a:prstGeom prst="rect">
            <a:avLst/>
          </a:prstGeom>
        </p:spPr>
        <p:txBody>
          <a:bodyPr/>
          <a:lstStyle>
            <a:lvl1pPr marL="0" indent="0" algn="ctr">
              <a:buNone/>
              <a:defRPr sz="1200"/>
            </a:lvl1pPr>
          </a:lstStyle>
          <a:p>
            <a:pPr>
              <a:defRPr/>
            </a:pPr>
            <a:r>
              <a:rPr lang="en-US" sz="1200"/>
              <a:t>Insert your organization’s logo here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1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77623" y="185664"/>
            <a:ext cx="8408351" cy="532184"/>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‹Nº›</a:t>
            </a:fld>
            <a:endParaRPr lang="en-GB"/>
          </a:p>
        </p:txBody>
      </p:sp>
      <p:sp>
        <p:nvSpPr>
          <p:cNvPr id="5"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2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0" y="146460"/>
            <a:ext cx="10515600" cy="545750"/>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‹Nº›</a:t>
            </a:fld>
            <a:endParaRPr lang="en-GB"/>
          </a:p>
        </p:txBody>
      </p:sp>
      <p:sp>
        <p:nvSpPr>
          <p:cNvPr id="6" name="Picture Placeholder 2"/>
          <p:cNvSpPr>
            <a:spLocks noGrp="1"/>
          </p:cNvSpPr>
          <p:nvPr>
            <p:ph type="pic" sz="quarter" idx="13" hasCustomPrompt="1"/>
          </p:nvPr>
        </p:nvSpPr>
        <p:spPr bwMode="auto">
          <a:xfrm>
            <a:off x="5367054" y="1183389"/>
            <a:ext cx="3327910" cy="2033832"/>
          </a:xfrm>
          <a:prstGeom prst="rect">
            <a:avLst/>
          </a:prstGeom>
        </p:spPr>
        <p:txBody>
          <a:bodyPr/>
          <a:lstStyle>
            <a:lvl1pPr algn="l">
              <a:defRPr>
                <a:solidFill>
                  <a:schemeClr val="tx1"/>
                </a:solidFill>
              </a:defRPr>
            </a:lvl1pPr>
          </a:lstStyle>
          <a:p>
            <a:pPr>
              <a:defRPr/>
            </a:pPr>
            <a:r>
              <a:rPr lang="en-US"/>
              <a:t>Click to add image</a:t>
            </a:r>
            <a:endParaRPr/>
          </a:p>
        </p:txBody>
      </p:sp>
      <p:sp>
        <p:nvSpPr>
          <p:cNvPr id="7" name="Picture Placeholder 5"/>
          <p:cNvSpPr>
            <a:spLocks noGrp="1"/>
          </p:cNvSpPr>
          <p:nvPr>
            <p:ph type="pic" sz="quarter" idx="17" hasCustomPrompt="1"/>
          </p:nvPr>
        </p:nvSpPr>
        <p:spPr bwMode="auto">
          <a:xfrm>
            <a:off x="8288357" y="3217221"/>
            <a:ext cx="3327911" cy="2953917"/>
          </a:xfrm>
          <a:prstGeom prst="rect">
            <a:avLst/>
          </a:prstGeom>
        </p:spPr>
        <p:txBody>
          <a:bodyPr/>
          <a:lstStyle>
            <a:lvl1pPr algn="l">
              <a:defRPr>
                <a:solidFill>
                  <a:schemeClr val="tx1"/>
                </a:solidFill>
              </a:defRPr>
            </a:lvl1pPr>
          </a:lstStyle>
          <a:p>
            <a:pPr>
              <a:defRPr/>
            </a:pPr>
            <a:r>
              <a:rPr lang="en-US"/>
              <a:t>Click to add image</a:t>
            </a:r>
            <a:endParaRPr/>
          </a:p>
        </p:txBody>
      </p:sp>
      <p:sp>
        <p:nvSpPr>
          <p:cNvPr id="8" name="Text Placeholder 6"/>
          <p:cNvSpPr>
            <a:spLocks noGrp="1"/>
          </p:cNvSpPr>
          <p:nvPr>
            <p:ph type="body" sz="quarter" idx="18" hasCustomPrompt="1"/>
          </p:nvPr>
        </p:nvSpPr>
        <p:spPr bwMode="auto">
          <a:xfrm>
            <a:off x="575732" y="2051041"/>
            <a:ext cx="4732011" cy="3133880"/>
          </a:xfrm>
          <a:prstGeom prst="rect">
            <a:avLst/>
          </a:prstGeom>
        </p:spPr>
        <p:txBody>
          <a:bodyPr/>
          <a:lstStyle>
            <a:lvl1pPr algn="l">
              <a:defRPr>
                <a:solidFill>
                  <a:schemeClr val="tx1"/>
                </a:solidFill>
              </a:defRPr>
            </a:lvl1pPr>
          </a:lstStyle>
          <a:p>
            <a:pPr>
              <a:defRPr/>
            </a:pPr>
            <a:r>
              <a:rPr lang="en-US"/>
              <a:t>Click to add brief description</a:t>
            </a:r>
            <a:endParaRPr/>
          </a:p>
        </p:txBody>
      </p:sp>
      <p:sp>
        <p:nvSpPr>
          <p:cNvPr id="9" name="Text Placeholder 7"/>
          <p:cNvSpPr>
            <a:spLocks noGrp="1"/>
          </p:cNvSpPr>
          <p:nvPr>
            <p:ph type="body" sz="quarter" idx="19" hasCustomPrompt="1"/>
          </p:nvPr>
        </p:nvSpPr>
        <p:spPr bwMode="auto">
          <a:xfrm>
            <a:off x="575732" y="1160713"/>
            <a:ext cx="4732011" cy="890327"/>
          </a:xfrm>
          <a:prstGeom prst="rect">
            <a:avLst/>
          </a:prstGeom>
          <a:solidFill>
            <a:srgbClr val="648B4D"/>
          </a:solidFill>
        </p:spPr>
        <p:txBody>
          <a:bodyPr/>
          <a:lstStyle>
            <a:lvl1pPr algn="l">
              <a:defRPr>
                <a:solidFill>
                  <a:schemeClr val="tx1"/>
                </a:solidFill>
              </a:defRPr>
            </a:lvl1pPr>
          </a:lstStyle>
          <a:p>
            <a:pPr>
              <a:defRPr/>
            </a:pPr>
            <a:r>
              <a:rPr lang="en-US"/>
              <a:t>Click to add subtitle</a:t>
            </a:r>
            <a:endParaRPr/>
          </a:p>
        </p:txBody>
      </p:sp>
      <p:sp>
        <p:nvSpPr>
          <p:cNvPr id="10"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5_Custom Layout">
    <p:spTree>
      <p:nvGrpSpPr>
        <p:cNvPr id="1" name=""/>
        <p:cNvGrpSpPr/>
        <p:nvPr/>
      </p:nvGrpSpPr>
      <p:grpSpPr bwMode="auto">
        <a:xfrm>
          <a:off x="0" y="0"/>
          <a:ext cx="0" cy="0"/>
          <a:chOff x="0" y="0"/>
          <a:chExt cx="0" cy="0"/>
        </a:xfrm>
      </p:grpSpPr>
      <p:sp>
        <p:nvSpPr>
          <p:cNvPr id="4" name="Rectangle 3"/>
          <p:cNvSpPr/>
          <p:nvPr userDrawn="1"/>
        </p:nvSpPr>
        <p:spPr bwMode="auto">
          <a:xfrm>
            <a:off x="33108" y="3117532"/>
            <a:ext cx="5490897" cy="769441"/>
          </a:xfrm>
          <a:prstGeom prst="rect">
            <a:avLst/>
          </a:prstGeom>
        </p:spPr>
        <p:txBody>
          <a:bodyPr wrap="square">
            <a:spAutoFit/>
          </a:bodyPr>
          <a:lstStyle/>
          <a:p>
            <a:pPr algn="ctr">
              <a:defRPr/>
            </a:pPr>
            <a:r>
              <a:rPr lang="en-US" sz="4400" b="1">
                <a:solidFill>
                  <a:schemeClr val="tx1"/>
                </a:solidFill>
                <a:latin typeface="Comfortaa"/>
              </a:rPr>
              <a:t>Thank you!</a:t>
            </a:r>
            <a:endParaRPr lang="el-GR" sz="4400" b="1">
              <a:solidFill>
                <a:schemeClr val="tx1"/>
              </a:solidFill>
              <a:latin typeface="Comfortaa"/>
            </a:endParaRPr>
          </a:p>
        </p:txBody>
      </p:sp>
      <p:sp>
        <p:nvSpPr>
          <p:cNvPr id="6" name="Text Placeholder 6"/>
          <p:cNvSpPr>
            <a:spLocks noGrp="1"/>
          </p:cNvSpPr>
          <p:nvPr>
            <p:ph type="body" sz="quarter" idx="10" hasCustomPrompt="1"/>
          </p:nvPr>
        </p:nvSpPr>
        <p:spPr bwMode="auto">
          <a:xfrm>
            <a:off x="7430490" y="2804743"/>
            <a:ext cx="3107975" cy="409575"/>
          </a:xfrm>
          <a:prstGeom prst="rect">
            <a:avLst/>
          </a:prstGeom>
        </p:spPr>
        <p:txBody>
          <a:bodyPr anchor="ctr">
            <a:noAutofit/>
          </a:bodyPr>
          <a:lstStyle>
            <a:lvl1pPr marL="0" indent="0" algn="ctr">
              <a:buNone/>
              <a:defRPr sz="1600" b="1">
                <a:solidFill>
                  <a:schemeClr val="tx1"/>
                </a:solidFill>
                <a:latin typeface="Arial"/>
                <a:cs typeface="Arial"/>
              </a:defRPr>
            </a:lvl1pPr>
          </a:lstStyle>
          <a:p>
            <a:pPr lvl="0">
              <a:defRPr/>
            </a:pPr>
            <a:r>
              <a:rPr lang="en-US"/>
              <a:t>Presenter name</a:t>
            </a:r>
            <a:endParaRPr/>
          </a:p>
        </p:txBody>
      </p:sp>
      <p:sp>
        <p:nvSpPr>
          <p:cNvPr id="7" name="Text Placeholder 6"/>
          <p:cNvSpPr>
            <a:spLocks noGrp="1"/>
          </p:cNvSpPr>
          <p:nvPr>
            <p:ph type="body" sz="quarter" idx="11" hasCustomPrompt="1"/>
          </p:nvPr>
        </p:nvSpPr>
        <p:spPr bwMode="auto">
          <a:xfrm>
            <a:off x="7430491" y="3244479"/>
            <a:ext cx="3107975" cy="409575"/>
          </a:xfrm>
          <a:prstGeom prst="rect">
            <a:avLst/>
          </a:prstGeom>
        </p:spPr>
        <p:txBody>
          <a:bodyPr anchor="ctr">
            <a:noAutofit/>
          </a:bodyPr>
          <a:lstStyle>
            <a:lvl1pPr marL="0" indent="0" algn="ctr">
              <a:buNone/>
              <a:defRPr lang="en-US" sz="1600" b="1">
                <a:solidFill>
                  <a:schemeClr val="tx1"/>
                </a:solidFill>
                <a:latin typeface="Arial"/>
                <a:ea typeface="+mn-ea"/>
                <a:cs typeface="Arial"/>
              </a:defRPr>
            </a:lvl1pPr>
          </a:lstStyle>
          <a:p>
            <a:pPr lvl="0">
              <a:defRPr/>
            </a:pPr>
            <a:r>
              <a:rPr lang="en-US"/>
              <a:t>email@domain.com</a:t>
            </a:r>
            <a:endParaRPr/>
          </a:p>
        </p:txBody>
      </p:sp>
      <p:sp>
        <p:nvSpPr>
          <p:cNvPr id="8" name="Text Placeholder 6"/>
          <p:cNvSpPr>
            <a:spLocks noGrp="1"/>
          </p:cNvSpPr>
          <p:nvPr>
            <p:ph type="body" sz="quarter" idx="12" hasCustomPrompt="1"/>
          </p:nvPr>
        </p:nvSpPr>
        <p:spPr bwMode="auto">
          <a:xfrm>
            <a:off x="6160745" y="3684215"/>
            <a:ext cx="5647466" cy="409575"/>
          </a:xfrm>
          <a:prstGeom prst="rect">
            <a:avLst/>
          </a:prstGeom>
        </p:spPr>
        <p:txBody>
          <a:bodyPr anchor="ctr">
            <a:noAutofit/>
          </a:bodyPr>
          <a:lstStyle>
            <a:lvl1pPr marL="0" indent="0" algn="ctr">
              <a:buNone/>
              <a:defRPr lang="en-US" sz="1600" b="1">
                <a:solidFill>
                  <a:schemeClr val="tx1"/>
                </a:solidFill>
                <a:latin typeface="Arial"/>
                <a:ea typeface="+mn-ea"/>
                <a:cs typeface="Arial"/>
              </a:defRPr>
            </a:lvl1pPr>
          </a:lstStyle>
          <a:p>
            <a:pPr marL="0" lvl="0" indent="0" algn="ctr" defTabSz="914400">
              <a:lnSpc>
                <a:spcPct val="90000"/>
              </a:lnSpc>
              <a:spcBef>
                <a:spcPts val="1000"/>
              </a:spcBef>
              <a:buFont typeface="Arial"/>
              <a:buNone/>
              <a:defRPr/>
            </a:pPr>
            <a:r>
              <a:rPr lang="en-US"/>
              <a:t>Entity name</a:t>
            </a:r>
            <a:endParaRPr/>
          </a:p>
        </p:txBody>
      </p:sp>
      <p:sp>
        <p:nvSpPr>
          <p:cNvPr id="2" name="Slide Number Placeholder 1"/>
          <p:cNvSpPr>
            <a:spLocks noGrp="1"/>
          </p:cNvSpPr>
          <p:nvPr>
            <p:ph type="sldNum" sz="quarter" idx="13"/>
          </p:nvPr>
        </p:nvSpPr>
        <p:spPr bwMode="auto"/>
        <p:txBody>
          <a:bodyPr/>
          <a:lstStyle/>
          <a:p>
            <a:pPr>
              <a:defRPr/>
            </a:pPr>
            <a:fld id="{BBC95AA2-3B59-4831-8BC6-006282D7F8BD}" type="slidenum">
              <a:rPr lang="en-GB"/>
              <a:t>‹Nº›</a:t>
            </a:fld>
            <a:endParaRPr lang="en-GB"/>
          </a:p>
        </p:txBody>
      </p:sp>
      <p:pic>
        <p:nvPicPr>
          <p:cNvPr id="9" name="Picture 8"/>
          <p:cNvPicPr>
            <a:picLocks noChangeAspect="1"/>
          </p:cNvPicPr>
          <p:nvPr userDrawn="1"/>
        </p:nvPicPr>
        <p:blipFill>
          <a:blip r:embed="rId2"/>
          <a:stretch/>
        </p:blipFill>
        <p:spPr bwMode="auto">
          <a:xfrm rot="10800000">
            <a:off x="391010" y="4277659"/>
            <a:ext cx="4775096" cy="1723916"/>
          </a:xfrm>
          <a:prstGeom prst="rect">
            <a:avLst/>
          </a:prstGeom>
        </p:spPr>
      </p:pic>
      <p:pic>
        <p:nvPicPr>
          <p:cNvPr id="10" name="Picture 9"/>
          <p:cNvPicPr>
            <a:picLocks noChangeAspect="1"/>
          </p:cNvPicPr>
          <p:nvPr userDrawn="1"/>
        </p:nvPicPr>
        <p:blipFill>
          <a:blip r:embed="rId2"/>
          <a:stretch/>
        </p:blipFill>
        <p:spPr bwMode="auto">
          <a:xfrm>
            <a:off x="314155" y="858635"/>
            <a:ext cx="4775096" cy="1723916"/>
          </a:xfrm>
          <a:prstGeom prst="rect">
            <a:avLst/>
          </a:prstGeom>
        </p:spPr>
      </p:pic>
      <p:sp>
        <p:nvSpPr>
          <p:cNvPr id="11"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Property Slide">
    <p:spTree>
      <p:nvGrpSpPr>
        <p:cNvPr id="1" name=""/>
        <p:cNvGrpSpPr/>
        <p:nvPr/>
      </p:nvGrpSpPr>
      <p:grpSpPr bwMode="auto">
        <a:xfrm>
          <a:off x="0" y="0"/>
          <a:ext cx="0" cy="0"/>
          <a:chOff x="0" y="0"/>
          <a:chExt cx="0" cy="0"/>
        </a:xfrm>
      </p:grpSpPr>
      <p:sp>
        <p:nvSpPr>
          <p:cNvPr id="4" name="TextBox 3"/>
          <p:cNvSpPr txBox="1"/>
          <p:nvPr userDrawn="1"/>
        </p:nvSpPr>
        <p:spPr bwMode="auto">
          <a:xfrm>
            <a:off x="658737" y="1905506"/>
            <a:ext cx="10874526" cy="2800767"/>
          </a:xfrm>
          <a:prstGeom prst="rect">
            <a:avLst/>
          </a:prstGeom>
          <a:noFill/>
        </p:spPr>
        <p:txBody>
          <a:bodyPr wrap="square" rtlCol="0">
            <a:spAutoFit/>
          </a:bodyPr>
          <a:lstStyle/>
          <a:p>
            <a:pPr lvl="0" algn="just">
              <a:defRPr/>
            </a:pPr>
            <a:r>
              <a:rPr lang="en-US" sz="1600" b="0">
                <a:solidFill>
                  <a:schemeClr val="tx1"/>
                </a:solidFill>
                <a:latin typeface="Arial"/>
                <a:cs typeface="Arial"/>
              </a:rPr>
              <a:t>The research leading to these results has received funding from the European Union’s Horizon Europe Research and Innovation programme under Grant Agreement No </a:t>
            </a:r>
            <a:r>
              <a:rPr lang="en-US" sz="1600" b="0" i="0" u="none" strike="noStrike">
                <a:latin typeface="Arial"/>
                <a:cs typeface="Arial"/>
              </a:rPr>
              <a:t>101058089</a:t>
            </a:r>
            <a:r>
              <a:rPr lang="en-US" sz="1600" b="0">
                <a:solidFill>
                  <a:schemeClr val="tx1"/>
                </a:solidFill>
                <a:latin typeface="Arial"/>
                <a:cs typeface="Arial"/>
              </a:rPr>
              <a:t>.</a:t>
            </a:r>
            <a:endParaRPr/>
          </a:p>
          <a:p>
            <a:pPr lvl="0" algn="just">
              <a:defRPr/>
            </a:pPr>
            <a:endParaRPr lang="en-US" sz="1600" b="0">
              <a:solidFill>
                <a:schemeClr val="tx1"/>
              </a:solidFill>
              <a:latin typeface="Arial"/>
              <a:cs typeface="Arial"/>
            </a:endParaRPr>
          </a:p>
          <a:p>
            <a:pPr lvl="0" algn="just">
              <a:defRPr/>
            </a:pPr>
            <a:r>
              <a:rPr lang="en-US" sz="1600" b="0">
                <a:solidFill>
                  <a:schemeClr val="tx1"/>
                </a:solidFill>
                <a:latin typeface="Arial"/>
                <a:cs typeface="Arial"/>
              </a:rPr>
              <a:t>This document and all information contained herein is the sole property of the </a:t>
            </a:r>
            <a:r>
              <a:rPr lang="en-US" sz="1600" b="1">
                <a:solidFill>
                  <a:schemeClr val="tx1"/>
                </a:solidFill>
                <a:latin typeface="Arial"/>
                <a:cs typeface="Arial"/>
              </a:rPr>
              <a:t>EuReComp</a:t>
            </a:r>
            <a:r>
              <a:rPr lang="en-US" sz="1600" b="0">
                <a:solidFill>
                  <a:schemeClr val="tx1"/>
                </a:solidFill>
                <a:latin typeface="Arial"/>
                <a:cs typeface="Arial"/>
              </a:rPr>
              <a:t> Consortium or the company referred to in the slides. It may contain information subject to Intellectual Property Rights. No Intellectual Property Rights are granted by the delivery of this document or the disclosure of its content. Reproduction or circulation of this document to any third party is prohibited without the written consent of the author(s).</a:t>
            </a:r>
            <a:endParaRPr/>
          </a:p>
          <a:p>
            <a:pPr lvl="0" algn="just">
              <a:defRPr/>
            </a:pPr>
            <a:endParaRPr lang="en-US" sz="1600" b="0">
              <a:solidFill>
                <a:schemeClr val="tx1"/>
              </a:solidFill>
              <a:latin typeface="Arial"/>
              <a:cs typeface="Arial"/>
            </a:endParaRPr>
          </a:p>
          <a:p>
            <a:pPr lvl="0" algn="just">
              <a:defRPr/>
            </a:pPr>
            <a:r>
              <a:rPr lang="en-US" sz="1600" b="0">
                <a:solidFill>
                  <a:schemeClr val="tx1"/>
                </a:solidFill>
                <a:latin typeface="Arial"/>
                <a:cs typeface="Arial"/>
              </a:rPr>
              <a:t>The statements made herein do not necessarily have the consent or agreement of the </a:t>
            </a:r>
            <a:r>
              <a:rPr lang="en-US" sz="1600" b="1" i="0" u="none" strike="noStrike" cap="none" spc="0">
                <a:ln>
                  <a:noFill/>
                </a:ln>
                <a:solidFill>
                  <a:prstClr val="black"/>
                </a:solidFill>
                <a:latin typeface="Arial"/>
                <a:ea typeface="Arial"/>
                <a:cs typeface="Arial"/>
              </a:rPr>
              <a:t>EuReComp</a:t>
            </a:r>
            <a:r>
              <a:rPr lang="en-US" sz="1600" b="0">
                <a:solidFill>
                  <a:schemeClr val="tx1"/>
                </a:solidFill>
                <a:latin typeface="Arial"/>
                <a:cs typeface="Arial"/>
              </a:rPr>
              <a:t> Consortium and represent the opinion and findings of the author(s). The dissemination and confidentiality rules as defined in the Grant Agreement apply to this document.</a:t>
            </a:r>
            <a:endParaRPr/>
          </a:p>
        </p:txBody>
      </p:sp>
      <p:sp>
        <p:nvSpPr>
          <p:cNvPr id="8" name="Rectangle 7"/>
          <p:cNvSpPr/>
          <p:nvPr userDrawn="1"/>
        </p:nvSpPr>
        <p:spPr bwMode="auto">
          <a:xfrm>
            <a:off x="264282" y="167973"/>
            <a:ext cx="5490897" cy="523220"/>
          </a:xfrm>
          <a:prstGeom prst="rect">
            <a:avLst/>
          </a:prstGeom>
        </p:spPr>
        <p:txBody>
          <a:bodyPr wrap="square">
            <a:spAutoFit/>
          </a:bodyPr>
          <a:lstStyle/>
          <a:p>
            <a:pPr>
              <a:defRPr/>
            </a:pPr>
            <a:r>
              <a:rPr lang="en-US" sz="2800" b="0">
                <a:solidFill>
                  <a:schemeClr val="tx1"/>
                </a:solidFill>
                <a:latin typeface="Arial"/>
                <a:cs typeface="Arial"/>
              </a:rPr>
              <a:t>Acknowledgment</a:t>
            </a:r>
            <a:endParaRPr lang="el-GR" sz="2800" b="0">
              <a:solidFill>
                <a:schemeClr val="tx1"/>
              </a:solidFill>
              <a:latin typeface="Arial"/>
              <a:cs typeface="Arial"/>
            </a:endParaRPr>
          </a:p>
        </p:txBody>
      </p:sp>
      <p:sp>
        <p:nvSpPr>
          <p:cNvPr id="2" name="Slide Number Placeholder 1"/>
          <p:cNvSpPr>
            <a:spLocks noGrp="1"/>
          </p:cNvSpPr>
          <p:nvPr>
            <p:ph type="sldNum" sz="quarter" idx="10"/>
          </p:nvPr>
        </p:nvSpPr>
        <p:spPr bwMode="auto"/>
        <p:txBody>
          <a:bodyPr/>
          <a:lstStyle/>
          <a:p>
            <a:pPr>
              <a:defRPr/>
            </a:pPr>
            <a:fld id="{BBC95AA2-3B59-4831-8BC6-006282D7F8BD}" type="slidenum">
              <a:rPr lang="en-GB"/>
              <a:t>‹Nº›</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8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‹Nº›</a:t>
            </a:fld>
            <a:endParaRPr lang="en-GB"/>
          </a:p>
        </p:txBody>
      </p:sp>
      <p:sp>
        <p:nvSpPr>
          <p:cNvPr id="4" name="TextBox 3"/>
          <p:cNvSpPr txBox="1"/>
          <p:nvPr userDrawn="1"/>
        </p:nvSpPr>
        <p:spPr bwMode="auto">
          <a:xfrm>
            <a:off x="0" y="144839"/>
            <a:ext cx="6853726" cy="523220"/>
          </a:xfrm>
          <a:prstGeom prst="rect">
            <a:avLst/>
          </a:prstGeom>
          <a:noFill/>
        </p:spPr>
        <p:txBody>
          <a:bodyPr wrap="square" rtlCol="0">
            <a:spAutoFit/>
          </a:bodyPr>
          <a:lstStyle/>
          <a:p>
            <a:pPr>
              <a:defRPr/>
            </a:pPr>
            <a:r>
              <a:rPr lang="en-US" sz="2800">
                <a:latin typeface="Arial"/>
                <a:cs typeface="Arial"/>
              </a:rPr>
              <a:t>Consortium</a:t>
            </a:r>
            <a:endParaRPr/>
          </a:p>
        </p:txBody>
      </p:sp>
      <p:pic>
        <p:nvPicPr>
          <p:cNvPr id="5" name="Picture 4"/>
          <p:cNvPicPr>
            <a:picLocks noChangeAspect="1"/>
          </p:cNvPicPr>
          <p:nvPr userDrawn="1"/>
        </p:nvPicPr>
        <p:blipFill>
          <a:blip r:embed="rId2"/>
          <a:stretch/>
        </p:blipFill>
        <p:spPr bwMode="auto">
          <a:xfrm>
            <a:off x="643467" y="1154995"/>
            <a:ext cx="11229805" cy="45480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6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‹Nº›</a:t>
            </a:fld>
            <a:endParaRPr lang="en-GB"/>
          </a:p>
        </p:txBody>
      </p:sp>
      <p:sp>
        <p:nvSpPr>
          <p:cNvPr id="7" name="Text Placeholder 6"/>
          <p:cNvSpPr>
            <a:spLocks noGrp="1"/>
          </p:cNvSpPr>
          <p:nvPr>
            <p:ph type="body" sz="quarter" idx="12" hasCustomPrompt="1"/>
          </p:nvPr>
        </p:nvSpPr>
        <p:spPr bwMode="auto">
          <a:xfrm>
            <a:off x="77788" y="1239838"/>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8" name="Text Placeholder 6"/>
          <p:cNvSpPr>
            <a:spLocks noGrp="1"/>
          </p:cNvSpPr>
          <p:nvPr>
            <p:ph type="body" sz="quarter" idx="13" hasCustomPrompt="1"/>
          </p:nvPr>
        </p:nvSpPr>
        <p:spPr bwMode="auto">
          <a:xfrm>
            <a:off x="77624" y="1901635"/>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9" name="Text Placeholder 6"/>
          <p:cNvSpPr>
            <a:spLocks noGrp="1"/>
          </p:cNvSpPr>
          <p:nvPr>
            <p:ph type="body" sz="quarter" idx="14" hasCustomPrompt="1"/>
          </p:nvPr>
        </p:nvSpPr>
        <p:spPr bwMode="auto">
          <a:xfrm>
            <a:off x="77623" y="2525694"/>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0" name="Text Placeholder 6"/>
          <p:cNvSpPr>
            <a:spLocks noGrp="1"/>
          </p:cNvSpPr>
          <p:nvPr>
            <p:ph type="body" sz="quarter" idx="15" hasCustomPrompt="1"/>
          </p:nvPr>
        </p:nvSpPr>
        <p:spPr bwMode="auto">
          <a:xfrm>
            <a:off x="77623" y="3166350"/>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1" name="Text Placeholder 6"/>
          <p:cNvSpPr>
            <a:spLocks noGrp="1"/>
          </p:cNvSpPr>
          <p:nvPr>
            <p:ph type="body" sz="quarter" idx="16" hasCustomPrompt="1"/>
          </p:nvPr>
        </p:nvSpPr>
        <p:spPr bwMode="auto">
          <a:xfrm>
            <a:off x="77622" y="3807006"/>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2" name="TextBox 11"/>
          <p:cNvSpPr txBox="1"/>
          <p:nvPr userDrawn="1"/>
        </p:nvSpPr>
        <p:spPr bwMode="auto">
          <a:xfrm>
            <a:off x="0" y="144839"/>
            <a:ext cx="6853726" cy="523220"/>
          </a:xfrm>
          <a:prstGeom prst="rect">
            <a:avLst/>
          </a:prstGeom>
          <a:noFill/>
        </p:spPr>
        <p:txBody>
          <a:bodyPr wrap="square" rtlCol="0">
            <a:spAutoFit/>
          </a:bodyPr>
          <a:lstStyle/>
          <a:p>
            <a:pPr>
              <a:defRPr/>
            </a:pPr>
            <a:r>
              <a:rPr lang="en-US" sz="2800">
                <a:latin typeface="Arial"/>
                <a:cs typeface="Arial"/>
              </a:rPr>
              <a:t>Content Overview</a:t>
            </a:r>
            <a:endParaRPr/>
          </a:p>
        </p:txBody>
      </p:sp>
      <p:sp>
        <p:nvSpPr>
          <p:cNvPr id="13" name="Content Placeholder 4"/>
          <p:cNvSpPr>
            <a:spLocks noGrp="1"/>
          </p:cNvSpPr>
          <p:nvPr>
            <p:ph sz="quarter" idx="17"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4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‹Nº›</a:t>
            </a:fld>
            <a:endParaRPr lang="en-GB"/>
          </a:p>
        </p:txBody>
      </p:sp>
      <p:sp>
        <p:nvSpPr>
          <p:cNvPr id="6" name="Title 1"/>
          <p:cNvSpPr>
            <a:spLocks noGrp="1"/>
          </p:cNvSpPr>
          <p:nvPr>
            <p:ph type="title" hasCustomPrompt="1"/>
          </p:nvPr>
        </p:nvSpPr>
        <p:spPr bwMode="auto">
          <a:xfrm>
            <a:off x="77624" y="108752"/>
            <a:ext cx="10515600" cy="609096"/>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8" name="Chart Placeholder 7"/>
          <p:cNvSpPr>
            <a:spLocks noGrp="1"/>
          </p:cNvSpPr>
          <p:nvPr>
            <p:ph type="chart" sz="quarter" idx="11" hasCustomPrompt="1"/>
          </p:nvPr>
        </p:nvSpPr>
        <p:spPr bwMode="auto">
          <a:xfrm>
            <a:off x="2154238" y="1682750"/>
            <a:ext cx="8186737" cy="3530600"/>
          </a:xfrm>
          <a:prstGeom prst="rect">
            <a:avLst/>
          </a:prstGeom>
        </p:spPr>
        <p:txBody>
          <a:bodyPr/>
          <a:lstStyle>
            <a:lvl1pPr algn="l">
              <a:defRPr>
                <a:solidFill>
                  <a:schemeClr val="tx1"/>
                </a:solidFill>
              </a:defRPr>
            </a:lvl1pPr>
          </a:lstStyle>
          <a:p>
            <a:pPr>
              <a:defRPr/>
            </a:pPr>
            <a:r>
              <a:rPr lang="en-US"/>
              <a:t>Click to add chart</a:t>
            </a:r>
            <a:endParaRPr/>
          </a:p>
        </p:txBody>
      </p:sp>
      <p:sp>
        <p:nvSpPr>
          <p:cNvPr id="7"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3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77624" y="108752"/>
            <a:ext cx="10515600" cy="609096"/>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‹Nº›</a:t>
            </a:fld>
            <a:endParaRPr lang="en-GB"/>
          </a:p>
        </p:txBody>
      </p:sp>
      <p:sp>
        <p:nvSpPr>
          <p:cNvPr id="5" name="Text Placeholder 4"/>
          <p:cNvSpPr>
            <a:spLocks noGrp="1"/>
          </p:cNvSpPr>
          <p:nvPr>
            <p:ph type="body" sz="quarter" idx="11" hasCustomPrompt="1"/>
          </p:nvPr>
        </p:nvSpPr>
        <p:spPr bwMode="auto">
          <a:xfrm>
            <a:off x="214314" y="1187450"/>
            <a:ext cx="3913306" cy="4402138"/>
          </a:xfrm>
          <a:prstGeom prst="rect">
            <a:avLst/>
          </a:prstGeom>
        </p:spPr>
        <p:txBody>
          <a:bodyPr numCol="1"/>
          <a:lstStyle>
            <a:lvl1pPr algn="l">
              <a:defRPr>
                <a:solidFill>
                  <a:schemeClr val="tx1"/>
                </a:solidFill>
              </a:defRPr>
            </a:lvl1pPr>
          </a:lstStyle>
          <a:p>
            <a:pPr lvl="0">
              <a:defRPr/>
            </a:pPr>
            <a:r>
              <a:rPr lang="en-US"/>
              <a:t>Click to add text</a:t>
            </a:r>
            <a:endParaRPr/>
          </a:p>
        </p:txBody>
      </p:sp>
      <p:sp>
        <p:nvSpPr>
          <p:cNvPr id="7" name="Chart Placeholder 6"/>
          <p:cNvSpPr>
            <a:spLocks noGrp="1"/>
          </p:cNvSpPr>
          <p:nvPr>
            <p:ph type="chart" sz="quarter" idx="12" hasCustomPrompt="1"/>
          </p:nvPr>
        </p:nvSpPr>
        <p:spPr bwMode="auto">
          <a:xfrm>
            <a:off x="4289425" y="1169988"/>
            <a:ext cx="7716838" cy="4435475"/>
          </a:xfrm>
          <a:prstGeom prst="rect">
            <a:avLst/>
          </a:prstGeom>
        </p:spPr>
        <p:txBody>
          <a:bodyPr/>
          <a:lstStyle>
            <a:lvl1pPr algn="l">
              <a:defRPr>
                <a:solidFill>
                  <a:schemeClr val="tx1"/>
                </a:solidFill>
              </a:defRPr>
            </a:lvl1pPr>
          </a:lstStyle>
          <a:p>
            <a:pPr>
              <a:defRPr/>
            </a:pPr>
            <a:r>
              <a:rPr lang="en-US"/>
              <a:t>Click to add chart</a:t>
            </a:r>
            <a:endParaRPr/>
          </a:p>
        </p:txBody>
      </p:sp>
      <p:sp>
        <p:nvSpPr>
          <p:cNvPr id="9"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2811566" y="2461189"/>
            <a:ext cx="6858712" cy="652997"/>
          </a:xfrm>
          <a:prstGeom prst="rect">
            <a:avLst/>
          </a:prstGeom>
          <a:solidFill>
            <a:srgbClr val="648B4D"/>
          </a:solidFill>
        </p:spPr>
        <p:txBody>
          <a:bodyPr/>
          <a:lstStyle>
            <a:lvl1pPr algn="ctr">
              <a:defRPr sz="3200">
                <a:solidFill>
                  <a:schemeClr val="bg1"/>
                </a:solidFill>
              </a:defRPr>
            </a:lvl1pPr>
          </a:lstStyle>
          <a:p>
            <a:pPr>
              <a:defRPr/>
            </a:pPr>
            <a:r>
              <a:rPr lang="en-US"/>
              <a:t>Click to add chapter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‹Nº›</a:t>
            </a:fld>
            <a:endParaRPr lang="en-GB"/>
          </a:p>
        </p:txBody>
      </p:sp>
      <p:sp>
        <p:nvSpPr>
          <p:cNvPr id="5"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7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9" name="Rectángulo 8"/>
          <p:cNvSpPr/>
          <p:nvPr/>
        </p:nvSpPr>
        <p:spPr bwMode="auto">
          <a:xfrm>
            <a:off x="0" y="2743201"/>
            <a:ext cx="12192000" cy="4114800"/>
          </a:xfrm>
          <a:prstGeom prst="rect">
            <a:avLst/>
          </a:prstGeom>
          <a:solidFill>
            <a:srgbClr val="648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 name="Picture 2" descr="Shape, circle&#10;&#10;Description automatically generated"/>
          <p:cNvPicPr>
            <a:picLocks noChangeAspect="1"/>
          </p:cNvPicPr>
          <p:nvPr userDrawn="1"/>
        </p:nvPicPr>
        <p:blipFill>
          <a:blip r:embed="rId3"/>
          <a:stretch/>
        </p:blipFill>
        <p:spPr bwMode="auto">
          <a:xfrm>
            <a:off x="749808" y="107552"/>
            <a:ext cx="10692384" cy="2599944"/>
          </a:xfrm>
          <a:prstGeom prst="rect">
            <a:avLst/>
          </a:prstGeom>
        </p:spPr>
      </p:pic>
      <p:sp>
        <p:nvSpPr>
          <p:cNvPr id="12" name="Título 1"/>
          <p:cNvSpPr txBox="1"/>
          <p:nvPr userDrawn="1"/>
        </p:nvSpPr>
        <p:spPr bwMode="auto">
          <a:xfrm>
            <a:off x="1527462" y="3133489"/>
            <a:ext cx="9144000" cy="719138"/>
          </a:xfrm>
          <a:prstGeom prst="rect">
            <a:avLst/>
          </a:prstGeom>
          <a:solidFill>
            <a:srgbClr val="98C17F"/>
          </a:solidFill>
        </p:spPr>
        <p:txBody>
          <a:bodyPr anchor="b"/>
          <a:lstStyle>
            <a:lvl1pPr algn="ctr" defTabSz="914400">
              <a:lnSpc>
                <a:spcPct val="90000"/>
              </a:lnSpc>
              <a:spcBef>
                <a:spcPts val="0"/>
              </a:spcBef>
              <a:buNone/>
              <a:defRPr sz="4000">
                <a:solidFill>
                  <a:schemeClr val="bg1"/>
                </a:solidFill>
                <a:latin typeface="+mn-lt"/>
                <a:ea typeface="+mj-ea"/>
                <a:cs typeface="Arial"/>
              </a:defRPr>
            </a:lvl1pPr>
          </a:lstStyle>
          <a:p>
            <a:pPr>
              <a:defRPr/>
            </a:pPr>
            <a:r>
              <a:rPr lang="es-ES" sz="3200">
                <a:latin typeface="Arial"/>
                <a:cs typeface="Arial"/>
              </a:rPr>
              <a:t>WPXX: WP Title / Presentation Title</a:t>
            </a:r>
            <a:endParaRPr lang="en-GB" sz="3200">
              <a:latin typeface="Arial"/>
              <a:cs typeface="Arial"/>
            </a:endParaRPr>
          </a:p>
        </p:txBody>
      </p:sp>
      <p:sp>
        <p:nvSpPr>
          <p:cNvPr id="13" name="Text Placeholder 5"/>
          <p:cNvSpPr txBox="1"/>
          <p:nvPr userDrawn="1"/>
        </p:nvSpPr>
        <p:spPr bwMode="auto">
          <a:xfrm>
            <a:off x="2498218" y="5354978"/>
            <a:ext cx="7202487" cy="500062"/>
          </a:xfrm>
          <a:prstGeom prst="rect">
            <a:avLst/>
          </a:prstGeom>
          <a:solidFill>
            <a:srgbClr val="98C17F"/>
          </a:solidFill>
        </p:spPr>
        <p:txBody>
          <a:bodyPr/>
          <a:lstStyle>
            <a:lvl1pPr marL="0" indent="0" algn="ctr"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latin typeface="Arial"/>
                <a:cs typeface="Arial"/>
              </a:rPr>
              <a:t>Presenter(s) / Organization</a:t>
            </a:r>
            <a:endParaRPr/>
          </a:p>
        </p:txBody>
      </p:sp>
      <p:sp>
        <p:nvSpPr>
          <p:cNvPr id="14" name="Text Placeholder 12"/>
          <p:cNvSpPr txBox="1"/>
          <p:nvPr userDrawn="1"/>
        </p:nvSpPr>
        <p:spPr bwMode="auto">
          <a:xfrm>
            <a:off x="1527462" y="3963054"/>
            <a:ext cx="9143999" cy="688164"/>
          </a:xfrm>
          <a:prstGeom prst="rect">
            <a:avLst/>
          </a:prstGeom>
          <a:solidFill>
            <a:srgbClr val="98C17F"/>
          </a:solidFill>
        </p:spPr>
        <p:txBody>
          <a:bodyPr/>
          <a:lstStyle>
            <a:lvl1pPr marL="0" indent="0" algn="ctr" defTabSz="914400">
              <a:lnSpc>
                <a:spcPct val="90000"/>
              </a:lnSpc>
              <a:spcBef>
                <a:spcPts val="1000"/>
              </a:spcBef>
              <a:buFontTx/>
              <a:buNone/>
              <a:defRPr sz="32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Title of meeting</a:t>
            </a:r>
            <a:endParaRPr/>
          </a:p>
        </p:txBody>
      </p:sp>
      <p:sp>
        <p:nvSpPr>
          <p:cNvPr id="15" name="Text Placeholder 5"/>
          <p:cNvSpPr txBox="1"/>
          <p:nvPr userDrawn="1"/>
        </p:nvSpPr>
        <p:spPr bwMode="auto">
          <a:xfrm>
            <a:off x="2498218" y="4734171"/>
            <a:ext cx="7202487" cy="500062"/>
          </a:xfrm>
          <a:prstGeom prst="rect">
            <a:avLst/>
          </a:prstGeom>
          <a:solidFill>
            <a:srgbClr val="98C17F"/>
          </a:solidFill>
        </p:spPr>
        <p:txBody>
          <a:bodyPr/>
          <a:lstStyle>
            <a:lvl1pPr marL="0" indent="0" algn="ctr" defTabSz="914400">
              <a:lnSpc>
                <a:spcPct val="90000"/>
              </a:lnSpc>
              <a:spcBef>
                <a:spcPts val="1000"/>
              </a:spcBef>
              <a:buFont typeface="Arial"/>
              <a:buNone/>
              <a:defRPr sz="28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Date, Location</a:t>
            </a:r>
            <a:endParaRPr/>
          </a:p>
        </p:txBody>
      </p:sp>
      <p:sp>
        <p:nvSpPr>
          <p:cNvPr id="2" name="Marcador de texto 12"/>
          <p:cNvSpPr txBox="1"/>
          <p:nvPr userDrawn="1"/>
        </p:nvSpPr>
        <p:spPr bwMode="auto">
          <a:xfrm>
            <a:off x="749808" y="6351875"/>
            <a:ext cx="6980534" cy="434278"/>
          </a:xfrm>
          <a:prstGeom prst="rect">
            <a:avLst/>
          </a:prstGeom>
        </p:spPr>
        <p:txBody>
          <a:bodyPr anchor="ctr" anchorCtr="0"/>
          <a:lstStyle>
            <a:lvl1pPr marL="0" indent="0" algn="l" defTabSz="914400">
              <a:lnSpc>
                <a:spcPct val="90000"/>
              </a:lnSpc>
              <a:spcBef>
                <a:spcPts val="1000"/>
              </a:spcBef>
              <a:buFont typeface="Arial"/>
              <a:buNone/>
              <a:defRPr sz="1600" b="0">
                <a:solidFill>
                  <a:srgbClr val="AB9760"/>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US" sz="800" b="1">
                <a:solidFill>
                  <a:srgbClr val="27223A"/>
                </a:solidFill>
                <a:latin typeface="Calibri"/>
                <a:ea typeface="Calibri"/>
              </a:rPr>
              <a:t>Funded by the European Union. Views and opinions expressed are however those of the author(s) only and do not necessarily reflect those of the European Union or HADEA. Neither the European Union nor HADEA can be held responsible for them</a:t>
            </a:r>
            <a:r>
              <a:rPr lang="en-GB" sz="700">
                <a:solidFill>
                  <a:schemeClr val="tx1">
                    <a:lumMod val="75000"/>
                    <a:lumOff val="25000"/>
                  </a:schemeClr>
                </a:solidFill>
              </a:rPr>
              <a:t>.</a:t>
            </a:r>
            <a:endParaRPr lang="en-GB" sz="700">
              <a:solidFill>
                <a:schemeClr val="tx1">
                  <a:lumMod val="75000"/>
                  <a:lumOff val="25000"/>
                </a:schemeClr>
              </a:solidFill>
              <a:highlight>
                <a:srgbClr val="FFFF00"/>
              </a:highlight>
            </a:endParaRPr>
          </a:p>
        </p:txBody>
      </p:sp>
      <p:pic>
        <p:nvPicPr>
          <p:cNvPr id="4" name="Picture 3" descr="A picture containing shape&#10;&#10;Description automatically generated"/>
          <p:cNvPicPr>
            <a:picLocks noChangeAspect="1"/>
          </p:cNvPicPr>
          <p:nvPr userDrawn="1"/>
        </p:nvPicPr>
        <p:blipFill>
          <a:blip r:embed="rId4"/>
          <a:stretch/>
        </p:blipFill>
        <p:spPr bwMode="auto">
          <a:xfrm>
            <a:off x="109936" y="6102138"/>
            <a:ext cx="639872" cy="6483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6" name="Marcador de número de diapositiva 5"/>
          <p:cNvSpPr>
            <a:spLocks noGrp="1"/>
          </p:cNvSpPr>
          <p:nvPr>
            <p:ph type="sldNum" sz="quarter" idx="4"/>
          </p:nvPr>
        </p:nvSpPr>
        <p:spPr bwMode="auto">
          <a:xfrm>
            <a:off x="9129622" y="631168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BC95AA2-3B59-4831-8BC6-006282D7F8BD}" type="slidenum">
              <a:rPr lang="en-GB"/>
              <a:t>‹Nº›</a:t>
            </a:fld>
            <a:endParaRPr lang="en-GB"/>
          </a:p>
        </p:txBody>
      </p:sp>
      <p:cxnSp>
        <p:nvCxnSpPr>
          <p:cNvPr id="5" name="Conector recto 4"/>
          <p:cNvCxnSpPr>
            <a:cxnSpLocks/>
          </p:cNvCxnSpPr>
          <p:nvPr userDrawn="1"/>
        </p:nvCxnSpPr>
        <p:spPr bwMode="auto">
          <a:xfrm>
            <a:off x="2400" y="746710"/>
            <a:ext cx="12189600" cy="0"/>
          </a:xfrm>
          <a:prstGeom prst="line">
            <a:avLst/>
          </a:prstGeom>
          <a:ln w="76200" cmpd="sng">
            <a:solidFill>
              <a:srgbClr val="648B4D"/>
            </a:solidFill>
          </a:ln>
        </p:spPr>
        <p:style>
          <a:lnRef idx="1">
            <a:schemeClr val="accent1"/>
          </a:lnRef>
          <a:fillRef idx="0">
            <a:schemeClr val="accent1"/>
          </a:fillRef>
          <a:effectRef idx="0">
            <a:schemeClr val="accent1"/>
          </a:effectRef>
          <a:fontRef idx="minor">
            <a:schemeClr val="tx1"/>
          </a:fontRef>
        </p:style>
      </p:cxnSp>
      <p:pic>
        <p:nvPicPr>
          <p:cNvPr id="4" name="Picture 3" descr="Shape, circle&#10;&#10;Description automatically generated"/>
          <p:cNvPicPr>
            <a:picLocks noChangeAspect="1"/>
          </p:cNvPicPr>
          <p:nvPr userDrawn="1"/>
        </p:nvPicPr>
        <p:blipFill>
          <a:blip r:embed="rId12"/>
          <a:stretch/>
        </p:blipFill>
        <p:spPr bwMode="auto">
          <a:xfrm>
            <a:off x="8568564" y="337075"/>
            <a:ext cx="3369284" cy="819270"/>
          </a:xfrm>
          <a:prstGeom prst="rect">
            <a:avLst/>
          </a:prstGeom>
        </p:spPr>
      </p:pic>
      <p:sp>
        <p:nvSpPr>
          <p:cNvPr id="2" name="Marcador de texto 12"/>
          <p:cNvSpPr txBox="1"/>
          <p:nvPr userDrawn="1"/>
        </p:nvSpPr>
        <p:spPr bwMode="auto">
          <a:xfrm>
            <a:off x="749808" y="6351875"/>
            <a:ext cx="6980534" cy="434278"/>
          </a:xfrm>
          <a:prstGeom prst="rect">
            <a:avLst/>
          </a:prstGeom>
        </p:spPr>
        <p:txBody>
          <a:bodyPr anchor="ctr" anchorCtr="0"/>
          <a:lstStyle>
            <a:lvl1pPr marL="0" indent="0" algn="l" defTabSz="914400">
              <a:lnSpc>
                <a:spcPct val="90000"/>
              </a:lnSpc>
              <a:spcBef>
                <a:spcPts val="1000"/>
              </a:spcBef>
              <a:buFont typeface="Arial"/>
              <a:buNone/>
              <a:defRPr sz="1600" b="0">
                <a:solidFill>
                  <a:srgbClr val="AB9760"/>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US" sz="800" b="1">
                <a:solidFill>
                  <a:srgbClr val="27223A"/>
                </a:solidFill>
                <a:latin typeface="Calibri"/>
                <a:ea typeface="Calibri"/>
              </a:rPr>
              <a:t>Funded by the European Union. Views and opinions expressed are however those of the author(s) only and do not necessarily reflect those of the European Union or HADEA. Neither the European Union nor HADEA can be held responsible for them</a:t>
            </a:r>
            <a:r>
              <a:rPr lang="en-GB" sz="700">
                <a:solidFill>
                  <a:schemeClr val="tx1">
                    <a:lumMod val="75000"/>
                    <a:lumOff val="25000"/>
                  </a:schemeClr>
                </a:solidFill>
              </a:rPr>
              <a:t>.</a:t>
            </a:r>
            <a:endParaRPr lang="en-GB" sz="700">
              <a:solidFill>
                <a:schemeClr val="tx1">
                  <a:lumMod val="75000"/>
                  <a:lumOff val="25000"/>
                </a:schemeClr>
              </a:solidFill>
              <a:highlight>
                <a:srgbClr val="FFFF00"/>
              </a:highlight>
            </a:endParaRPr>
          </a:p>
        </p:txBody>
      </p:sp>
      <p:pic>
        <p:nvPicPr>
          <p:cNvPr id="3" name="Picture 2" descr="A picture containing shape&#10;&#10;Description automatically generated"/>
          <p:cNvPicPr>
            <a:picLocks noChangeAspect="1"/>
          </p:cNvPicPr>
          <p:nvPr userDrawn="1"/>
        </p:nvPicPr>
        <p:blipFill>
          <a:blip r:embed="rId13"/>
          <a:stretch/>
        </p:blipFill>
        <p:spPr bwMode="auto">
          <a:xfrm>
            <a:off x="109936" y="6102138"/>
            <a:ext cx="639872" cy="64831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hdr="0" ftr="0" dt="0"/>
  <p:txStyles>
    <p:titleStyle>
      <a:lvl1pPr algn="r" defTabSz="914400">
        <a:lnSpc>
          <a:spcPct val="90000"/>
        </a:lnSpc>
        <a:spcBef>
          <a:spcPts val="0"/>
        </a:spcBef>
        <a:buNone/>
        <a:defRPr sz="3800">
          <a:solidFill>
            <a:schemeClr val="bg1"/>
          </a:solidFill>
          <a:latin typeface="Arial"/>
          <a:ea typeface="+mj-ea"/>
          <a:cs typeface="Arial"/>
        </a:defRPr>
      </a:lvl1pPr>
    </p:titleStyle>
    <p:bodyStyle>
      <a:lvl1pPr marL="0" indent="0" algn="r" defTabSz="914400">
        <a:lnSpc>
          <a:spcPct val="90000"/>
        </a:lnSpc>
        <a:spcBef>
          <a:spcPts val="1000"/>
        </a:spcBef>
        <a:buFont typeface="Arial"/>
        <a:buNone/>
        <a:defRPr sz="18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0.xml"/><Relationship Id="rId7" Type="http://schemas.openxmlformats.org/officeDocument/2006/relationships/image" Target="../media/image36.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5.png"/><Relationship Id="rId5" Type="http://schemas.openxmlformats.org/officeDocument/2006/relationships/hyperlink" Target="https://zenodo.org/records/13833956"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9.tiff"/><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microsoft.com/office/2007/relationships/media" Target="../media/media6.mp4"/><Relationship Id="rId7" Type="http://schemas.openxmlformats.org/officeDocument/2006/relationships/image" Target="../media/image68.png"/><Relationship Id="rId12" Type="http://schemas.openxmlformats.org/officeDocument/2006/relationships/image" Target="../media/image73.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notesSlide" Target="../notesSlides/notesSlide23.xml"/><Relationship Id="rId11" Type="http://schemas.openxmlformats.org/officeDocument/2006/relationships/image" Target="../media/image72.png"/><Relationship Id="rId5" Type="http://schemas.openxmlformats.org/officeDocument/2006/relationships/slideLayout" Target="../slideLayouts/slideLayout10.xml"/><Relationship Id="rId10" Type="http://schemas.openxmlformats.org/officeDocument/2006/relationships/image" Target="../media/image71.png"/><Relationship Id="rId4" Type="http://schemas.microsoft.com/office/2007/relationships/media" Target="../media/media7.mp4"/><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86.pn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mailto:Miguel.gomez@aimen.e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mailto:Camilo.Prieto@aimen.e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eurecomp.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ext Placeholder 5"/>
          <p:cNvSpPr>
            <a:spLocks noGrp="1"/>
          </p:cNvSpPr>
          <p:nvPr>
            <p:ph type="body" sz="quarter" idx="14"/>
          </p:nvPr>
        </p:nvSpPr>
        <p:spPr bwMode="auto">
          <a:xfrm>
            <a:off x="1527462" y="3166232"/>
            <a:ext cx="9143999" cy="1484986"/>
          </a:xfrm>
        </p:spPr>
        <p:txBody>
          <a:bodyPr/>
          <a:lstStyle/>
          <a:p>
            <a:pPr>
              <a:defRPr/>
            </a:pPr>
            <a:endParaRPr lang="en-US" sz="200" dirty="0"/>
          </a:p>
          <a:p>
            <a:pPr>
              <a:defRPr/>
            </a:pPr>
            <a:r>
              <a:rPr lang="en-US" dirty="0"/>
              <a:t>Inspection and identification systems enabling the reuse and recycling of </a:t>
            </a:r>
            <a:r>
              <a:rPr lang="en-US" dirty="0" err="1"/>
              <a:t>EoL</a:t>
            </a:r>
            <a:r>
              <a:rPr lang="en-US" dirty="0"/>
              <a:t> composite materials</a:t>
            </a:r>
          </a:p>
        </p:txBody>
      </p:sp>
      <p:sp>
        <p:nvSpPr>
          <p:cNvPr id="7" name="Text Placeholder 6"/>
          <p:cNvSpPr>
            <a:spLocks noGrp="1"/>
          </p:cNvSpPr>
          <p:nvPr>
            <p:ph type="body" sz="quarter" idx="17"/>
          </p:nvPr>
        </p:nvSpPr>
        <p:spPr bwMode="auto">
          <a:xfrm>
            <a:off x="2498218" y="5317186"/>
            <a:ext cx="7202487" cy="1064142"/>
          </a:xfrm>
        </p:spPr>
        <p:txBody>
          <a:bodyPr/>
          <a:lstStyle/>
          <a:p>
            <a:pPr>
              <a:defRPr/>
            </a:pPr>
            <a:r>
              <a:rPr lang="en-US" dirty="0"/>
              <a:t>Miguel Gómez – AIMEN</a:t>
            </a:r>
          </a:p>
          <a:p>
            <a:pPr>
              <a:defRPr/>
            </a:pPr>
            <a:r>
              <a:rPr lang="en-US" dirty="0"/>
              <a:t>Camilo Prieto - AIMEN</a:t>
            </a:r>
          </a:p>
          <a:p>
            <a:pPr>
              <a:defRPr/>
            </a:pPr>
            <a:endParaRPr lang="en-US" dirty="0"/>
          </a:p>
        </p:txBody>
      </p:sp>
      <p:sp>
        <p:nvSpPr>
          <p:cNvPr id="9" name="Text Placeholder 8"/>
          <p:cNvSpPr>
            <a:spLocks noGrp="1"/>
          </p:cNvSpPr>
          <p:nvPr>
            <p:ph type="body" sz="quarter" idx="19"/>
          </p:nvPr>
        </p:nvSpPr>
        <p:spPr bwMode="auto"/>
        <p:txBody>
          <a:bodyPr/>
          <a:lstStyle/>
          <a:p>
            <a:pPr>
              <a:defRPr/>
            </a:pPr>
            <a:r>
              <a:rPr lang="en-US" dirty="0"/>
              <a:t>19</a:t>
            </a:r>
            <a:r>
              <a:rPr lang="en-US" baseline="30000" dirty="0"/>
              <a:t>th</a:t>
            </a:r>
            <a:r>
              <a:rPr lang="en-US" dirty="0"/>
              <a:t> Feb 2025 (online)</a:t>
            </a:r>
          </a:p>
        </p:txBody>
      </p:sp>
      <p:sp>
        <p:nvSpPr>
          <p:cNvPr id="10" name="Picture Placeholder 9"/>
          <p:cNvSpPr>
            <a:spLocks noGrp="1"/>
          </p:cNvSpPr>
          <p:nvPr>
            <p:ph type="pic" sz="quarter" idx="20"/>
          </p:nvPr>
        </p:nvSpPr>
        <p:spPr bwMode="auto"/>
        <p:txBody>
          <a:bodyPr/>
          <a:lstStyle/>
          <a:p>
            <a:endParaRPr lang="en-US"/>
          </a:p>
        </p:txBody>
      </p:sp>
      <p:pic>
        <p:nvPicPr>
          <p:cNvPr id="2" name="Content Placeholder 8" descr="Logo, company name&#10;&#10;Description automatically generated">
            <a:extLst>
              <a:ext uri="{FF2B5EF4-FFF2-40B4-BE49-F238E27FC236}">
                <a16:creationId xmlns:a16="http://schemas.microsoft.com/office/drawing/2014/main" id="{BE9DB8EB-9A9B-A9E6-4DA2-26B5F3517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680" y="6027869"/>
            <a:ext cx="1615566" cy="7069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202795-7ADC-A82A-4FF6-41676D30ADFE}"/>
              </a:ext>
            </a:extLst>
          </p:cNvPr>
          <p:cNvSpPr>
            <a:spLocks noGrp="1"/>
          </p:cNvSpPr>
          <p:nvPr>
            <p:ph type="title"/>
          </p:nvPr>
        </p:nvSpPr>
        <p:spPr>
          <a:xfrm>
            <a:off x="7569" y="185664"/>
            <a:ext cx="8478406" cy="532184"/>
          </a:xfrm>
        </p:spPr>
        <p:txBody>
          <a:bodyPr/>
          <a:lstStyle/>
          <a:p>
            <a:r>
              <a:rPr lang="es-ES" dirty="0"/>
              <a:t>   Laser Active </a:t>
            </a:r>
            <a:r>
              <a:rPr lang="es-ES" dirty="0" err="1"/>
              <a:t>Thermography</a:t>
            </a:r>
            <a:endParaRPr lang="es-ES" dirty="0"/>
          </a:p>
        </p:txBody>
      </p:sp>
      <p:sp>
        <p:nvSpPr>
          <p:cNvPr id="3" name="Marcador de número de diapositiva 2">
            <a:extLst>
              <a:ext uri="{FF2B5EF4-FFF2-40B4-BE49-F238E27FC236}">
                <a16:creationId xmlns:a16="http://schemas.microsoft.com/office/drawing/2014/main" id="{6CEB369C-9E3E-9908-2951-239D99E755D8}"/>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921F516E-A5B8-F512-8C48-5DE7E40B9918}"/>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sp>
        <p:nvSpPr>
          <p:cNvPr id="6" name="CuadroTexto 5">
            <a:extLst>
              <a:ext uri="{FF2B5EF4-FFF2-40B4-BE49-F238E27FC236}">
                <a16:creationId xmlns:a16="http://schemas.microsoft.com/office/drawing/2014/main" id="{A963C492-397C-7BB2-3FB6-F9999319BE07}"/>
              </a:ext>
            </a:extLst>
          </p:cNvPr>
          <p:cNvSpPr txBox="1"/>
          <p:nvPr/>
        </p:nvSpPr>
        <p:spPr>
          <a:xfrm>
            <a:off x="479376" y="4017685"/>
            <a:ext cx="3425413" cy="2142638"/>
          </a:xfrm>
          <a:prstGeom prst="rect">
            <a:avLst/>
          </a:prstGeom>
          <a:noFill/>
        </p:spPr>
        <p:txBody>
          <a:bodyPr wrap="square" rtlCol="0">
            <a:spAutoFit/>
          </a:bodyPr>
          <a:lstStyle/>
          <a:p>
            <a:pPr rtl="0">
              <a:lnSpc>
                <a:spcPct val="90000"/>
              </a:lnSpc>
              <a:spcBef>
                <a:spcPts val="1000"/>
              </a:spcBef>
              <a:defRPr/>
            </a:pPr>
            <a:r>
              <a:rPr lang="es-ES" b="1" u="sng" kern="1200" dirty="0" err="1">
                <a:latin typeface="Arial" panose="020B0604020202020204" pitchFamily="34" charset="0"/>
                <a:cs typeface="Arial" panose="020B0604020202020204" pitchFamily="34" charset="0"/>
              </a:rPr>
              <a:t>Advantages</a:t>
            </a:r>
            <a:endParaRPr lang="es-ES" b="1" u="sng" kern="12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defRPr/>
            </a:pP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Homogeneous</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illumination</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defRPr/>
            </a:pP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Adjustable</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beam</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shape</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size</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defRPr/>
            </a:pP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Modulable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warming</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curve</a:t>
            </a:r>
          </a:p>
          <a:p>
            <a:pPr marL="285750" indent="-285750">
              <a:lnSpc>
                <a:spcPct val="150000"/>
              </a:lnSpc>
              <a:buFont typeface="Wingdings" panose="05000000000000000000" pitchFamily="2" charset="2"/>
              <a:buChar char="ü"/>
              <a:defRPr/>
            </a:pP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Selective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analysis</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area</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defRPr/>
            </a:pP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Allow</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scanning</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procedure</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2" name="Picture 4">
            <a:extLst>
              <a:ext uri="{FF2B5EF4-FFF2-40B4-BE49-F238E27FC236}">
                <a16:creationId xmlns:a16="http://schemas.microsoft.com/office/drawing/2014/main" id="{AB11DBD7-7810-FF0C-4568-A520C8AB6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5966" y="3767211"/>
            <a:ext cx="4581875" cy="2513145"/>
          </a:xfrm>
          <a:prstGeom prst="rect">
            <a:avLst/>
          </a:prstGeom>
          <a:noFill/>
          <a:extLst>
            <a:ext uri="{909E8E84-426E-40DD-AFC4-6F175D3DCCD1}">
              <a14:hiddenFill xmlns:a14="http://schemas.microsoft.com/office/drawing/2010/main">
                <a:solidFill>
                  <a:srgbClr val="FFFFFF"/>
                </a:solidFill>
              </a14:hiddenFill>
            </a:ext>
          </a:extLst>
        </p:spPr>
      </p:pic>
      <p:pic>
        <p:nvPicPr>
          <p:cNvPr id="7" name="laserEnfocado2">
            <a:hlinkClick r:id="" action="ppaction://media"/>
            <a:extLst>
              <a:ext uri="{FF2B5EF4-FFF2-40B4-BE49-F238E27FC236}">
                <a16:creationId xmlns:a16="http://schemas.microsoft.com/office/drawing/2014/main" id="{8159C828-6558-5C73-43D8-A074CBFF8E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1663" y="1181203"/>
            <a:ext cx="4566178" cy="2568476"/>
          </a:xfrm>
          <a:prstGeom prst="rect">
            <a:avLst/>
          </a:prstGeom>
        </p:spPr>
      </p:pic>
      <p:sp>
        <p:nvSpPr>
          <p:cNvPr id="10" name="CuadroTexto 9">
            <a:extLst>
              <a:ext uri="{FF2B5EF4-FFF2-40B4-BE49-F238E27FC236}">
                <a16:creationId xmlns:a16="http://schemas.microsoft.com/office/drawing/2014/main" id="{43EF8823-7911-A194-8727-1208F73BAEB1}"/>
              </a:ext>
            </a:extLst>
          </p:cNvPr>
          <p:cNvSpPr txBox="1"/>
          <p:nvPr/>
        </p:nvSpPr>
        <p:spPr>
          <a:xfrm>
            <a:off x="4079776" y="4017685"/>
            <a:ext cx="2736304" cy="1034642"/>
          </a:xfrm>
          <a:prstGeom prst="rect">
            <a:avLst/>
          </a:prstGeom>
          <a:noFill/>
        </p:spPr>
        <p:txBody>
          <a:bodyPr wrap="square" rtlCol="0">
            <a:spAutoFit/>
          </a:bodyPr>
          <a:lstStyle/>
          <a:p>
            <a:pPr marR="0" lvl="0" rtl="0" eaLnBrk="1" fontAlgn="auto" latinLnBrk="0" hangingPunct="1">
              <a:lnSpc>
                <a:spcPct val="90000"/>
              </a:lnSpc>
              <a:spcBef>
                <a:spcPts val="1000"/>
              </a:spcBef>
              <a:spcAft>
                <a:spcPts val="0"/>
              </a:spcAft>
              <a:buClrTx/>
              <a:buSzTx/>
              <a:tabLst/>
              <a:defRPr/>
            </a:pPr>
            <a:r>
              <a:rPr lang="es-ES" b="1" u="sng" kern="1200" dirty="0">
                <a:latin typeface="Arial" panose="020B0604020202020204" pitchFamily="34" charset="0"/>
                <a:cs typeface="Arial" panose="020B0604020202020204" pitchFamily="34" charset="0"/>
              </a:rPr>
              <a:t>Issues </a:t>
            </a:r>
            <a:r>
              <a:rPr lang="es-ES" b="1" i="1" u="sng" kern="1200" dirty="0">
                <a:latin typeface="Arial" panose="020B0604020202020204" pitchFamily="34" charset="0"/>
                <a:cs typeface="Arial" panose="020B0604020202020204" pitchFamily="34" charset="0"/>
              </a:rPr>
              <a:t>(</a:t>
            </a:r>
            <a:r>
              <a:rPr lang="es-ES" b="1" i="1" u="sng" kern="1200" dirty="0" err="1">
                <a:latin typeface="Arial" panose="020B0604020202020204" pitchFamily="34" charset="0"/>
                <a:cs typeface="Arial" panose="020B0604020202020204" pitchFamily="34" charset="0"/>
              </a:rPr>
              <a:t>current</a:t>
            </a:r>
            <a:r>
              <a:rPr lang="es-ES" b="1" i="1" u="sng" kern="1200" dirty="0">
                <a:latin typeface="Arial" panose="020B0604020202020204" pitchFamily="34" charset="0"/>
                <a:cs typeface="Arial" panose="020B0604020202020204" pitchFamily="34" charset="0"/>
              </a:rPr>
              <a:t> </a:t>
            </a:r>
            <a:r>
              <a:rPr lang="es-ES" b="1" i="1" u="sng" kern="1200" dirty="0" err="1">
                <a:latin typeface="Arial" panose="020B0604020202020204" pitchFamily="34" charset="0"/>
                <a:cs typeface="Arial" panose="020B0604020202020204" pitchFamily="34" charset="0"/>
              </a:rPr>
              <a:t>setup</a:t>
            </a:r>
            <a:r>
              <a:rPr lang="es-ES" b="1" i="1" u="sng" kern="1200"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defRPr/>
            </a:pPr>
            <a:r>
              <a:rPr lang="es-ES" sz="1600" dirty="0" err="1">
                <a:solidFill>
                  <a:prstClr val="black"/>
                </a:solidFill>
                <a:latin typeface="Arial" panose="020B0604020202020204" pitchFamily="34" charset="0"/>
                <a:cs typeface="Arial" panose="020B0604020202020204" pitchFamily="34" charset="0"/>
              </a:rPr>
              <a:t>Smaller</a:t>
            </a:r>
            <a:r>
              <a:rPr lang="es-ES" sz="1600" dirty="0">
                <a:solidFill>
                  <a:prstClr val="black"/>
                </a:solidFill>
                <a:latin typeface="Arial" panose="020B0604020202020204" pitchFamily="34" charset="0"/>
                <a:cs typeface="Arial" panose="020B0604020202020204" pitchFamily="34" charset="0"/>
              </a:rPr>
              <a:t> </a:t>
            </a:r>
            <a:r>
              <a:rPr lang="es-ES" sz="1600" dirty="0" err="1">
                <a:solidFill>
                  <a:prstClr val="black"/>
                </a:solidFill>
                <a:latin typeface="Arial" panose="020B0604020202020204" pitchFamily="34" charset="0"/>
                <a:cs typeface="Arial" panose="020B0604020202020204" pitchFamily="34" charset="0"/>
              </a:rPr>
              <a:t>inspection</a:t>
            </a:r>
            <a:r>
              <a:rPr lang="es-ES" sz="1600" dirty="0">
                <a:solidFill>
                  <a:prstClr val="black"/>
                </a:solidFill>
                <a:latin typeface="Arial" panose="020B0604020202020204" pitchFamily="34" charset="0"/>
                <a:cs typeface="Arial" panose="020B0604020202020204" pitchFamily="34" charset="0"/>
              </a:rPr>
              <a:t> </a:t>
            </a:r>
            <a:r>
              <a:rPr lang="es-ES" sz="1600" dirty="0" err="1">
                <a:solidFill>
                  <a:prstClr val="black"/>
                </a:solidFill>
                <a:latin typeface="Arial" panose="020B0604020202020204" pitchFamily="34" charset="0"/>
                <a:cs typeface="Arial" panose="020B0604020202020204" pitchFamily="34" charset="0"/>
              </a:rPr>
              <a:t>area</a:t>
            </a:r>
            <a:endParaRPr lang="es-ES" sz="1600" dirty="0">
              <a:solidFill>
                <a:prstClr val="black"/>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defRPr/>
            </a:pPr>
            <a:r>
              <a:rPr lang="es-ES" sz="1600" dirty="0">
                <a:solidFill>
                  <a:prstClr val="black"/>
                </a:solidFill>
                <a:latin typeface="Arial" panose="020B0604020202020204" pitchFamily="34" charset="0"/>
                <a:cs typeface="Arial" panose="020B0604020202020204" pitchFamily="34" charset="0"/>
              </a:rPr>
              <a:t>Laser Beam 0-order</a:t>
            </a:r>
          </a:p>
        </p:txBody>
      </p:sp>
      <p:grpSp>
        <p:nvGrpSpPr>
          <p:cNvPr id="22" name="Grupo 21">
            <a:extLst>
              <a:ext uri="{FF2B5EF4-FFF2-40B4-BE49-F238E27FC236}">
                <a16:creationId xmlns:a16="http://schemas.microsoft.com/office/drawing/2014/main" id="{E4AC45DA-E15D-0B33-F9CA-35599AE5BDEF}"/>
              </a:ext>
            </a:extLst>
          </p:cNvPr>
          <p:cNvGrpSpPr/>
          <p:nvPr/>
        </p:nvGrpSpPr>
        <p:grpSpPr>
          <a:xfrm>
            <a:off x="540795" y="810625"/>
            <a:ext cx="4824536" cy="3066470"/>
            <a:chOff x="540795" y="810625"/>
            <a:chExt cx="4824536" cy="3066470"/>
          </a:xfrm>
        </p:grpSpPr>
        <p:pic>
          <p:nvPicPr>
            <p:cNvPr id="9" name="Imagen 8">
              <a:extLst>
                <a:ext uri="{FF2B5EF4-FFF2-40B4-BE49-F238E27FC236}">
                  <a16:creationId xmlns:a16="http://schemas.microsoft.com/office/drawing/2014/main" id="{B87524EA-2F2C-5A60-590B-022ACBD50AB4}"/>
                </a:ext>
              </a:extLst>
            </p:cNvPr>
            <p:cNvPicPr>
              <a:picLocks noChangeAspect="1"/>
            </p:cNvPicPr>
            <p:nvPr/>
          </p:nvPicPr>
          <p:blipFill>
            <a:blip r:embed="rId7"/>
            <a:stretch>
              <a:fillRect/>
            </a:stretch>
          </p:blipFill>
          <p:spPr>
            <a:xfrm>
              <a:off x="540795" y="810625"/>
              <a:ext cx="4824536" cy="2974655"/>
            </a:xfrm>
            <a:prstGeom prst="rect">
              <a:avLst/>
            </a:prstGeom>
          </p:spPr>
        </p:pic>
        <p:sp>
          <p:nvSpPr>
            <p:cNvPr id="5" name="TextBox 16">
              <a:extLst>
                <a:ext uri="{FF2B5EF4-FFF2-40B4-BE49-F238E27FC236}">
                  <a16:creationId xmlns:a16="http://schemas.microsoft.com/office/drawing/2014/main" id="{313AB425-40A3-312D-75F2-20CB541AFA98}"/>
                </a:ext>
              </a:extLst>
            </p:cNvPr>
            <p:cNvSpPr txBox="1"/>
            <p:nvPr/>
          </p:nvSpPr>
          <p:spPr>
            <a:xfrm>
              <a:off x="1127482" y="838405"/>
              <a:ext cx="728814" cy="27699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i="1" dirty="0">
                  <a:latin typeface="Arial" panose="020B0604020202020204" pitchFamily="34" charset="0"/>
                  <a:cs typeface="Arial" panose="020B0604020202020204" pitchFamily="34" charset="0"/>
                </a:rPr>
                <a:t>Laser</a:t>
              </a:r>
            </a:p>
          </p:txBody>
        </p:sp>
        <p:sp>
          <p:nvSpPr>
            <p:cNvPr id="8" name="TextBox 25">
              <a:extLst>
                <a:ext uri="{FF2B5EF4-FFF2-40B4-BE49-F238E27FC236}">
                  <a16:creationId xmlns:a16="http://schemas.microsoft.com/office/drawing/2014/main" id="{17774809-EF75-271F-B2D5-A92C745F4932}"/>
                </a:ext>
              </a:extLst>
            </p:cNvPr>
            <p:cNvSpPr txBox="1"/>
            <p:nvPr/>
          </p:nvSpPr>
          <p:spPr>
            <a:xfrm>
              <a:off x="2330203" y="3513204"/>
              <a:ext cx="885477" cy="27699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defRPr sz="1400" i="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200" dirty="0"/>
                <a:t>IR camera</a:t>
              </a:r>
            </a:p>
          </p:txBody>
        </p:sp>
        <p:sp>
          <p:nvSpPr>
            <p:cNvPr id="11" name="TextBox 16">
              <a:extLst>
                <a:ext uri="{FF2B5EF4-FFF2-40B4-BE49-F238E27FC236}">
                  <a16:creationId xmlns:a16="http://schemas.microsoft.com/office/drawing/2014/main" id="{5F286394-30DC-B355-B2B2-B90C281F21F0}"/>
                </a:ext>
              </a:extLst>
            </p:cNvPr>
            <p:cNvSpPr txBox="1"/>
            <p:nvPr/>
          </p:nvSpPr>
          <p:spPr>
            <a:xfrm>
              <a:off x="2105144" y="838406"/>
              <a:ext cx="728814" cy="27699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i="1" dirty="0">
                  <a:latin typeface="Arial" panose="020B0604020202020204" pitchFamily="34" charset="0"/>
                  <a:cs typeface="Arial" panose="020B0604020202020204" pitchFamily="34" charset="0"/>
                </a:rPr>
                <a:t>Mirror</a:t>
              </a:r>
            </a:p>
          </p:txBody>
        </p:sp>
        <p:sp>
          <p:nvSpPr>
            <p:cNvPr id="12" name="TextBox 16">
              <a:extLst>
                <a:ext uri="{FF2B5EF4-FFF2-40B4-BE49-F238E27FC236}">
                  <a16:creationId xmlns:a16="http://schemas.microsoft.com/office/drawing/2014/main" id="{8C92B225-7FA7-62C6-FC3B-9E0F3B9F072E}"/>
                </a:ext>
              </a:extLst>
            </p:cNvPr>
            <p:cNvSpPr txBox="1"/>
            <p:nvPr/>
          </p:nvSpPr>
          <p:spPr>
            <a:xfrm>
              <a:off x="3791744" y="838405"/>
              <a:ext cx="1061508" cy="27699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i="1" dirty="0">
                  <a:latin typeface="Arial" panose="020B0604020202020204" pitchFamily="34" charset="0"/>
                  <a:cs typeface="Arial" panose="020B0604020202020204" pitchFamily="34" charset="0"/>
                </a:rPr>
                <a:t>Specimen</a:t>
              </a:r>
            </a:p>
          </p:txBody>
        </p:sp>
        <p:sp>
          <p:nvSpPr>
            <p:cNvPr id="14" name="TextBox 25">
              <a:extLst>
                <a:ext uri="{FF2B5EF4-FFF2-40B4-BE49-F238E27FC236}">
                  <a16:creationId xmlns:a16="http://schemas.microsoft.com/office/drawing/2014/main" id="{FF2C9C7D-3B67-B89C-1919-B69A36FAA25C}"/>
                </a:ext>
              </a:extLst>
            </p:cNvPr>
            <p:cNvSpPr txBox="1"/>
            <p:nvPr/>
          </p:nvSpPr>
          <p:spPr>
            <a:xfrm>
              <a:off x="553879" y="3415430"/>
              <a:ext cx="1731627" cy="46166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defRPr sz="1400" i="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200" dirty="0" err="1"/>
                <a:t>Difractive</a:t>
              </a:r>
              <a:r>
                <a:rPr lang="en-US" sz="1200" dirty="0"/>
                <a:t> optical element (DOE)</a:t>
              </a:r>
            </a:p>
          </p:txBody>
        </p:sp>
        <p:sp>
          <p:nvSpPr>
            <p:cNvPr id="15" name="TextBox 25">
              <a:extLst>
                <a:ext uri="{FF2B5EF4-FFF2-40B4-BE49-F238E27FC236}">
                  <a16:creationId xmlns:a16="http://schemas.microsoft.com/office/drawing/2014/main" id="{7AE5DE5C-08BD-84EF-8992-1974624B170F}"/>
                </a:ext>
              </a:extLst>
            </p:cNvPr>
            <p:cNvSpPr txBox="1"/>
            <p:nvPr/>
          </p:nvSpPr>
          <p:spPr>
            <a:xfrm>
              <a:off x="3599293" y="3407431"/>
              <a:ext cx="1632609" cy="46166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defRPr sz="1400" i="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200" dirty="0"/>
                <a:t>PC+SW acquisition and analysis</a:t>
              </a:r>
            </a:p>
          </p:txBody>
        </p:sp>
        <p:sp>
          <p:nvSpPr>
            <p:cNvPr id="16" name="Rectángulo 15">
              <a:extLst>
                <a:ext uri="{FF2B5EF4-FFF2-40B4-BE49-F238E27FC236}">
                  <a16:creationId xmlns:a16="http://schemas.microsoft.com/office/drawing/2014/main" id="{29B7612F-6A0D-8C73-8BB8-92D4E0902682}"/>
                </a:ext>
              </a:extLst>
            </p:cNvPr>
            <p:cNvSpPr/>
            <p:nvPr/>
          </p:nvSpPr>
          <p:spPr>
            <a:xfrm>
              <a:off x="4079776" y="2636912"/>
              <a:ext cx="1152128" cy="576064"/>
            </a:xfrm>
            <a:prstGeom prst="rect">
              <a:avLst/>
            </a:prstGeom>
            <a:noFill/>
            <a:ln w="1905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cxnSp>
          <p:nvCxnSpPr>
            <p:cNvPr id="20" name="Conector recto de flecha 19">
              <a:extLst>
                <a:ext uri="{FF2B5EF4-FFF2-40B4-BE49-F238E27FC236}">
                  <a16:creationId xmlns:a16="http://schemas.microsoft.com/office/drawing/2014/main" id="{D15EC16A-71A2-0FB4-0D3A-C24789F976E8}"/>
                </a:ext>
              </a:extLst>
            </p:cNvPr>
            <p:cNvCxnSpPr>
              <a:cxnSpLocks/>
            </p:cNvCxnSpPr>
            <p:nvPr/>
          </p:nvCxnSpPr>
          <p:spPr>
            <a:xfrm>
              <a:off x="4649360" y="3220975"/>
              <a:ext cx="0" cy="19445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22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EC150-50CA-BC9B-2A6E-92E87620F9F5}"/>
              </a:ext>
            </a:extLst>
          </p:cNvPr>
          <p:cNvSpPr>
            <a:spLocks noGrp="1"/>
          </p:cNvSpPr>
          <p:nvPr>
            <p:ph type="title"/>
          </p:nvPr>
        </p:nvSpPr>
        <p:spPr>
          <a:xfrm>
            <a:off x="1" y="185664"/>
            <a:ext cx="8485974" cy="532184"/>
          </a:xfrm>
        </p:spPr>
        <p:txBody>
          <a:bodyPr/>
          <a:lstStyle/>
          <a:p>
            <a:r>
              <a:rPr lang="es-ES" dirty="0"/>
              <a:t>   </a:t>
            </a:r>
            <a:r>
              <a:rPr lang="es-ES" dirty="0" err="1"/>
              <a:t>Ultrasound</a:t>
            </a:r>
            <a:r>
              <a:rPr lang="es-ES" dirty="0"/>
              <a:t> </a:t>
            </a:r>
            <a:r>
              <a:rPr lang="es-ES" dirty="0" err="1"/>
              <a:t>Testing</a:t>
            </a:r>
            <a:r>
              <a:rPr lang="es-ES" dirty="0"/>
              <a:t> (UT)</a:t>
            </a:r>
          </a:p>
        </p:txBody>
      </p:sp>
      <p:sp>
        <p:nvSpPr>
          <p:cNvPr id="3" name="Marcador de número de diapositiva 2">
            <a:extLst>
              <a:ext uri="{FF2B5EF4-FFF2-40B4-BE49-F238E27FC236}">
                <a16:creationId xmlns:a16="http://schemas.microsoft.com/office/drawing/2014/main" id="{54657B82-76D5-6BEE-1AA1-D06F8E0497DA}"/>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CCC2737E-0EE5-A56E-D2D4-380A7AC64A24}"/>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pic>
        <p:nvPicPr>
          <p:cNvPr id="3074" name="Picture 2">
            <a:extLst>
              <a:ext uri="{FF2B5EF4-FFF2-40B4-BE49-F238E27FC236}">
                <a16:creationId xmlns:a16="http://schemas.microsoft.com/office/drawing/2014/main" id="{14D16D10-14BF-98AC-90C2-C5281E1A4D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9936" y="2492896"/>
            <a:ext cx="3166258" cy="361056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CADFD010-713F-13AB-CDB0-E8DD3E17EA33}"/>
              </a:ext>
            </a:extLst>
          </p:cNvPr>
          <p:cNvSpPr txBox="1"/>
          <p:nvPr/>
        </p:nvSpPr>
        <p:spPr>
          <a:xfrm>
            <a:off x="335360" y="905747"/>
            <a:ext cx="8640959" cy="1154675"/>
          </a:xfrm>
          <a:prstGeom prst="rect">
            <a:avLst/>
          </a:prstGeom>
          <a:noFill/>
        </p:spPr>
        <p:txBody>
          <a:bodyPr wrap="square"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Based on the detection and the feature extraction of the ultrasonic waves reflected by defects. UT works by sending ultrasonic waves through an object or material. These high frequency sound waves are transmitted into materials to </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characterise</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 material or for flaw detecting.</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MicrosoftTeams-video">
            <a:hlinkClick r:id="" action="ppaction://media"/>
            <a:extLst>
              <a:ext uri="{FF2B5EF4-FFF2-40B4-BE49-F238E27FC236}">
                <a16:creationId xmlns:a16="http://schemas.microsoft.com/office/drawing/2014/main" id="{00F851C1-81F5-C57A-D894-D4E1F0189570}"/>
              </a:ext>
            </a:extLst>
          </p:cNvPr>
          <p:cNvPicPr>
            <a:picLocks noChangeAspect="1"/>
          </p:cNvPicPr>
          <p:nvPr>
            <a:videoFile r:link="rId1"/>
            <p:extLst>
              <p:ext uri="{DAA4B4D4-6D71-4841-9C94-3DE7FCFB9230}">
                <p14:media xmlns:p14="http://schemas.microsoft.com/office/powerpoint/2010/main" r:embed="rId2">
                  <p14:trim st="10468"/>
                </p14:media>
              </p:ext>
            </p:extLst>
          </p:nvPr>
        </p:nvPicPr>
        <p:blipFill>
          <a:blip r:embed="rId6"/>
          <a:stretch>
            <a:fillRect/>
          </a:stretch>
        </p:blipFill>
        <p:spPr>
          <a:xfrm>
            <a:off x="9070993" y="1246449"/>
            <a:ext cx="2755637" cy="4898909"/>
          </a:xfrm>
          <a:prstGeom prst="rect">
            <a:avLst/>
          </a:prstGeom>
        </p:spPr>
      </p:pic>
      <p:sp>
        <p:nvSpPr>
          <p:cNvPr id="7" name="CuadroTexto 6">
            <a:extLst>
              <a:ext uri="{FF2B5EF4-FFF2-40B4-BE49-F238E27FC236}">
                <a16:creationId xmlns:a16="http://schemas.microsoft.com/office/drawing/2014/main" id="{AFBA1DC0-5FC0-CDF4-5CDE-A1AFABC1888D}"/>
              </a:ext>
            </a:extLst>
          </p:cNvPr>
          <p:cNvSpPr txBox="1"/>
          <p:nvPr/>
        </p:nvSpPr>
        <p:spPr>
          <a:xfrm>
            <a:off x="335360" y="2222447"/>
            <a:ext cx="4968552" cy="1773306"/>
          </a:xfrm>
          <a:prstGeom prst="rect">
            <a:avLst/>
          </a:prstGeom>
          <a:noFill/>
        </p:spPr>
        <p:txBody>
          <a:bodyPr wrap="square">
            <a:spAutoFit/>
          </a:bodyPr>
          <a:lstStyle/>
          <a:p>
            <a:pPr marL="0" lvl="1" rtl="0">
              <a:lnSpc>
                <a:spcPct val="90000"/>
              </a:lnSpc>
              <a:spcBef>
                <a:spcPts val="1000"/>
              </a:spcBef>
              <a:defRPr/>
            </a:pPr>
            <a:r>
              <a:rPr lang="es-ES" b="1" u="sng" kern="1200" dirty="0">
                <a:latin typeface="Arial" panose="020B0604020202020204" pitchFamily="34" charset="0"/>
                <a:cs typeface="Arial" panose="020B0604020202020204" pitchFamily="34" charset="0"/>
              </a:rPr>
              <a:t>FEATURES</a:t>
            </a:r>
          </a:p>
          <a:p>
            <a:pPr marL="285750" indent="-285750">
              <a:lnSpc>
                <a:spcPct val="150000"/>
              </a:lnSpc>
              <a:buFont typeface="Wingdings" panose="05000000000000000000" pitchFamily="2" charset="2"/>
              <a:buChar char="ü"/>
              <a:defRPr/>
            </a:pPr>
            <a:r>
              <a:rPr lang="en-US" sz="1600" dirty="0">
                <a:solidFill>
                  <a:prstClr val="black"/>
                </a:solidFill>
                <a:latin typeface="Arial" panose="020B0604020202020204" pitchFamily="34" charset="0"/>
                <a:cs typeface="Arial" panose="020B0604020202020204" pitchFamily="34" charset="0"/>
              </a:rPr>
              <a:t>The depth of penetration for flaw detection is superior to other NDT methods</a:t>
            </a:r>
          </a:p>
          <a:p>
            <a:pPr marL="285750" indent="-285750">
              <a:lnSpc>
                <a:spcPct val="150000"/>
              </a:lnSpc>
              <a:buFont typeface="Wingdings" panose="05000000000000000000" pitchFamily="2" charset="2"/>
              <a:buChar char="ü"/>
              <a:defRPr/>
            </a:pPr>
            <a:r>
              <a:rPr lang="en-US" sz="1600" dirty="0">
                <a:solidFill>
                  <a:prstClr val="black"/>
                </a:solidFill>
                <a:latin typeface="Arial" panose="020B0604020202020204" pitchFamily="34" charset="0"/>
                <a:cs typeface="Arial" panose="020B0604020202020204" pitchFamily="34" charset="0"/>
              </a:rPr>
              <a:t>Sensitive to both surface and subsurface discontinuities</a:t>
            </a:r>
            <a:endParaRPr lang="es-ES" sz="1600" dirty="0">
              <a:solidFill>
                <a:prstClr val="black"/>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49E46BA4-3A57-7F64-E4F8-9EE089449520}"/>
              </a:ext>
            </a:extLst>
          </p:cNvPr>
          <p:cNvSpPr txBox="1"/>
          <p:nvPr/>
        </p:nvSpPr>
        <p:spPr>
          <a:xfrm>
            <a:off x="335360" y="4202348"/>
            <a:ext cx="4968552" cy="1773306"/>
          </a:xfrm>
          <a:prstGeom prst="rect">
            <a:avLst/>
          </a:prstGeom>
          <a:noFill/>
        </p:spPr>
        <p:txBody>
          <a:bodyPr wrap="square">
            <a:spAutoFit/>
          </a:bodyPr>
          <a:lstStyle/>
          <a:p>
            <a:pPr marL="0" lvl="1" rtl="0">
              <a:lnSpc>
                <a:spcPct val="90000"/>
              </a:lnSpc>
              <a:spcBef>
                <a:spcPts val="1000"/>
              </a:spcBef>
              <a:defRPr/>
            </a:pPr>
            <a:r>
              <a:rPr lang="es-ES" b="1" u="sng" kern="1200" dirty="0">
                <a:latin typeface="Arial" panose="020B0604020202020204" pitchFamily="34" charset="0"/>
                <a:cs typeface="Arial" panose="020B0604020202020204" pitchFamily="34" charset="0"/>
              </a:rPr>
              <a:t>ISSUES</a:t>
            </a:r>
          </a:p>
          <a:p>
            <a:pPr marL="285750" indent="-285750">
              <a:lnSpc>
                <a:spcPct val="150000"/>
              </a:lnSpc>
              <a:buFont typeface="Arial" panose="020B0604020202020204" pitchFamily="34" charset="0"/>
              <a:buChar char="•"/>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Surface must be accessible to transmit ultrasound</a:t>
            </a:r>
          </a:p>
          <a:p>
            <a:pPr marL="285750" indent="-285750">
              <a:lnSpc>
                <a:spcPct val="150000"/>
              </a:lnSpc>
              <a:buFont typeface="Arial" panose="020B0604020202020204" pitchFamily="34" charset="0"/>
              <a:buChar char="•"/>
              <a:defRPr/>
            </a:pP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It</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requires</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coupling</a:t>
            </a: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medium</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technical expert required to acquire and interpreted the data </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35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BC414-B91C-5855-346B-4054F1992292}"/>
              </a:ext>
            </a:extLst>
          </p:cNvPr>
          <p:cNvSpPr>
            <a:spLocks noGrp="1"/>
          </p:cNvSpPr>
          <p:nvPr>
            <p:ph type="title"/>
          </p:nvPr>
        </p:nvSpPr>
        <p:spPr>
          <a:xfrm>
            <a:off x="1" y="185664"/>
            <a:ext cx="8485974" cy="532184"/>
          </a:xfrm>
        </p:spPr>
        <p:txBody>
          <a:bodyPr/>
          <a:lstStyle/>
          <a:p>
            <a:r>
              <a:rPr lang="es-ES" dirty="0"/>
              <a:t>   </a:t>
            </a:r>
            <a:r>
              <a:rPr lang="es-ES" dirty="0" err="1"/>
              <a:t>Ultrasound</a:t>
            </a:r>
            <a:r>
              <a:rPr lang="es-ES" dirty="0"/>
              <a:t> </a:t>
            </a:r>
            <a:r>
              <a:rPr lang="es-ES" dirty="0" err="1"/>
              <a:t>Testing</a:t>
            </a:r>
            <a:r>
              <a:rPr lang="es-ES" dirty="0"/>
              <a:t>: Pulse-Echo</a:t>
            </a:r>
          </a:p>
        </p:txBody>
      </p:sp>
      <p:sp>
        <p:nvSpPr>
          <p:cNvPr id="3" name="Marcador de número de diapositiva 2">
            <a:extLst>
              <a:ext uri="{FF2B5EF4-FFF2-40B4-BE49-F238E27FC236}">
                <a16:creationId xmlns:a16="http://schemas.microsoft.com/office/drawing/2014/main" id="{28BC730A-2168-97E6-5B33-32BAB48DD20E}"/>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CD83748C-385C-67E7-F102-C4CBE38873F8}"/>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pic>
        <p:nvPicPr>
          <p:cNvPr id="5" name="Imagen 4">
            <a:extLst>
              <a:ext uri="{FF2B5EF4-FFF2-40B4-BE49-F238E27FC236}">
                <a16:creationId xmlns:a16="http://schemas.microsoft.com/office/drawing/2014/main" id="{2BF16FB6-1941-0B4F-EBB9-0BC58625EB4F}"/>
              </a:ext>
            </a:extLst>
          </p:cNvPr>
          <p:cNvPicPr>
            <a:picLocks noChangeAspect="1"/>
          </p:cNvPicPr>
          <p:nvPr/>
        </p:nvPicPr>
        <p:blipFill>
          <a:blip r:embed="rId2"/>
          <a:srcRect b="68450"/>
          <a:stretch/>
        </p:blipFill>
        <p:spPr>
          <a:xfrm>
            <a:off x="551384" y="4661466"/>
            <a:ext cx="3034272" cy="1323440"/>
          </a:xfrm>
          <a:prstGeom prst="rect">
            <a:avLst/>
          </a:prstGeom>
        </p:spPr>
      </p:pic>
      <p:sp>
        <p:nvSpPr>
          <p:cNvPr id="8" name="CuadroTexto 7">
            <a:extLst>
              <a:ext uri="{FF2B5EF4-FFF2-40B4-BE49-F238E27FC236}">
                <a16:creationId xmlns:a16="http://schemas.microsoft.com/office/drawing/2014/main" id="{BD1FF629-8EEA-EDC5-0146-4C8A55BB0CD0}"/>
              </a:ext>
            </a:extLst>
          </p:cNvPr>
          <p:cNvSpPr txBox="1"/>
          <p:nvPr/>
        </p:nvSpPr>
        <p:spPr>
          <a:xfrm>
            <a:off x="394626" y="1031867"/>
            <a:ext cx="7213542" cy="18933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Ultrasound pulse-echo devices are built with a transducer which produces a wide-band pulse that is subjected to the test material during testing. The pulse travels through the material until it meets with either discontinuity within the material or when it reaches a new medium. The wave is then scattered or reflected back to the transducer.</a:t>
            </a: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FA3FBE0B-DA66-77E7-016C-C368C442CC89}"/>
              </a:ext>
            </a:extLst>
          </p:cNvPr>
          <p:cNvSpPr txBox="1"/>
          <p:nvPr/>
        </p:nvSpPr>
        <p:spPr>
          <a:xfrm>
            <a:off x="0" y="3254727"/>
            <a:ext cx="3719736" cy="1077218"/>
          </a:xfrm>
          <a:prstGeom prst="rect">
            <a:avLst/>
          </a:prstGeom>
          <a:noFill/>
        </p:spPr>
        <p:txBody>
          <a:bodyPr wrap="square" rtlCol="0">
            <a:spAutoFit/>
          </a:bodyPr>
          <a:lstStyle/>
          <a:p>
            <a:pPr marR="0" lvl="1" algn="just" defTabSz="914400" eaLnBrk="1" fontAlgn="auto" latinLnBrk="0" hangingPunct="1">
              <a:lnSpc>
                <a:spcPct val="100000"/>
              </a:lnSpc>
              <a:spcBef>
                <a:spcPts val="0"/>
              </a:spcBef>
              <a:spcAft>
                <a:spcPts val="0"/>
              </a:spcAft>
              <a:buClrTx/>
              <a:buSzTx/>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defect: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echo passes through the part and returns to the receiver, showing only the input and output signals.</a:t>
            </a:r>
          </a:p>
        </p:txBody>
      </p:sp>
      <p:pic>
        <p:nvPicPr>
          <p:cNvPr id="10" name="Imagen 9">
            <a:extLst>
              <a:ext uri="{FF2B5EF4-FFF2-40B4-BE49-F238E27FC236}">
                <a16:creationId xmlns:a16="http://schemas.microsoft.com/office/drawing/2014/main" id="{581885C6-32D6-5E5A-E4C7-9846143BF4CE}"/>
              </a:ext>
            </a:extLst>
          </p:cNvPr>
          <p:cNvPicPr>
            <a:picLocks noChangeAspect="1"/>
          </p:cNvPicPr>
          <p:nvPr/>
        </p:nvPicPr>
        <p:blipFill>
          <a:blip r:embed="rId3"/>
          <a:stretch>
            <a:fillRect/>
          </a:stretch>
        </p:blipFill>
        <p:spPr>
          <a:xfrm>
            <a:off x="8036204" y="1149334"/>
            <a:ext cx="3519877" cy="1900167"/>
          </a:xfrm>
          <a:prstGeom prst="rect">
            <a:avLst/>
          </a:prstGeom>
        </p:spPr>
      </p:pic>
      <p:pic>
        <p:nvPicPr>
          <p:cNvPr id="11" name="Imagen 10">
            <a:extLst>
              <a:ext uri="{FF2B5EF4-FFF2-40B4-BE49-F238E27FC236}">
                <a16:creationId xmlns:a16="http://schemas.microsoft.com/office/drawing/2014/main" id="{33ED2B66-A8D5-F477-AFCB-EAFD95B4945C}"/>
              </a:ext>
            </a:extLst>
          </p:cNvPr>
          <p:cNvPicPr>
            <a:picLocks noChangeAspect="1"/>
          </p:cNvPicPr>
          <p:nvPr/>
        </p:nvPicPr>
        <p:blipFill>
          <a:blip r:embed="rId2"/>
          <a:srcRect t="31469" b="36981"/>
          <a:stretch/>
        </p:blipFill>
        <p:spPr>
          <a:xfrm>
            <a:off x="4403812" y="4661466"/>
            <a:ext cx="3034272" cy="1323440"/>
          </a:xfrm>
          <a:prstGeom prst="rect">
            <a:avLst/>
          </a:prstGeom>
        </p:spPr>
      </p:pic>
      <p:pic>
        <p:nvPicPr>
          <p:cNvPr id="12" name="Imagen 11">
            <a:extLst>
              <a:ext uri="{FF2B5EF4-FFF2-40B4-BE49-F238E27FC236}">
                <a16:creationId xmlns:a16="http://schemas.microsoft.com/office/drawing/2014/main" id="{F2670505-5FAE-8322-441C-F8A7DE858562}"/>
              </a:ext>
            </a:extLst>
          </p:cNvPr>
          <p:cNvPicPr>
            <a:picLocks noChangeAspect="1"/>
          </p:cNvPicPr>
          <p:nvPr/>
        </p:nvPicPr>
        <p:blipFill>
          <a:blip r:embed="rId2"/>
          <a:srcRect t="68365"/>
          <a:stretch/>
        </p:blipFill>
        <p:spPr>
          <a:xfrm>
            <a:off x="8438514" y="4509120"/>
            <a:ext cx="3034272" cy="1327048"/>
          </a:xfrm>
          <a:prstGeom prst="rect">
            <a:avLst/>
          </a:prstGeom>
        </p:spPr>
      </p:pic>
      <p:sp>
        <p:nvSpPr>
          <p:cNvPr id="13" name="CuadroTexto 12">
            <a:extLst>
              <a:ext uri="{FF2B5EF4-FFF2-40B4-BE49-F238E27FC236}">
                <a16:creationId xmlns:a16="http://schemas.microsoft.com/office/drawing/2014/main" id="{098CE5BB-1951-C9E1-3E36-009CB8B6A744}"/>
              </a:ext>
            </a:extLst>
          </p:cNvPr>
          <p:cNvSpPr txBox="1"/>
          <p:nvPr/>
        </p:nvSpPr>
        <p:spPr>
          <a:xfrm>
            <a:off x="8112224" y="3256707"/>
            <a:ext cx="3686853" cy="1323439"/>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Tx/>
              <a:buSzTx/>
              <a:tabLst/>
              <a:defRPr/>
            </a:pPr>
            <a:r>
              <a:rPr lang="en-US" sz="1600" b="1" dirty="0">
                <a:solidFill>
                  <a:prstClr val="black"/>
                </a:solidFill>
                <a:latin typeface="Arial" panose="020B0604020202020204" pitchFamily="34" charset="0"/>
                <a:cs typeface="Arial" panose="020B0604020202020204" pitchFamily="34" charset="0"/>
              </a:rPr>
              <a:t>Porosity:</a:t>
            </a:r>
            <a:r>
              <a:rPr lang="en-US" sz="1600" dirty="0">
                <a:solidFill>
                  <a:prstClr val="black"/>
                </a:solidFill>
                <a:latin typeface="Arial" panose="020B0604020202020204" pitchFamily="34" charset="0"/>
                <a:cs typeface="Arial" panose="020B0604020202020204" pitchFamily="34" charset="0"/>
              </a:rPr>
              <a:t> Detected because noise appears between the input and output signals, but unlike a delamination, the signal is not lost as long as the porosity is not too high</a:t>
            </a:r>
            <a:r>
              <a:rPr kumimoji="0" lang="en-US" sz="16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s-ES" sz="16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2572E638-D3AA-B1F6-03CB-A48931849AB1}"/>
              </a:ext>
            </a:extLst>
          </p:cNvPr>
          <p:cNvSpPr txBox="1"/>
          <p:nvPr/>
        </p:nvSpPr>
        <p:spPr>
          <a:xfrm>
            <a:off x="4251082" y="3257689"/>
            <a:ext cx="3525195" cy="1323439"/>
          </a:xfrm>
          <a:prstGeom prst="rect">
            <a:avLst/>
          </a:prstGeom>
          <a:noFill/>
        </p:spPr>
        <p:txBody>
          <a:bodyPr wrap="square" rtlCol="0">
            <a:spAutoFit/>
          </a:bodyPr>
          <a:lstStyle/>
          <a:p>
            <a:pPr algn="just">
              <a:defRPr/>
            </a:pPr>
            <a:r>
              <a:rPr lang="en-US" sz="1600" b="1" dirty="0">
                <a:solidFill>
                  <a:prstClr val="black"/>
                </a:solidFill>
                <a:latin typeface="Arial" panose="020B0604020202020204" pitchFamily="34" charset="0"/>
                <a:cs typeface="Arial" panose="020B0604020202020204" pitchFamily="34" charset="0"/>
              </a:rPr>
              <a:t>Delamination: </a:t>
            </a:r>
            <a:r>
              <a:rPr lang="en-US" sz="1600" dirty="0">
                <a:solidFill>
                  <a:prstClr val="black"/>
                </a:solidFill>
                <a:latin typeface="Arial" panose="020B0604020202020204" pitchFamily="34" charset="0"/>
                <a:cs typeface="Arial" panose="020B0604020202020204" pitchFamily="34" charset="0"/>
              </a:rPr>
              <a:t>Detected by the receiving signal. The output signal decreases considerably or even disappears if the delamination is large compared to the input signal.</a:t>
            </a:r>
          </a:p>
        </p:txBody>
      </p:sp>
    </p:spTree>
    <p:extLst>
      <p:ext uri="{BB962C8B-B14F-4D97-AF65-F5344CB8AC3E}">
        <p14:creationId xmlns:p14="http://schemas.microsoft.com/office/powerpoint/2010/main" val="4133150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44E04A-5D7B-D42A-932E-F42700DA8C5F}"/>
              </a:ext>
            </a:extLst>
          </p:cNvPr>
          <p:cNvSpPr>
            <a:spLocks noGrp="1"/>
          </p:cNvSpPr>
          <p:nvPr>
            <p:ph type="title"/>
          </p:nvPr>
        </p:nvSpPr>
        <p:spPr>
          <a:xfrm>
            <a:off x="1" y="185664"/>
            <a:ext cx="8485974" cy="532184"/>
          </a:xfrm>
        </p:spPr>
        <p:txBody>
          <a:bodyPr/>
          <a:lstStyle/>
          <a:p>
            <a:r>
              <a:rPr lang="es-ES" dirty="0"/>
              <a:t>   </a:t>
            </a:r>
            <a:r>
              <a:rPr lang="es-ES" dirty="0" err="1"/>
              <a:t>Ultrasound</a:t>
            </a:r>
            <a:r>
              <a:rPr lang="es-ES" dirty="0"/>
              <a:t> </a:t>
            </a:r>
            <a:r>
              <a:rPr lang="es-ES" dirty="0" err="1"/>
              <a:t>Testing</a:t>
            </a:r>
            <a:r>
              <a:rPr lang="es-ES" dirty="0"/>
              <a:t>: </a:t>
            </a:r>
            <a:r>
              <a:rPr lang="es-ES" dirty="0" err="1"/>
              <a:t>Representation</a:t>
            </a:r>
            <a:endParaRPr lang="es-ES" dirty="0"/>
          </a:p>
        </p:txBody>
      </p:sp>
      <p:sp>
        <p:nvSpPr>
          <p:cNvPr id="3" name="Marcador de número de diapositiva 2">
            <a:extLst>
              <a:ext uri="{FF2B5EF4-FFF2-40B4-BE49-F238E27FC236}">
                <a16:creationId xmlns:a16="http://schemas.microsoft.com/office/drawing/2014/main" id="{4B9E232F-50BC-C54B-E2BB-12F68BA9E286}"/>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DD63D9F1-E3B6-1384-577F-F526FFD3811F}"/>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sp>
        <p:nvSpPr>
          <p:cNvPr id="5" name="CuadroTexto 4">
            <a:extLst>
              <a:ext uri="{FF2B5EF4-FFF2-40B4-BE49-F238E27FC236}">
                <a16:creationId xmlns:a16="http://schemas.microsoft.com/office/drawing/2014/main" id="{359BA7EF-B9E0-41FC-161D-DB8992AE062A}"/>
              </a:ext>
            </a:extLst>
          </p:cNvPr>
          <p:cNvSpPr txBox="1"/>
          <p:nvPr/>
        </p:nvSpPr>
        <p:spPr>
          <a:xfrm>
            <a:off x="426540" y="963251"/>
            <a:ext cx="5669460" cy="707886"/>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cs typeface="Arial"/>
              </a:rPr>
              <a:t>A-Scan: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radio-frequency waveform presentation showing the time and amplitude of an ultrasonic signal.</a:t>
            </a:r>
          </a:p>
        </p:txBody>
      </p:sp>
      <p:sp>
        <p:nvSpPr>
          <p:cNvPr id="6" name="CuadroTexto 5">
            <a:extLst>
              <a:ext uri="{FF2B5EF4-FFF2-40B4-BE49-F238E27FC236}">
                <a16:creationId xmlns:a16="http://schemas.microsoft.com/office/drawing/2014/main" id="{661ED0E0-528B-996B-BDEA-D8BB7DD60450}"/>
              </a:ext>
            </a:extLst>
          </p:cNvPr>
          <p:cNvSpPr txBox="1"/>
          <p:nvPr/>
        </p:nvSpPr>
        <p:spPr>
          <a:xfrm>
            <a:off x="6312024" y="963251"/>
            <a:ext cx="4935067" cy="707886"/>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cs typeface="Arial"/>
              </a:rPr>
              <a:t>S-Scan: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image that represents a cross-sectional view derived from a series of A-scans.</a:t>
            </a:r>
          </a:p>
        </p:txBody>
      </p:sp>
      <p:pic>
        <p:nvPicPr>
          <p:cNvPr id="7" name="Imagen 6" descr="Una torre de noche&#10;&#10;Descripción generada automáticamente con confianza media">
            <a:extLst>
              <a:ext uri="{FF2B5EF4-FFF2-40B4-BE49-F238E27FC236}">
                <a16:creationId xmlns:a16="http://schemas.microsoft.com/office/drawing/2014/main" id="{D3D9A66B-E62D-0527-A4E2-4F0D559EC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951" y="1741229"/>
            <a:ext cx="2517991" cy="1802086"/>
          </a:xfrm>
          <a:prstGeom prst="rect">
            <a:avLst/>
          </a:prstGeom>
        </p:spPr>
      </p:pic>
      <p:pic>
        <p:nvPicPr>
          <p:cNvPr id="8" name="Imagen 7" descr="Imagen que contiene exterior, agua, pequeño, colorido&#10;&#10;Descripción generada automáticamente">
            <a:extLst>
              <a:ext uri="{FF2B5EF4-FFF2-40B4-BE49-F238E27FC236}">
                <a16:creationId xmlns:a16="http://schemas.microsoft.com/office/drawing/2014/main" id="{96D1A34F-1295-5AF8-97A9-EA81EAC10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08" y="4567055"/>
            <a:ext cx="4759078" cy="1407555"/>
          </a:xfrm>
          <a:prstGeom prst="rect">
            <a:avLst/>
          </a:prstGeom>
        </p:spPr>
      </p:pic>
      <p:pic>
        <p:nvPicPr>
          <p:cNvPr id="9" name="Imagen 8" descr="Un dibujo de una persona&#10;&#10;Descripción generada automáticamente con confianza baja">
            <a:extLst>
              <a:ext uri="{FF2B5EF4-FFF2-40B4-BE49-F238E27FC236}">
                <a16:creationId xmlns:a16="http://schemas.microsoft.com/office/drawing/2014/main" id="{AEBBFA3E-A624-47ED-7B1D-49ACDFC4B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629" y="1741384"/>
            <a:ext cx="1899986" cy="1915738"/>
          </a:xfrm>
          <a:prstGeom prst="rect">
            <a:avLst/>
          </a:prstGeom>
        </p:spPr>
      </p:pic>
      <p:pic>
        <p:nvPicPr>
          <p:cNvPr id="10" name="Marcador de contenido 6" descr="Imagen borrosa de una persona&#10;&#10;Descripción generada automáticamente con confianza baja">
            <a:extLst>
              <a:ext uri="{FF2B5EF4-FFF2-40B4-BE49-F238E27FC236}">
                <a16:creationId xmlns:a16="http://schemas.microsoft.com/office/drawing/2014/main" id="{55EB33D9-B4E7-F150-9FAD-CD8AE80B58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493918" y="4567057"/>
            <a:ext cx="4753173" cy="1407556"/>
          </a:xfrm>
          <a:prstGeom prst="rect">
            <a:avLst/>
          </a:prstGeom>
          <a:solidFill>
            <a:srgbClr val="648B4D"/>
          </a:solidFill>
        </p:spPr>
      </p:pic>
      <p:sp>
        <p:nvSpPr>
          <p:cNvPr id="11" name="CuadroTexto 10">
            <a:extLst>
              <a:ext uri="{FF2B5EF4-FFF2-40B4-BE49-F238E27FC236}">
                <a16:creationId xmlns:a16="http://schemas.microsoft.com/office/drawing/2014/main" id="{08D287F0-FBEF-082B-72D7-0F5BCE9C3CC6}"/>
              </a:ext>
            </a:extLst>
          </p:cNvPr>
          <p:cNvSpPr txBox="1"/>
          <p:nvPr/>
        </p:nvSpPr>
        <p:spPr>
          <a:xfrm>
            <a:off x="426539" y="3789077"/>
            <a:ext cx="5453437" cy="707886"/>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cs typeface="Arial"/>
              </a:rPr>
              <a:t>B-Scan: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image showing a cross-sectional profile through one vertical slice of the test piece.</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4E1FBAAC-471E-1F34-07D4-75A2D81B3E40}"/>
              </a:ext>
            </a:extLst>
          </p:cNvPr>
          <p:cNvSpPr txBox="1"/>
          <p:nvPr/>
        </p:nvSpPr>
        <p:spPr>
          <a:xfrm>
            <a:off x="6312024" y="3788924"/>
            <a:ext cx="4935067" cy="707886"/>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cs typeface="Arial"/>
              </a:rPr>
              <a:t>C-Scan: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two-dimensional presentation of data displayed as a top view of a test piece.</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4" name="Conector recto de flecha 13">
            <a:extLst>
              <a:ext uri="{FF2B5EF4-FFF2-40B4-BE49-F238E27FC236}">
                <a16:creationId xmlns:a16="http://schemas.microsoft.com/office/drawing/2014/main" id="{76A49D3A-0654-D9E5-7AF8-B8819C12B1BC}"/>
              </a:ext>
            </a:extLst>
          </p:cNvPr>
          <p:cNvCxnSpPr/>
          <p:nvPr/>
        </p:nvCxnSpPr>
        <p:spPr>
          <a:xfrm flipV="1">
            <a:off x="1559496" y="1741229"/>
            <a:ext cx="0" cy="191589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a:extLst>
              <a:ext uri="{FF2B5EF4-FFF2-40B4-BE49-F238E27FC236}">
                <a16:creationId xmlns:a16="http://schemas.microsoft.com/office/drawing/2014/main" id="{EC3CFCF8-422F-6938-C07C-9031F441ED84}"/>
              </a:ext>
            </a:extLst>
          </p:cNvPr>
          <p:cNvCxnSpPr>
            <a:cxnSpLocks/>
          </p:cNvCxnSpPr>
          <p:nvPr/>
        </p:nvCxnSpPr>
        <p:spPr>
          <a:xfrm flipV="1">
            <a:off x="7824192" y="1741229"/>
            <a:ext cx="0" cy="204769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a:extLst>
              <a:ext uri="{FF2B5EF4-FFF2-40B4-BE49-F238E27FC236}">
                <a16:creationId xmlns:a16="http://schemas.microsoft.com/office/drawing/2014/main" id="{847376B0-72D4-336A-AF11-D3BAF71E3470}"/>
              </a:ext>
            </a:extLst>
          </p:cNvPr>
          <p:cNvCxnSpPr>
            <a:cxnSpLocks/>
          </p:cNvCxnSpPr>
          <p:nvPr/>
        </p:nvCxnSpPr>
        <p:spPr>
          <a:xfrm flipV="1">
            <a:off x="551384" y="4567055"/>
            <a:ext cx="0" cy="1569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 name="Conector recto de flecha 18">
            <a:extLst>
              <a:ext uri="{FF2B5EF4-FFF2-40B4-BE49-F238E27FC236}">
                <a16:creationId xmlns:a16="http://schemas.microsoft.com/office/drawing/2014/main" id="{032C7AF6-F172-00A1-CEAC-9B766389A750}"/>
              </a:ext>
            </a:extLst>
          </p:cNvPr>
          <p:cNvCxnSpPr>
            <a:cxnSpLocks/>
          </p:cNvCxnSpPr>
          <p:nvPr/>
        </p:nvCxnSpPr>
        <p:spPr>
          <a:xfrm flipV="1">
            <a:off x="6301446" y="4614676"/>
            <a:ext cx="0" cy="15223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a:extLst>
              <a:ext uri="{FF2B5EF4-FFF2-40B4-BE49-F238E27FC236}">
                <a16:creationId xmlns:a16="http://schemas.microsoft.com/office/drawing/2014/main" id="{822A2487-3728-73D7-3976-6AFA3A7A3ABF}"/>
              </a:ext>
            </a:extLst>
          </p:cNvPr>
          <p:cNvCxnSpPr>
            <a:cxnSpLocks/>
          </p:cNvCxnSpPr>
          <p:nvPr/>
        </p:nvCxnSpPr>
        <p:spPr>
          <a:xfrm>
            <a:off x="1559496" y="3657122"/>
            <a:ext cx="284644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Conector recto de flecha 24">
            <a:extLst>
              <a:ext uri="{FF2B5EF4-FFF2-40B4-BE49-F238E27FC236}">
                <a16:creationId xmlns:a16="http://schemas.microsoft.com/office/drawing/2014/main" id="{EE5D0CDC-D8CD-B9C1-C50D-765634C1F1BA}"/>
              </a:ext>
            </a:extLst>
          </p:cNvPr>
          <p:cNvCxnSpPr>
            <a:cxnSpLocks/>
          </p:cNvCxnSpPr>
          <p:nvPr/>
        </p:nvCxnSpPr>
        <p:spPr>
          <a:xfrm>
            <a:off x="7824192" y="3788924"/>
            <a:ext cx="225542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Conector recto de flecha 26">
            <a:extLst>
              <a:ext uri="{FF2B5EF4-FFF2-40B4-BE49-F238E27FC236}">
                <a16:creationId xmlns:a16="http://schemas.microsoft.com/office/drawing/2014/main" id="{0D125770-7BFE-D3A4-5890-89758951401F}"/>
              </a:ext>
            </a:extLst>
          </p:cNvPr>
          <p:cNvCxnSpPr>
            <a:cxnSpLocks/>
          </p:cNvCxnSpPr>
          <p:nvPr/>
        </p:nvCxnSpPr>
        <p:spPr>
          <a:xfrm flipV="1">
            <a:off x="551384" y="6136981"/>
            <a:ext cx="4975102" cy="306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9" name="Conector recto de flecha 28">
            <a:extLst>
              <a:ext uri="{FF2B5EF4-FFF2-40B4-BE49-F238E27FC236}">
                <a16:creationId xmlns:a16="http://schemas.microsoft.com/office/drawing/2014/main" id="{7D7FAFB3-5DBD-0876-07E1-B806D92B67F1}"/>
              </a:ext>
            </a:extLst>
          </p:cNvPr>
          <p:cNvCxnSpPr>
            <a:cxnSpLocks/>
          </p:cNvCxnSpPr>
          <p:nvPr/>
        </p:nvCxnSpPr>
        <p:spPr>
          <a:xfrm>
            <a:off x="6312024" y="6136981"/>
            <a:ext cx="493506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CuadroTexto 30">
            <a:extLst>
              <a:ext uri="{FF2B5EF4-FFF2-40B4-BE49-F238E27FC236}">
                <a16:creationId xmlns:a16="http://schemas.microsoft.com/office/drawing/2014/main" id="{6F6805BA-B936-5382-2BBB-251EA9312C83}"/>
              </a:ext>
            </a:extLst>
          </p:cNvPr>
          <p:cNvSpPr txBox="1"/>
          <p:nvPr/>
        </p:nvSpPr>
        <p:spPr>
          <a:xfrm>
            <a:off x="695426" y="1706006"/>
            <a:ext cx="837089" cy="276999"/>
          </a:xfrm>
          <a:prstGeom prst="rect">
            <a:avLst/>
          </a:prstGeom>
          <a:noFill/>
        </p:spPr>
        <p:txBody>
          <a:bodyPr wrap="none" rtlCol="0">
            <a:spAutoFit/>
          </a:bodyPr>
          <a:lstStyle/>
          <a:p>
            <a:r>
              <a:rPr lang="es-ES" sz="1200" dirty="0" err="1"/>
              <a:t>Amplitude</a:t>
            </a:r>
            <a:endParaRPr lang="es-ES" sz="1200" dirty="0"/>
          </a:p>
        </p:txBody>
      </p:sp>
      <p:sp>
        <p:nvSpPr>
          <p:cNvPr id="32" name="CuadroTexto 31">
            <a:extLst>
              <a:ext uri="{FF2B5EF4-FFF2-40B4-BE49-F238E27FC236}">
                <a16:creationId xmlns:a16="http://schemas.microsoft.com/office/drawing/2014/main" id="{0A788AE3-9048-6D04-2513-03C224768B8A}"/>
              </a:ext>
            </a:extLst>
          </p:cNvPr>
          <p:cNvSpPr txBox="1"/>
          <p:nvPr/>
        </p:nvSpPr>
        <p:spPr>
          <a:xfrm>
            <a:off x="3975038" y="3705686"/>
            <a:ext cx="495649" cy="276999"/>
          </a:xfrm>
          <a:prstGeom prst="rect">
            <a:avLst/>
          </a:prstGeom>
          <a:noFill/>
        </p:spPr>
        <p:txBody>
          <a:bodyPr wrap="none" rtlCol="0">
            <a:spAutoFit/>
          </a:bodyPr>
          <a:lstStyle/>
          <a:p>
            <a:r>
              <a:rPr lang="es-ES" sz="1200" dirty="0"/>
              <a:t>Time</a:t>
            </a:r>
          </a:p>
        </p:txBody>
      </p:sp>
      <p:sp>
        <p:nvSpPr>
          <p:cNvPr id="33" name="CuadroTexto 32">
            <a:extLst>
              <a:ext uri="{FF2B5EF4-FFF2-40B4-BE49-F238E27FC236}">
                <a16:creationId xmlns:a16="http://schemas.microsoft.com/office/drawing/2014/main" id="{5D8CE7B6-37FA-DFFD-C32E-A4BD61284201}"/>
              </a:ext>
            </a:extLst>
          </p:cNvPr>
          <p:cNvSpPr txBox="1"/>
          <p:nvPr/>
        </p:nvSpPr>
        <p:spPr>
          <a:xfrm>
            <a:off x="5127072" y="6127909"/>
            <a:ext cx="495649" cy="276999"/>
          </a:xfrm>
          <a:prstGeom prst="rect">
            <a:avLst/>
          </a:prstGeom>
          <a:noFill/>
        </p:spPr>
        <p:txBody>
          <a:bodyPr wrap="none" rtlCol="0">
            <a:spAutoFit/>
          </a:bodyPr>
          <a:lstStyle/>
          <a:p>
            <a:r>
              <a:rPr lang="es-ES" sz="1200" dirty="0"/>
              <a:t>Time</a:t>
            </a:r>
          </a:p>
        </p:txBody>
      </p:sp>
      <p:sp>
        <p:nvSpPr>
          <p:cNvPr id="34" name="CuadroTexto 33">
            <a:extLst>
              <a:ext uri="{FF2B5EF4-FFF2-40B4-BE49-F238E27FC236}">
                <a16:creationId xmlns:a16="http://schemas.microsoft.com/office/drawing/2014/main" id="{613AAEDD-5031-8FE2-96B5-CB80F9E680C4}"/>
              </a:ext>
            </a:extLst>
          </p:cNvPr>
          <p:cNvSpPr txBox="1"/>
          <p:nvPr/>
        </p:nvSpPr>
        <p:spPr>
          <a:xfrm>
            <a:off x="7259128" y="1701205"/>
            <a:ext cx="567784" cy="276999"/>
          </a:xfrm>
          <a:prstGeom prst="rect">
            <a:avLst/>
          </a:prstGeom>
          <a:noFill/>
        </p:spPr>
        <p:txBody>
          <a:bodyPr wrap="none" rtlCol="0">
            <a:spAutoFit/>
          </a:bodyPr>
          <a:lstStyle/>
          <a:p>
            <a:r>
              <a:rPr lang="es-ES" sz="1200" dirty="0"/>
              <a:t>Depth</a:t>
            </a:r>
          </a:p>
        </p:txBody>
      </p:sp>
      <p:sp>
        <p:nvSpPr>
          <p:cNvPr id="35" name="CuadroTexto 34">
            <a:extLst>
              <a:ext uri="{FF2B5EF4-FFF2-40B4-BE49-F238E27FC236}">
                <a16:creationId xmlns:a16="http://schemas.microsoft.com/office/drawing/2014/main" id="{ACB3C88C-8F40-E2BA-5FDB-66BE721E3B3C}"/>
              </a:ext>
            </a:extLst>
          </p:cNvPr>
          <p:cNvSpPr txBox="1"/>
          <p:nvPr/>
        </p:nvSpPr>
        <p:spPr>
          <a:xfrm>
            <a:off x="9573471" y="3758412"/>
            <a:ext cx="567784" cy="276999"/>
          </a:xfrm>
          <a:prstGeom prst="rect">
            <a:avLst/>
          </a:prstGeom>
          <a:noFill/>
        </p:spPr>
        <p:txBody>
          <a:bodyPr wrap="none" rtlCol="0">
            <a:spAutoFit/>
          </a:bodyPr>
          <a:lstStyle/>
          <a:p>
            <a:r>
              <a:rPr lang="es-ES" sz="1200" dirty="0" err="1"/>
              <a:t>Width</a:t>
            </a:r>
            <a:endParaRPr lang="es-ES" sz="1200" dirty="0"/>
          </a:p>
        </p:txBody>
      </p:sp>
      <p:sp>
        <p:nvSpPr>
          <p:cNvPr id="36" name="CuadroTexto 35">
            <a:extLst>
              <a:ext uri="{FF2B5EF4-FFF2-40B4-BE49-F238E27FC236}">
                <a16:creationId xmlns:a16="http://schemas.microsoft.com/office/drawing/2014/main" id="{26CDA4A6-3FD4-D6E2-B574-194305257AE5}"/>
              </a:ext>
            </a:extLst>
          </p:cNvPr>
          <p:cNvSpPr txBox="1"/>
          <p:nvPr/>
        </p:nvSpPr>
        <p:spPr>
          <a:xfrm>
            <a:off x="7153" y="4520834"/>
            <a:ext cx="567784" cy="276999"/>
          </a:xfrm>
          <a:prstGeom prst="rect">
            <a:avLst/>
          </a:prstGeom>
          <a:noFill/>
        </p:spPr>
        <p:txBody>
          <a:bodyPr wrap="none" rtlCol="0">
            <a:spAutoFit/>
          </a:bodyPr>
          <a:lstStyle/>
          <a:p>
            <a:r>
              <a:rPr lang="es-ES" sz="1200" dirty="0"/>
              <a:t>Depth</a:t>
            </a:r>
          </a:p>
        </p:txBody>
      </p:sp>
      <p:sp>
        <p:nvSpPr>
          <p:cNvPr id="37" name="CuadroTexto 36">
            <a:extLst>
              <a:ext uri="{FF2B5EF4-FFF2-40B4-BE49-F238E27FC236}">
                <a16:creationId xmlns:a16="http://schemas.microsoft.com/office/drawing/2014/main" id="{C018967C-3FE7-D22C-4FA7-5AB71F8B3D39}"/>
              </a:ext>
            </a:extLst>
          </p:cNvPr>
          <p:cNvSpPr txBox="1"/>
          <p:nvPr/>
        </p:nvSpPr>
        <p:spPr>
          <a:xfrm>
            <a:off x="10800128" y="6129418"/>
            <a:ext cx="495649" cy="276999"/>
          </a:xfrm>
          <a:prstGeom prst="rect">
            <a:avLst/>
          </a:prstGeom>
          <a:noFill/>
        </p:spPr>
        <p:txBody>
          <a:bodyPr wrap="none" rtlCol="0">
            <a:spAutoFit/>
          </a:bodyPr>
          <a:lstStyle/>
          <a:p>
            <a:r>
              <a:rPr lang="es-ES" sz="1200" dirty="0"/>
              <a:t>Time</a:t>
            </a:r>
          </a:p>
        </p:txBody>
      </p:sp>
      <p:sp>
        <p:nvSpPr>
          <p:cNvPr id="38" name="CuadroTexto 37">
            <a:extLst>
              <a:ext uri="{FF2B5EF4-FFF2-40B4-BE49-F238E27FC236}">
                <a16:creationId xmlns:a16="http://schemas.microsoft.com/office/drawing/2014/main" id="{7F9027FE-35BB-49FD-1691-BDE69515202A}"/>
              </a:ext>
            </a:extLst>
          </p:cNvPr>
          <p:cNvSpPr txBox="1"/>
          <p:nvPr/>
        </p:nvSpPr>
        <p:spPr>
          <a:xfrm>
            <a:off x="5744240" y="4580354"/>
            <a:ext cx="567784" cy="276999"/>
          </a:xfrm>
          <a:prstGeom prst="rect">
            <a:avLst/>
          </a:prstGeom>
          <a:noFill/>
        </p:spPr>
        <p:txBody>
          <a:bodyPr wrap="none" rtlCol="0">
            <a:spAutoFit/>
          </a:bodyPr>
          <a:lstStyle/>
          <a:p>
            <a:r>
              <a:rPr lang="es-ES" sz="1200" dirty="0" err="1"/>
              <a:t>Width</a:t>
            </a:r>
            <a:endParaRPr lang="es-ES" sz="1200" dirty="0"/>
          </a:p>
        </p:txBody>
      </p:sp>
    </p:spTree>
    <p:extLst>
      <p:ext uri="{BB962C8B-B14F-4D97-AF65-F5344CB8AC3E}">
        <p14:creationId xmlns:p14="http://schemas.microsoft.com/office/powerpoint/2010/main" val="220396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CAA33E-31B0-9CF0-DB94-3C74688B5F3E}"/>
              </a:ext>
            </a:extLst>
          </p:cNvPr>
          <p:cNvSpPr>
            <a:spLocks noGrp="1"/>
          </p:cNvSpPr>
          <p:nvPr>
            <p:ph type="title"/>
          </p:nvPr>
        </p:nvSpPr>
        <p:spPr>
          <a:xfrm>
            <a:off x="0" y="185664"/>
            <a:ext cx="8760295" cy="532184"/>
          </a:xfrm>
        </p:spPr>
        <p:txBody>
          <a:bodyPr/>
          <a:lstStyle/>
          <a:p>
            <a:r>
              <a:rPr lang="es-ES" dirty="0"/>
              <a:t>   </a:t>
            </a:r>
            <a:r>
              <a:rPr lang="es-ES" dirty="0" err="1"/>
              <a:t>Thermography</a:t>
            </a:r>
            <a:r>
              <a:rPr lang="es-ES" dirty="0"/>
              <a:t> and </a:t>
            </a:r>
            <a:r>
              <a:rPr lang="es-ES" dirty="0" err="1"/>
              <a:t>Ultrasound</a:t>
            </a:r>
            <a:r>
              <a:rPr lang="es-ES" dirty="0"/>
              <a:t> </a:t>
            </a:r>
            <a:r>
              <a:rPr lang="es-ES" dirty="0" err="1"/>
              <a:t>Testing</a:t>
            </a:r>
            <a:r>
              <a:rPr lang="es-ES" dirty="0"/>
              <a:t> Tool (TUTT)</a:t>
            </a:r>
          </a:p>
        </p:txBody>
      </p:sp>
      <p:sp>
        <p:nvSpPr>
          <p:cNvPr id="3" name="Marcador de número de diapositiva 2">
            <a:extLst>
              <a:ext uri="{FF2B5EF4-FFF2-40B4-BE49-F238E27FC236}">
                <a16:creationId xmlns:a16="http://schemas.microsoft.com/office/drawing/2014/main" id="{C71128F4-FF54-A08B-6FEC-28DF13007567}"/>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89511BB6-42C6-E695-FA1C-D27F63C4C059}"/>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sp>
        <p:nvSpPr>
          <p:cNvPr id="5" name="CuadroTexto 4">
            <a:extLst>
              <a:ext uri="{FF2B5EF4-FFF2-40B4-BE49-F238E27FC236}">
                <a16:creationId xmlns:a16="http://schemas.microsoft.com/office/drawing/2014/main" id="{03E5BD48-968D-9C8B-390E-0C3AFEA558CC}"/>
              </a:ext>
            </a:extLst>
          </p:cNvPr>
          <p:cNvSpPr txBox="1"/>
          <p:nvPr/>
        </p:nvSpPr>
        <p:spPr>
          <a:xfrm>
            <a:off x="335360" y="1045921"/>
            <a:ext cx="8280920" cy="785343"/>
          </a:xfrm>
          <a:prstGeom prst="rect">
            <a:avLst/>
          </a:prstGeom>
          <a:noFill/>
        </p:spPr>
        <p:txBody>
          <a:bodyPr wrap="square" rtlCol="0">
            <a:spAutoFit/>
          </a:bodyPr>
          <a:lstStyle/>
          <a:p>
            <a:pPr marR="0" lvl="0" algn="l" defTabSz="914400" eaLnBrk="1" fontAlgn="auto" latinLnBrk="0" hangingPunct="1">
              <a:lnSpc>
                <a:spcPct val="150000"/>
              </a:lnSpc>
              <a:spcBef>
                <a:spcPts val="0"/>
              </a:spcBef>
              <a:spcAft>
                <a:spcPts val="0"/>
              </a:spcAft>
              <a:buClrTx/>
              <a:buSzTx/>
              <a:tabLst/>
              <a:defRPr/>
            </a:pPr>
            <a:r>
              <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AIMEN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developed its own software for working with Non-Destructive Testing methods</a:t>
            </a:r>
          </a:p>
          <a:p>
            <a:pPr marR="0" lvl="0" algn="l" defTabSz="914400" eaLnBrk="1" fontAlgn="auto" latinLnBrk="0" hangingPunct="1">
              <a:lnSpc>
                <a:spcPct val="150000"/>
              </a:lnSpc>
              <a:spcBef>
                <a:spcPts val="0"/>
              </a:spcBef>
              <a:spcAft>
                <a:spcPts val="0"/>
              </a:spcAft>
              <a:buClrTx/>
              <a:buSzTx/>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Application uploaded to </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EuReComp</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Zenodo: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rPr>
              <a:t>https://zenodo.org/records/13833956</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tutt">
            <a:hlinkClick r:id="" action="ppaction://media"/>
            <a:extLst>
              <a:ext uri="{FF2B5EF4-FFF2-40B4-BE49-F238E27FC236}">
                <a16:creationId xmlns:a16="http://schemas.microsoft.com/office/drawing/2014/main" id="{B044B9BD-373E-41F2-B68C-BD856D4A7E40}"/>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3061" t="2481"/>
          <a:stretch/>
        </p:blipFill>
        <p:spPr>
          <a:xfrm>
            <a:off x="839416" y="1988840"/>
            <a:ext cx="6631618" cy="4176464"/>
          </a:xfrm>
          <a:prstGeom prst="rect">
            <a:avLst/>
          </a:prstGeom>
        </p:spPr>
      </p:pic>
      <p:pic>
        <p:nvPicPr>
          <p:cNvPr id="1026" name="Picture 2">
            <a:extLst>
              <a:ext uri="{FF2B5EF4-FFF2-40B4-BE49-F238E27FC236}">
                <a16:creationId xmlns:a16="http://schemas.microsoft.com/office/drawing/2014/main" id="{933F74B0-1D8D-7426-0C3C-FBAAC2931D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6494" y="1091075"/>
            <a:ext cx="3313509" cy="248599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B27C0A57-A6B2-0EFB-BF7C-85F41191934E}"/>
              </a:ext>
            </a:extLst>
          </p:cNvPr>
          <p:cNvPicPr>
            <a:picLocks noChangeAspect="1"/>
          </p:cNvPicPr>
          <p:nvPr/>
        </p:nvPicPr>
        <p:blipFill>
          <a:blip r:embed="rId8"/>
          <a:stretch>
            <a:fillRect/>
          </a:stretch>
        </p:blipFill>
        <p:spPr>
          <a:xfrm>
            <a:off x="8256493" y="3577070"/>
            <a:ext cx="3313509" cy="2669248"/>
          </a:xfrm>
          <a:prstGeom prst="rect">
            <a:avLst/>
          </a:prstGeom>
        </p:spPr>
      </p:pic>
    </p:spTree>
    <p:extLst>
      <p:ext uri="{BB962C8B-B14F-4D97-AF65-F5344CB8AC3E}">
        <p14:creationId xmlns:p14="http://schemas.microsoft.com/office/powerpoint/2010/main" val="4247279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mute="1">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93266-1409-9E2F-2DA9-A1308C9FAE5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FE449A6-A013-F4C9-ADA4-454770B7D8D9}"/>
              </a:ext>
            </a:extLst>
          </p:cNvPr>
          <p:cNvSpPr>
            <a:spLocks noGrp="1"/>
          </p:cNvSpPr>
          <p:nvPr>
            <p:ph type="title"/>
          </p:nvPr>
        </p:nvSpPr>
        <p:spPr>
          <a:xfrm>
            <a:off x="1" y="185664"/>
            <a:ext cx="8485974" cy="532184"/>
          </a:xfrm>
        </p:spPr>
        <p:txBody>
          <a:bodyPr/>
          <a:lstStyle/>
          <a:p>
            <a:r>
              <a:rPr lang="es-ES" dirty="0"/>
              <a:t>   </a:t>
            </a:r>
            <a:r>
              <a:rPr lang="es-ES" dirty="0" err="1"/>
              <a:t>Identification</a:t>
            </a:r>
            <a:r>
              <a:rPr lang="es-ES" dirty="0"/>
              <a:t> </a:t>
            </a:r>
            <a:r>
              <a:rPr lang="es-ES" dirty="0" err="1"/>
              <a:t>technologies</a:t>
            </a:r>
            <a:endParaRPr lang="es-ES" dirty="0"/>
          </a:p>
        </p:txBody>
      </p:sp>
      <p:sp>
        <p:nvSpPr>
          <p:cNvPr id="3" name="Marcador de número de diapositiva 2">
            <a:extLst>
              <a:ext uri="{FF2B5EF4-FFF2-40B4-BE49-F238E27FC236}">
                <a16:creationId xmlns:a16="http://schemas.microsoft.com/office/drawing/2014/main" id="{E23B4356-D05E-9CE9-6E41-4F9CCB804718}"/>
              </a:ext>
            </a:extLst>
          </p:cNvPr>
          <p:cNvSpPr>
            <a:spLocks noGrp="1"/>
          </p:cNvSpPr>
          <p:nvPr>
            <p:ph type="sldNum" sz="quarter" idx="10"/>
          </p:nvPr>
        </p:nvSpPr>
        <p:spPr/>
        <p:txBody>
          <a:bodyPr/>
          <a:lstStyle/>
          <a:p>
            <a:pPr>
              <a:defRPr/>
            </a:pPr>
            <a:fld id="{BBC95AA2-3B59-4831-8BC6-006282D7F8BD}" type="slidenum">
              <a:rPr lang="en-GB" smtClean="0"/>
              <a:t>15</a:t>
            </a:fld>
            <a:endParaRPr lang="en-GB"/>
          </a:p>
        </p:txBody>
      </p:sp>
      <p:sp>
        <p:nvSpPr>
          <p:cNvPr id="4" name="Marcador de contenido 3">
            <a:extLst>
              <a:ext uri="{FF2B5EF4-FFF2-40B4-BE49-F238E27FC236}">
                <a16:creationId xmlns:a16="http://schemas.microsoft.com/office/drawing/2014/main" id="{D5298B1A-5959-3814-3A82-B7132974C453}"/>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sp>
        <p:nvSpPr>
          <p:cNvPr id="9" name="CuadroTexto 9">
            <a:extLst>
              <a:ext uri="{FF2B5EF4-FFF2-40B4-BE49-F238E27FC236}">
                <a16:creationId xmlns:a16="http://schemas.microsoft.com/office/drawing/2014/main" id="{13A7EE3A-DB26-2531-D97D-DE598C99D7FE}"/>
              </a:ext>
            </a:extLst>
          </p:cNvPr>
          <p:cNvSpPr txBox="1"/>
          <p:nvPr/>
        </p:nvSpPr>
        <p:spPr>
          <a:xfrm>
            <a:off x="4295800" y="1228397"/>
            <a:ext cx="7272808" cy="4386329"/>
          </a:xfrm>
          <a:prstGeom prst="rect">
            <a:avLst/>
          </a:prstGeom>
          <a:noFill/>
          <a:ln>
            <a:noFill/>
          </a:ln>
        </p:spPr>
        <p:txBody>
          <a:bodyPr wrap="square" rtlCol="0">
            <a:spAutoFit/>
          </a:bodyPr>
          <a:lstStyle/>
          <a:p>
            <a:pPr algn="just" rtl="0">
              <a:lnSpc>
                <a:spcPct val="150000"/>
              </a:lnSpc>
              <a:defRPr/>
            </a:pPr>
            <a:r>
              <a:rPr lang="en-US" sz="1600" dirty="0">
                <a:solidFill>
                  <a:prstClr val="black"/>
                </a:solidFill>
                <a:latin typeface="Arial" panose="020B0604020202020204" pitchFamily="34" charset="0"/>
                <a:cs typeface="Arial" panose="020B0604020202020204" pitchFamily="34" charset="0"/>
              </a:rPr>
              <a:t>Chemical recycling of composites is a very active topic for fiber-reinforced polymer matrix: solvolysis</a:t>
            </a:r>
          </a:p>
          <a:p>
            <a:pPr marR="0" lvl="0" algn="just" defTabSz="914400" rtl="0" eaLnBrk="1" fontAlgn="auto" latinLnBrk="0" hangingPunct="1">
              <a:lnSpc>
                <a:spcPct val="150000"/>
              </a:lnSpc>
              <a:spcBef>
                <a:spcPts val="0"/>
              </a:spcBef>
              <a:spcAft>
                <a:spcPts val="0"/>
              </a:spcAft>
              <a:buClrTx/>
              <a:buSzTx/>
              <a:tabLst/>
              <a:defRPr/>
            </a:pPr>
            <a:endParaRPr lang="en-US" sz="1400" dirty="0">
              <a:solidFill>
                <a:prstClr val="black"/>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1600" b="1" dirty="0">
                <a:solidFill>
                  <a:prstClr val="black"/>
                </a:solidFill>
                <a:latin typeface="Arial" panose="020B0604020202020204" pitchFamily="34" charset="0"/>
                <a:cs typeface="Arial" panose="020B0604020202020204" pitchFamily="34" charset="0"/>
              </a:rPr>
              <a:t>In-situ material identification </a:t>
            </a:r>
            <a:r>
              <a:rPr lang="en-US" sz="1600" dirty="0">
                <a:solidFill>
                  <a:prstClr val="black"/>
                </a:solidFill>
                <a:latin typeface="Arial" panose="020B0604020202020204" pitchFamily="34" charset="0"/>
                <a:cs typeface="Arial" panose="020B0604020202020204" pitchFamily="34" charset="0"/>
              </a:rPr>
              <a:t>is one the challenges for chemical recycling of End-of-Life </a:t>
            </a:r>
            <a:r>
              <a:rPr lang="en-US" sz="1600" dirty="0">
                <a:latin typeface="Arial" panose="020B0604020202020204" pitchFamily="34" charset="0"/>
                <a:cs typeface="Arial" panose="020B0604020202020204" pitchFamily="34" charset="0"/>
              </a:rPr>
              <a:t>co</a:t>
            </a:r>
            <a:r>
              <a:rPr lang="en-US" sz="1600" dirty="0">
                <a:solidFill>
                  <a:prstClr val="black"/>
                </a:solidFill>
                <a:latin typeface="Arial" panose="020B0604020202020204" pitchFamily="34" charset="0"/>
                <a:cs typeface="Arial" panose="020B0604020202020204" pitchFamily="34" charset="0"/>
              </a:rPr>
              <a:t>mposite waste utilizing solvolysis methods</a:t>
            </a:r>
          </a:p>
          <a:p>
            <a:pPr marR="0" lvl="0" algn="just" defTabSz="914400" rtl="0" eaLnBrk="1" fontAlgn="auto" latinLnBrk="0" hangingPunct="1">
              <a:lnSpc>
                <a:spcPct val="150000"/>
              </a:lnSpc>
              <a:spcBef>
                <a:spcPts val="0"/>
              </a:spcBef>
              <a:spcAft>
                <a:spcPts val="0"/>
              </a:spcAft>
              <a:buClrTx/>
              <a:buSzTx/>
              <a:tabLst/>
              <a:defRPr/>
            </a:pPr>
            <a:endParaRPr lang="en-US" sz="1400" dirty="0">
              <a:solidFill>
                <a:prstClr val="black"/>
              </a:solidFill>
              <a:latin typeface="Arial" panose="020B0604020202020204" pitchFamily="34" charset="0"/>
              <a:cs typeface="Arial" panose="020B0604020202020204" pitchFamily="34" charset="0"/>
            </a:endParaRPr>
          </a:p>
          <a:p>
            <a:pPr algn="just">
              <a:lnSpc>
                <a:spcPct val="150000"/>
              </a:lnSpc>
              <a:defRPr/>
            </a:pPr>
            <a:r>
              <a:rPr lang="en-US" sz="1600" b="1" dirty="0">
                <a:solidFill>
                  <a:prstClr val="black"/>
                </a:solidFill>
                <a:latin typeface="Arial" panose="020B0604020202020204" pitchFamily="34" charset="0"/>
                <a:cs typeface="Arial" panose="020B0604020202020204" pitchFamily="34" charset="0"/>
              </a:rPr>
              <a:t>OBJECTIVE</a:t>
            </a:r>
            <a:r>
              <a:rPr lang="en-US" sz="1600" dirty="0">
                <a:solidFill>
                  <a:prstClr val="black"/>
                </a:solidFill>
                <a:latin typeface="Arial" panose="020B0604020202020204" pitchFamily="34" charset="0"/>
                <a:cs typeface="Arial" panose="020B0604020202020204" pitchFamily="34" charset="0"/>
              </a:rPr>
              <a:t>: To  develop innovative identification systems by means of spectroscopic techniques and advanced data processing algorithms: </a:t>
            </a:r>
          </a:p>
          <a:p>
            <a:pPr marL="342900" indent="-342900" algn="just">
              <a:lnSpc>
                <a:spcPct val="150000"/>
              </a:lnSpc>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Hyperspectral Imaging (HSI)</a:t>
            </a:r>
            <a:endParaRPr lang="en-GB" sz="1600" dirty="0">
              <a:solidFill>
                <a:prstClr val="black"/>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Laser Induced Breakdown Spectroscopy (LIBS) </a:t>
            </a:r>
          </a:p>
          <a:p>
            <a:pPr marL="342900" indent="-342900" algn="just">
              <a:lnSpc>
                <a:spcPct val="150000"/>
              </a:lnSpc>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Raman Spectroscopy</a:t>
            </a:r>
          </a:p>
          <a:p>
            <a:pPr marL="342900" indent="-342900" algn="just">
              <a:lnSpc>
                <a:spcPct val="150000"/>
              </a:lnSpc>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Chemometrics and machine learning</a:t>
            </a:r>
          </a:p>
        </p:txBody>
      </p:sp>
      <p:pic>
        <p:nvPicPr>
          <p:cNvPr id="5" name="Imagen 4" descr="Diagrama&#10;&#10;El contenido generado por IA puede ser incorrecto.">
            <a:extLst>
              <a:ext uri="{FF2B5EF4-FFF2-40B4-BE49-F238E27FC236}">
                <a16:creationId xmlns:a16="http://schemas.microsoft.com/office/drawing/2014/main" id="{C613618E-2022-6C28-0C46-A6D520F2766D}"/>
              </a:ext>
            </a:extLst>
          </p:cNvPr>
          <p:cNvPicPr>
            <a:picLocks noChangeAspect="1"/>
          </p:cNvPicPr>
          <p:nvPr/>
        </p:nvPicPr>
        <p:blipFill>
          <a:blip r:embed="rId3">
            <a:extLst>
              <a:ext uri="{28A0092B-C50C-407E-A947-70E740481C1C}">
                <a14:useLocalDpi xmlns:a14="http://schemas.microsoft.com/office/drawing/2010/main" val="0"/>
              </a:ext>
            </a:extLst>
          </a:blip>
          <a:srcRect l="65898"/>
          <a:stretch/>
        </p:blipFill>
        <p:spPr>
          <a:xfrm>
            <a:off x="839416" y="1065563"/>
            <a:ext cx="2880320" cy="5074405"/>
          </a:xfrm>
          <a:prstGeom prst="rect">
            <a:avLst/>
          </a:prstGeom>
        </p:spPr>
      </p:pic>
    </p:spTree>
    <p:extLst>
      <p:ext uri="{BB962C8B-B14F-4D97-AF65-F5344CB8AC3E}">
        <p14:creationId xmlns:p14="http://schemas.microsoft.com/office/powerpoint/2010/main" val="228642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E06B8-288F-6884-610F-5B38A7094E4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9EB9E63-A946-E0C8-09F6-0624FC2EE251}"/>
              </a:ext>
            </a:extLst>
          </p:cNvPr>
          <p:cNvSpPr>
            <a:spLocks noGrp="1"/>
          </p:cNvSpPr>
          <p:nvPr>
            <p:ph type="title"/>
          </p:nvPr>
        </p:nvSpPr>
        <p:spPr>
          <a:xfrm>
            <a:off x="1" y="185664"/>
            <a:ext cx="8485974" cy="532184"/>
          </a:xfrm>
        </p:spPr>
        <p:txBody>
          <a:bodyPr/>
          <a:lstStyle/>
          <a:p>
            <a:r>
              <a:rPr lang="es-ES" dirty="0"/>
              <a:t>   </a:t>
            </a:r>
            <a:r>
              <a:rPr lang="es-ES" dirty="0" err="1"/>
              <a:t>Thermoset</a:t>
            </a:r>
            <a:r>
              <a:rPr lang="es-ES" dirty="0"/>
              <a:t> </a:t>
            </a:r>
            <a:r>
              <a:rPr lang="es-ES" dirty="0" err="1"/>
              <a:t>matrix</a:t>
            </a:r>
            <a:r>
              <a:rPr lang="es-ES" dirty="0"/>
              <a:t> </a:t>
            </a:r>
            <a:r>
              <a:rPr lang="es-ES" dirty="0" err="1"/>
              <a:t>samples</a:t>
            </a:r>
            <a:endParaRPr lang="es-ES" dirty="0"/>
          </a:p>
        </p:txBody>
      </p:sp>
      <p:sp>
        <p:nvSpPr>
          <p:cNvPr id="3" name="Marcador de número de diapositiva 2">
            <a:extLst>
              <a:ext uri="{FF2B5EF4-FFF2-40B4-BE49-F238E27FC236}">
                <a16:creationId xmlns:a16="http://schemas.microsoft.com/office/drawing/2014/main" id="{891CF360-0BF8-D7D5-F3B3-BD0E469C90B6}"/>
              </a:ext>
            </a:extLst>
          </p:cNvPr>
          <p:cNvSpPr>
            <a:spLocks noGrp="1"/>
          </p:cNvSpPr>
          <p:nvPr>
            <p:ph type="sldNum" sz="quarter" idx="10"/>
          </p:nvPr>
        </p:nvSpPr>
        <p:spPr/>
        <p:txBody>
          <a:bodyPr/>
          <a:lstStyle/>
          <a:p>
            <a:pPr>
              <a:defRPr/>
            </a:pPr>
            <a:fld id="{BBC95AA2-3B59-4831-8BC6-006282D7F8BD}" type="slidenum">
              <a:rPr lang="en-GB" smtClean="0"/>
              <a:t>16</a:t>
            </a:fld>
            <a:endParaRPr lang="en-GB"/>
          </a:p>
        </p:txBody>
      </p:sp>
      <p:sp>
        <p:nvSpPr>
          <p:cNvPr id="4" name="Marcador de contenido 3">
            <a:extLst>
              <a:ext uri="{FF2B5EF4-FFF2-40B4-BE49-F238E27FC236}">
                <a16:creationId xmlns:a16="http://schemas.microsoft.com/office/drawing/2014/main" id="{C3B8B542-16D8-14E4-03AD-6D7CD57D0028}"/>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graphicFrame>
        <p:nvGraphicFramePr>
          <p:cNvPr id="5" name="Tabla 18">
            <a:extLst>
              <a:ext uri="{FF2B5EF4-FFF2-40B4-BE49-F238E27FC236}">
                <a16:creationId xmlns:a16="http://schemas.microsoft.com/office/drawing/2014/main" id="{24F28DBB-01FB-F72F-A9B9-4E0A8F5BD8F5}"/>
              </a:ext>
            </a:extLst>
          </p:cNvPr>
          <p:cNvGraphicFramePr>
            <a:graphicFrameLocks noGrp="1"/>
          </p:cNvGraphicFramePr>
          <p:nvPr>
            <p:extLst>
              <p:ext uri="{D42A27DB-BD31-4B8C-83A1-F6EECF244321}">
                <p14:modId xmlns:p14="http://schemas.microsoft.com/office/powerpoint/2010/main" val="3285057295"/>
              </p:ext>
            </p:extLst>
          </p:nvPr>
        </p:nvGraphicFramePr>
        <p:xfrm>
          <a:off x="479376" y="1196752"/>
          <a:ext cx="5384503" cy="2510512"/>
        </p:xfrm>
        <a:graphic>
          <a:graphicData uri="http://schemas.openxmlformats.org/drawingml/2006/table">
            <a:tbl>
              <a:tblPr firstRow="1" bandRow="1">
                <a:tableStyleId>{2A488322-F2BA-4B5B-9748-0D474271808F}</a:tableStyleId>
              </a:tblPr>
              <a:tblGrid>
                <a:gridCol w="913876">
                  <a:extLst>
                    <a:ext uri="{9D8B030D-6E8A-4147-A177-3AD203B41FA5}">
                      <a16:colId xmlns:a16="http://schemas.microsoft.com/office/drawing/2014/main" val="4195300177"/>
                    </a:ext>
                  </a:extLst>
                </a:gridCol>
                <a:gridCol w="2374054">
                  <a:extLst>
                    <a:ext uri="{9D8B030D-6E8A-4147-A177-3AD203B41FA5}">
                      <a16:colId xmlns:a16="http://schemas.microsoft.com/office/drawing/2014/main" val="3743516342"/>
                    </a:ext>
                  </a:extLst>
                </a:gridCol>
                <a:gridCol w="2096573">
                  <a:extLst>
                    <a:ext uri="{9D8B030D-6E8A-4147-A177-3AD203B41FA5}">
                      <a16:colId xmlns:a16="http://schemas.microsoft.com/office/drawing/2014/main" val="1383365960"/>
                    </a:ext>
                  </a:extLst>
                </a:gridCol>
              </a:tblGrid>
              <a:tr h="284121">
                <a:tc>
                  <a:txBody>
                    <a:bodyPr/>
                    <a:lstStyle/>
                    <a:p>
                      <a:pPr algn="ctr"/>
                      <a:endParaRPr lang="es-ES" sz="140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es-ES" sz="1400" b="1" kern="1200" dirty="0" err="1">
                          <a:solidFill>
                            <a:schemeClr val="lt1"/>
                          </a:solidFill>
                          <a:latin typeface="Arial" panose="020B0604020202020204" pitchFamily="34" charset="0"/>
                          <a:ea typeface="+mn-ea"/>
                          <a:cs typeface="Arial" panose="020B0604020202020204" pitchFamily="34" charset="0"/>
                        </a:rPr>
                        <a:t>Resin</a:t>
                      </a:r>
                      <a:r>
                        <a:rPr lang="es-ES" sz="1400" b="1" kern="1200" dirty="0">
                          <a:solidFill>
                            <a:schemeClr val="lt1"/>
                          </a:solidFill>
                          <a:latin typeface="Arial" panose="020B0604020202020204" pitchFamily="34" charset="0"/>
                          <a:ea typeface="+mn-ea"/>
                          <a:cs typeface="Arial" panose="020B0604020202020204" pitchFamily="34" charset="0"/>
                        </a:rPr>
                        <a:t> </a:t>
                      </a:r>
                      <a:r>
                        <a:rPr lang="es-ES" sz="1400" b="1" kern="1200" dirty="0" err="1">
                          <a:solidFill>
                            <a:schemeClr val="lt1"/>
                          </a:solidFill>
                          <a:latin typeface="Arial" panose="020B0604020202020204" pitchFamily="34" charset="0"/>
                          <a:ea typeface="+mn-ea"/>
                          <a:cs typeface="Arial" panose="020B0604020202020204" pitchFamily="34" charset="0"/>
                        </a:rPr>
                        <a:t>type</a:t>
                      </a:r>
                      <a:endParaRPr lang="es-ES" sz="14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es-ES" sz="1400" b="1" kern="1200" dirty="0" err="1">
                          <a:solidFill>
                            <a:schemeClr val="lt1"/>
                          </a:solidFill>
                          <a:latin typeface="Arial" panose="020B0604020202020204" pitchFamily="34" charset="0"/>
                          <a:cs typeface="Arial" panose="020B0604020202020204" pitchFamily="34" charset="0"/>
                        </a:rPr>
                        <a:t>Hardener</a:t>
                      </a:r>
                      <a:r>
                        <a:rPr lang="es-ES" sz="1400" b="1" kern="1200" dirty="0">
                          <a:solidFill>
                            <a:schemeClr val="lt1"/>
                          </a:solidFill>
                          <a:latin typeface="Arial" panose="020B0604020202020204" pitchFamily="34" charset="0"/>
                          <a:cs typeface="Arial" panose="020B0604020202020204" pitchFamily="34" charset="0"/>
                        </a:rPr>
                        <a:t> </a:t>
                      </a:r>
                      <a:r>
                        <a:rPr lang="es-ES" sz="1400" b="1" kern="1200" dirty="0" err="1">
                          <a:solidFill>
                            <a:schemeClr val="lt1"/>
                          </a:solidFill>
                          <a:latin typeface="Arial" panose="020B0604020202020204" pitchFamily="34" charset="0"/>
                          <a:cs typeface="Arial" panose="020B0604020202020204" pitchFamily="34" charset="0"/>
                        </a:rPr>
                        <a:t>type</a:t>
                      </a:r>
                      <a:r>
                        <a:rPr lang="es-ES" sz="1400" b="1" kern="1200" dirty="0">
                          <a:solidFill>
                            <a:schemeClr val="lt1"/>
                          </a:solidFill>
                          <a:latin typeface="Arial" panose="020B0604020202020204" pitchFamily="34" charset="0"/>
                          <a:cs typeface="Arial" panose="020B0604020202020204" pitchFamily="34" charset="0"/>
                        </a:rPr>
                        <a:t> </a:t>
                      </a:r>
                      <a:endParaRPr lang="es-ES" sz="1400" b="1"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497651877"/>
                  </a:ext>
                </a:extLst>
              </a:tr>
              <a:tr h="334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cs typeface="Arial" panose="020B0604020202020204" pitchFamily="34" charset="0"/>
                        </a:rPr>
                        <a:t>#1</a:t>
                      </a:r>
                    </a:p>
                  </a:txBody>
                  <a:tcPr anchor="ct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Epoxy</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Aliphatic</a:t>
                      </a:r>
                      <a:r>
                        <a:rPr lang="es-ES" sz="1400" b="0" i="0" u="none" strike="noStrike" dirty="0">
                          <a:solidFill>
                            <a:srgbClr val="000000"/>
                          </a:solidFill>
                          <a:effectLst/>
                          <a:latin typeface="Arial" panose="020B0604020202020204" pitchFamily="34" charset="0"/>
                          <a:cs typeface="Arial" panose="020B0604020202020204" pitchFamily="34" charset="0"/>
                        </a:rPr>
                        <a:t> </a:t>
                      </a:r>
                      <a:r>
                        <a:rPr lang="es-ES" sz="1400" b="0" i="0" u="none" strike="noStrike" dirty="0" err="1">
                          <a:solidFill>
                            <a:srgbClr val="000000"/>
                          </a:solidFill>
                          <a:effectLst/>
                          <a:latin typeface="Arial" panose="020B0604020202020204" pitchFamily="34" charset="0"/>
                          <a:cs typeface="Arial" panose="020B0604020202020204" pitchFamily="34" charset="0"/>
                        </a:rPr>
                        <a:t>Polyamines</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512723920"/>
                  </a:ext>
                </a:extLst>
              </a:tr>
              <a:tr h="334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cs typeface="Arial" panose="020B0604020202020204" pitchFamily="34" charset="0"/>
                        </a:rPr>
                        <a:t>#2</a:t>
                      </a:r>
                    </a:p>
                  </a:txBody>
                  <a:tcP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Epoxy</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s-ES" sz="1400" b="0" i="0" u="none" strike="noStrike">
                          <a:solidFill>
                            <a:srgbClr val="000000"/>
                          </a:solidFill>
                          <a:effectLst/>
                          <a:latin typeface="Arial" panose="020B0604020202020204" pitchFamily="34" charset="0"/>
                          <a:cs typeface="Arial" panose="020B0604020202020204" pitchFamily="34" charset="0"/>
                        </a:rPr>
                        <a:t>Aliphatic polyamine</a:t>
                      </a:r>
                    </a:p>
                  </a:txBody>
                  <a:tcPr marL="6350" marR="6350" marT="6350" marB="0" anchor="ctr"/>
                </a:tc>
                <a:extLst>
                  <a:ext uri="{0D108BD9-81ED-4DB2-BD59-A6C34878D82A}">
                    <a16:rowId xmlns:a16="http://schemas.microsoft.com/office/drawing/2014/main" val="1545294890"/>
                  </a:ext>
                </a:extLst>
              </a:tr>
              <a:tr h="334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cs typeface="Arial" panose="020B0604020202020204" pitchFamily="34" charset="0"/>
                        </a:rPr>
                        <a:t>#3</a:t>
                      </a:r>
                    </a:p>
                  </a:txBody>
                  <a:tcP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Epoxy</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Aliphatic</a:t>
                      </a:r>
                      <a:r>
                        <a:rPr lang="es-ES" sz="1400" b="0" i="0" u="none" strike="noStrike" dirty="0">
                          <a:solidFill>
                            <a:srgbClr val="000000"/>
                          </a:solidFill>
                          <a:effectLst/>
                          <a:latin typeface="Arial" panose="020B0604020202020204" pitchFamily="34" charset="0"/>
                          <a:cs typeface="Arial" panose="020B0604020202020204" pitchFamily="34" charset="0"/>
                        </a:rPr>
                        <a:t> </a:t>
                      </a:r>
                      <a:r>
                        <a:rPr lang="es-ES" sz="1400" b="0" i="0" u="none" strike="noStrike" dirty="0" err="1">
                          <a:solidFill>
                            <a:srgbClr val="000000"/>
                          </a:solidFill>
                          <a:effectLst/>
                          <a:latin typeface="Arial" panose="020B0604020202020204" pitchFamily="34" charset="0"/>
                          <a:cs typeface="Arial" panose="020B0604020202020204" pitchFamily="34" charset="0"/>
                        </a:rPr>
                        <a:t>Polyamines</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84273962"/>
                  </a:ext>
                </a:extLst>
              </a:tr>
              <a:tr h="334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cs typeface="Arial" panose="020B0604020202020204" pitchFamily="34" charset="0"/>
                        </a:rPr>
                        <a:t>#4</a:t>
                      </a:r>
                    </a:p>
                  </a:txBody>
                  <a:tcPr anchor="ct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Epoxy</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Aromatic</a:t>
                      </a:r>
                      <a:r>
                        <a:rPr lang="es-ES" sz="1400" b="0" i="0" u="none" strike="noStrike" dirty="0">
                          <a:solidFill>
                            <a:srgbClr val="000000"/>
                          </a:solidFill>
                          <a:effectLst/>
                          <a:latin typeface="Arial" panose="020B0604020202020204" pitchFamily="34" charset="0"/>
                          <a:cs typeface="Arial" panose="020B0604020202020204" pitchFamily="34" charset="0"/>
                        </a:rPr>
                        <a:t> amine</a:t>
                      </a:r>
                    </a:p>
                  </a:txBody>
                  <a:tcPr marL="6350" marR="6350" marT="6350" marB="0" anchor="ctr"/>
                </a:tc>
                <a:extLst>
                  <a:ext uri="{0D108BD9-81ED-4DB2-BD59-A6C34878D82A}">
                    <a16:rowId xmlns:a16="http://schemas.microsoft.com/office/drawing/2014/main" val="4113024581"/>
                  </a:ext>
                </a:extLst>
              </a:tr>
              <a:tr h="334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cs typeface="Arial" panose="020B0604020202020204" pitchFamily="34" charset="0"/>
                        </a:rPr>
                        <a:t>#5</a:t>
                      </a:r>
                    </a:p>
                  </a:txBody>
                  <a:tcP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Vinylester</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Methyl</a:t>
                      </a:r>
                      <a:r>
                        <a:rPr lang="es-ES" sz="1400" b="0" i="0" u="none" strike="noStrike" dirty="0">
                          <a:solidFill>
                            <a:srgbClr val="000000"/>
                          </a:solidFill>
                          <a:effectLst/>
                          <a:latin typeface="Arial" panose="020B0604020202020204" pitchFamily="34" charset="0"/>
                          <a:cs typeface="Arial" panose="020B0604020202020204" pitchFamily="34" charset="0"/>
                        </a:rPr>
                        <a:t> </a:t>
                      </a:r>
                      <a:r>
                        <a:rPr lang="es-ES" sz="1400" b="0" i="0" u="none" strike="noStrike" dirty="0" err="1">
                          <a:solidFill>
                            <a:srgbClr val="000000"/>
                          </a:solidFill>
                          <a:effectLst/>
                          <a:latin typeface="Arial" panose="020B0604020202020204" pitchFamily="34" charset="0"/>
                          <a:cs typeface="Arial" panose="020B0604020202020204" pitchFamily="34" charset="0"/>
                        </a:rPr>
                        <a:t>ethyl</a:t>
                      </a:r>
                      <a:r>
                        <a:rPr lang="es-ES" sz="1400" b="0" i="0" u="none" strike="noStrike" dirty="0">
                          <a:solidFill>
                            <a:srgbClr val="000000"/>
                          </a:solidFill>
                          <a:effectLst/>
                          <a:latin typeface="Arial" panose="020B0604020202020204" pitchFamily="34" charset="0"/>
                          <a:cs typeface="Arial" panose="020B0604020202020204" pitchFamily="34" charset="0"/>
                        </a:rPr>
                        <a:t> </a:t>
                      </a:r>
                      <a:r>
                        <a:rPr lang="es-ES" sz="1400" b="0" i="0" u="none" strike="noStrike" dirty="0" err="1">
                          <a:solidFill>
                            <a:srgbClr val="000000"/>
                          </a:solidFill>
                          <a:effectLst/>
                          <a:latin typeface="Arial" panose="020B0604020202020204" pitchFamily="34" charset="0"/>
                          <a:cs typeface="Arial" panose="020B0604020202020204" pitchFamily="34" charset="0"/>
                        </a:rPr>
                        <a:t>ketone</a:t>
                      </a:r>
                      <a:r>
                        <a:rPr lang="es-ES" sz="1400" b="0" i="0" u="none" strike="noStrike" dirty="0">
                          <a:solidFill>
                            <a:srgbClr val="000000"/>
                          </a:solidFill>
                          <a:effectLst/>
                          <a:latin typeface="Arial" panose="020B0604020202020204" pitchFamily="34" charset="0"/>
                          <a:cs typeface="Arial" panose="020B0604020202020204" pitchFamily="34" charset="0"/>
                        </a:rPr>
                        <a:t> </a:t>
                      </a:r>
                      <a:r>
                        <a:rPr lang="es-ES" sz="1400" b="0" i="0" u="none" strike="noStrike" dirty="0" err="1">
                          <a:solidFill>
                            <a:srgbClr val="000000"/>
                          </a:solidFill>
                          <a:effectLst/>
                          <a:latin typeface="Arial" panose="020B0604020202020204" pitchFamily="34" charset="0"/>
                          <a:cs typeface="Arial" panose="020B0604020202020204" pitchFamily="34" charset="0"/>
                        </a:rPr>
                        <a:t>peroxide</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973965451"/>
                  </a:ext>
                </a:extLst>
              </a:tr>
              <a:tr h="334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cs typeface="Arial" panose="020B0604020202020204" pitchFamily="34" charset="0"/>
                        </a:rPr>
                        <a:t>#6</a:t>
                      </a:r>
                    </a:p>
                  </a:txBody>
                  <a:tcPr/>
                </a:tc>
                <a:tc>
                  <a:txBody>
                    <a:bodyPr/>
                    <a:lstStyle/>
                    <a:p>
                      <a:pPr algn="ctr" fontAlgn="ctr"/>
                      <a:r>
                        <a:rPr lang="es-ES" sz="1400" b="0" i="0" u="none" strike="noStrike" dirty="0">
                          <a:solidFill>
                            <a:srgbClr val="000000"/>
                          </a:solidFill>
                          <a:effectLst/>
                          <a:latin typeface="Arial" panose="020B0604020202020204" pitchFamily="34" charset="0"/>
                          <a:cs typeface="Arial" panose="020B0604020202020204" pitchFamily="34" charset="0"/>
                        </a:rPr>
                        <a:t>Polyester</a:t>
                      </a:r>
                    </a:p>
                  </a:txBody>
                  <a:tcPr marL="6350" marR="6350" marT="6350" marB="0" anchor="ctr"/>
                </a:tc>
                <a:tc>
                  <a:txBody>
                    <a:bodyPr/>
                    <a:lstStyle/>
                    <a:p>
                      <a:pPr algn="ctr" fontAlgn="ctr"/>
                      <a:r>
                        <a:rPr lang="es-ES" sz="1400" b="0" i="0" u="none" strike="noStrike" dirty="0" err="1">
                          <a:solidFill>
                            <a:srgbClr val="000000"/>
                          </a:solidFill>
                          <a:effectLst/>
                          <a:latin typeface="Arial" panose="020B0604020202020204" pitchFamily="34" charset="0"/>
                          <a:cs typeface="Arial" panose="020B0604020202020204" pitchFamily="34" charset="0"/>
                        </a:rPr>
                        <a:t>Methyl</a:t>
                      </a:r>
                      <a:r>
                        <a:rPr lang="es-ES" sz="1400" b="0" i="0" u="none" strike="noStrike" dirty="0">
                          <a:solidFill>
                            <a:srgbClr val="000000"/>
                          </a:solidFill>
                          <a:effectLst/>
                          <a:latin typeface="Arial" panose="020B0604020202020204" pitchFamily="34" charset="0"/>
                          <a:cs typeface="Arial" panose="020B0604020202020204" pitchFamily="34" charset="0"/>
                        </a:rPr>
                        <a:t> </a:t>
                      </a:r>
                      <a:r>
                        <a:rPr lang="es-ES" sz="1400" b="0" i="0" u="none" strike="noStrike" dirty="0" err="1">
                          <a:solidFill>
                            <a:srgbClr val="000000"/>
                          </a:solidFill>
                          <a:effectLst/>
                          <a:latin typeface="Arial" panose="020B0604020202020204" pitchFamily="34" charset="0"/>
                          <a:cs typeface="Arial" panose="020B0604020202020204" pitchFamily="34" charset="0"/>
                        </a:rPr>
                        <a:t>ethyl</a:t>
                      </a:r>
                      <a:r>
                        <a:rPr lang="es-ES" sz="1400" b="0" i="0" u="none" strike="noStrike" dirty="0">
                          <a:solidFill>
                            <a:srgbClr val="000000"/>
                          </a:solidFill>
                          <a:effectLst/>
                          <a:latin typeface="Arial" panose="020B0604020202020204" pitchFamily="34" charset="0"/>
                          <a:cs typeface="Arial" panose="020B0604020202020204" pitchFamily="34" charset="0"/>
                        </a:rPr>
                        <a:t> </a:t>
                      </a:r>
                      <a:r>
                        <a:rPr lang="es-ES" sz="1400" b="0" i="0" u="none" strike="noStrike" dirty="0" err="1">
                          <a:solidFill>
                            <a:srgbClr val="000000"/>
                          </a:solidFill>
                          <a:effectLst/>
                          <a:latin typeface="Arial" panose="020B0604020202020204" pitchFamily="34" charset="0"/>
                          <a:cs typeface="Arial" panose="020B0604020202020204" pitchFamily="34" charset="0"/>
                        </a:rPr>
                        <a:t>ketone</a:t>
                      </a:r>
                      <a:r>
                        <a:rPr lang="es-ES" sz="1400" b="0" i="0" u="none" strike="noStrike" dirty="0">
                          <a:solidFill>
                            <a:srgbClr val="000000"/>
                          </a:solidFill>
                          <a:effectLst/>
                          <a:latin typeface="Arial" panose="020B0604020202020204" pitchFamily="34" charset="0"/>
                          <a:cs typeface="Arial" panose="020B0604020202020204" pitchFamily="34" charset="0"/>
                        </a:rPr>
                        <a:t> </a:t>
                      </a:r>
                      <a:r>
                        <a:rPr lang="es-ES" sz="1400" b="0" i="0" u="none" strike="noStrike" dirty="0" err="1">
                          <a:solidFill>
                            <a:srgbClr val="000000"/>
                          </a:solidFill>
                          <a:effectLst/>
                          <a:latin typeface="Arial" panose="020B0604020202020204" pitchFamily="34" charset="0"/>
                          <a:cs typeface="Arial" panose="020B0604020202020204" pitchFamily="34" charset="0"/>
                        </a:rPr>
                        <a:t>peroxide</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933940246"/>
                  </a:ext>
                </a:extLst>
              </a:tr>
            </a:tbl>
          </a:graphicData>
        </a:graphic>
      </p:graphicFrame>
      <p:pic>
        <p:nvPicPr>
          <p:cNvPr id="14" name="Imagen 13" descr="Imagen que contiene medidor&#10;&#10;El contenido generado por IA puede ser incorrecto.">
            <a:extLst>
              <a:ext uri="{FF2B5EF4-FFF2-40B4-BE49-F238E27FC236}">
                <a16:creationId xmlns:a16="http://schemas.microsoft.com/office/drawing/2014/main" id="{0763426D-CB90-03B0-B75B-C30D72CB0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80" y="4049551"/>
            <a:ext cx="5400599" cy="1722457"/>
          </a:xfrm>
          <a:prstGeom prst="rect">
            <a:avLst/>
          </a:prstGeom>
        </p:spPr>
      </p:pic>
      <p:sp>
        <p:nvSpPr>
          <p:cNvPr id="25" name="CuadroTexto 24">
            <a:extLst>
              <a:ext uri="{FF2B5EF4-FFF2-40B4-BE49-F238E27FC236}">
                <a16:creationId xmlns:a16="http://schemas.microsoft.com/office/drawing/2014/main" id="{0D28E35E-EFE6-2A2A-1DA9-A0F0776EF0D0}"/>
              </a:ext>
            </a:extLst>
          </p:cNvPr>
          <p:cNvSpPr txBox="1"/>
          <p:nvPr/>
        </p:nvSpPr>
        <p:spPr>
          <a:xfrm>
            <a:off x="6527656" y="1291650"/>
            <a:ext cx="2088624" cy="1046440"/>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	</a:t>
            </a:r>
            <a:r>
              <a:rPr lang="en-US" sz="1600" i="1" dirty="0">
                <a:solidFill>
                  <a:schemeClr val="dk1"/>
                </a:solidFill>
                <a:latin typeface="Arial" panose="020B0604020202020204" pitchFamily="34" charset="0"/>
                <a:cs typeface="Arial" panose="020B0604020202020204" pitchFamily="34" charset="0"/>
              </a:rPr>
              <a:t>Epoxy</a:t>
            </a:r>
          </a:p>
          <a:p>
            <a:endParaRPr lang="en-US" sz="2800" dirty="0">
              <a:latin typeface="Arial" panose="020B0604020202020204" pitchFamily="34" charset="0"/>
              <a:cs typeface="Arial" panose="020B0604020202020204" pitchFamily="34" charset="0"/>
            </a:endParaRPr>
          </a:p>
          <a:p>
            <a:pPr algn="ctr"/>
            <a:r>
              <a:rPr lang="en-US" sz="1600" i="1" dirty="0">
                <a:solidFill>
                  <a:schemeClr val="dk1"/>
                </a:solidFill>
                <a:latin typeface="Arial" panose="020B0604020202020204" pitchFamily="34" charset="0"/>
                <a:cs typeface="Arial" panose="020B0604020202020204" pitchFamily="34" charset="0"/>
              </a:rPr>
              <a:t>aromatic amine</a:t>
            </a:r>
          </a:p>
        </p:txBody>
      </p:sp>
      <p:sp>
        <p:nvSpPr>
          <p:cNvPr id="26" name="CuadroTexto 25">
            <a:extLst>
              <a:ext uri="{FF2B5EF4-FFF2-40B4-BE49-F238E27FC236}">
                <a16:creationId xmlns:a16="http://schemas.microsoft.com/office/drawing/2014/main" id="{E76E61AB-FF28-303E-0331-B681D895FACF}"/>
              </a:ext>
            </a:extLst>
          </p:cNvPr>
          <p:cNvSpPr txBox="1"/>
          <p:nvPr/>
        </p:nvSpPr>
        <p:spPr>
          <a:xfrm>
            <a:off x="6527656" y="4580729"/>
            <a:ext cx="1512560" cy="338554"/>
          </a:xfrm>
          <a:prstGeom prst="rect">
            <a:avLst/>
          </a:prstGeom>
          <a:noFill/>
        </p:spPr>
        <p:txBody>
          <a:bodyPr wrap="square">
            <a:spAutoFit/>
          </a:bodyPr>
          <a:lstStyle/>
          <a:p>
            <a:pPr algn="ctr"/>
            <a:r>
              <a:rPr lang="en-US" sz="1600" i="1" dirty="0" err="1">
                <a:solidFill>
                  <a:schemeClr val="dk1"/>
                </a:solidFill>
                <a:latin typeface="Arial" panose="020B0604020202020204" pitchFamily="34" charset="0"/>
                <a:cs typeface="Arial" panose="020B0604020202020204" pitchFamily="34" charset="0"/>
              </a:rPr>
              <a:t>Vinylester</a:t>
            </a:r>
            <a:endParaRPr lang="en-US" sz="1600" i="1" dirty="0">
              <a:solidFill>
                <a:schemeClr val="dk1"/>
              </a:solidFill>
              <a:latin typeface="Arial" panose="020B06040202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191E9DF1-B9E4-AA6F-32AD-5C322331CC4E}"/>
              </a:ext>
            </a:extLst>
          </p:cNvPr>
          <p:cNvPicPr>
            <a:picLocks noChangeAspect="1"/>
          </p:cNvPicPr>
          <p:nvPr/>
        </p:nvPicPr>
        <p:blipFill>
          <a:blip r:embed="rId4"/>
          <a:stretch>
            <a:fillRect/>
          </a:stretch>
        </p:blipFill>
        <p:spPr>
          <a:xfrm>
            <a:off x="8833845" y="4580729"/>
            <a:ext cx="2547600" cy="552141"/>
          </a:xfrm>
          <a:prstGeom prst="rect">
            <a:avLst/>
          </a:prstGeom>
        </p:spPr>
      </p:pic>
      <p:pic>
        <p:nvPicPr>
          <p:cNvPr id="28" name="Imagen 27">
            <a:extLst>
              <a:ext uri="{FF2B5EF4-FFF2-40B4-BE49-F238E27FC236}">
                <a16:creationId xmlns:a16="http://schemas.microsoft.com/office/drawing/2014/main" id="{EB4ACAC3-D2C3-08FC-16D5-87327886C2F8}"/>
              </a:ext>
            </a:extLst>
          </p:cNvPr>
          <p:cNvPicPr>
            <a:picLocks noChangeAspect="1"/>
          </p:cNvPicPr>
          <p:nvPr/>
        </p:nvPicPr>
        <p:blipFill rotWithShape="1">
          <a:blip r:embed="rId5"/>
          <a:srcRect t="66577"/>
          <a:stretch/>
        </p:blipFill>
        <p:spPr>
          <a:xfrm>
            <a:off x="8256240" y="5608007"/>
            <a:ext cx="3162166" cy="490135"/>
          </a:xfrm>
          <a:prstGeom prst="rect">
            <a:avLst/>
          </a:prstGeom>
        </p:spPr>
      </p:pic>
      <p:sp>
        <p:nvSpPr>
          <p:cNvPr id="29" name="CuadroTexto 28">
            <a:extLst>
              <a:ext uri="{FF2B5EF4-FFF2-40B4-BE49-F238E27FC236}">
                <a16:creationId xmlns:a16="http://schemas.microsoft.com/office/drawing/2014/main" id="{EE8EB627-B29F-6AF5-6A56-C7DF43E9CE3A}"/>
              </a:ext>
            </a:extLst>
          </p:cNvPr>
          <p:cNvSpPr txBox="1"/>
          <p:nvPr/>
        </p:nvSpPr>
        <p:spPr>
          <a:xfrm>
            <a:off x="6555123" y="5281226"/>
            <a:ext cx="1485093" cy="338554"/>
          </a:xfrm>
          <a:prstGeom prst="rect">
            <a:avLst/>
          </a:prstGeom>
          <a:noFill/>
        </p:spPr>
        <p:txBody>
          <a:bodyPr wrap="square">
            <a:spAutoFit/>
          </a:bodyPr>
          <a:lstStyle>
            <a:defPPr>
              <a:defRPr lang="en-US"/>
            </a:defPPr>
            <a:lvl1pPr algn="ctr">
              <a:defRPr sz="1600" i="1">
                <a:solidFill>
                  <a:schemeClr val="dk1"/>
                </a:solidFill>
                <a:latin typeface="Arial" panose="020B0604020202020204" pitchFamily="34" charset="0"/>
                <a:cs typeface="Arial" panose="020B0604020202020204" pitchFamily="34" charset="0"/>
              </a:defRPr>
            </a:lvl1pPr>
          </a:lstStyle>
          <a:p>
            <a:r>
              <a:rPr lang="en-US" dirty="0"/>
              <a:t>Polyester</a:t>
            </a:r>
          </a:p>
        </p:txBody>
      </p:sp>
      <p:pic>
        <p:nvPicPr>
          <p:cNvPr id="7" name="Imagen 6" descr="Diagrama&#10;&#10;El contenido generado por IA puede ser incorrecto.">
            <a:extLst>
              <a:ext uri="{FF2B5EF4-FFF2-40B4-BE49-F238E27FC236}">
                <a16:creationId xmlns:a16="http://schemas.microsoft.com/office/drawing/2014/main" id="{BF110170-169F-16A6-E97D-F44735C66431}"/>
              </a:ext>
            </a:extLst>
          </p:cNvPr>
          <p:cNvPicPr>
            <a:picLocks noChangeAspect="1"/>
          </p:cNvPicPr>
          <p:nvPr/>
        </p:nvPicPr>
        <p:blipFill>
          <a:blip r:embed="rId6" cstate="print">
            <a:extLst>
              <a:ext uri="{28A0092B-C50C-407E-A947-70E740481C1C}">
                <a14:useLocalDpi xmlns:a14="http://schemas.microsoft.com/office/drawing/2010/main" val="0"/>
              </a:ext>
            </a:extLst>
          </a:blip>
          <a:srcRect l="2005"/>
          <a:stretch/>
        </p:blipFill>
        <p:spPr>
          <a:xfrm>
            <a:off x="9129622" y="2491384"/>
            <a:ext cx="2792489" cy="1495201"/>
          </a:xfrm>
          <a:prstGeom prst="rect">
            <a:avLst/>
          </a:prstGeom>
        </p:spPr>
      </p:pic>
      <p:sp>
        <p:nvSpPr>
          <p:cNvPr id="10" name="CuadroTexto 9">
            <a:extLst>
              <a:ext uri="{FF2B5EF4-FFF2-40B4-BE49-F238E27FC236}">
                <a16:creationId xmlns:a16="http://schemas.microsoft.com/office/drawing/2014/main" id="{0FEB757E-5983-6820-4564-BCC62355B871}"/>
              </a:ext>
            </a:extLst>
          </p:cNvPr>
          <p:cNvSpPr txBox="1"/>
          <p:nvPr/>
        </p:nvSpPr>
        <p:spPr>
          <a:xfrm>
            <a:off x="9408368" y="1161921"/>
            <a:ext cx="1944216" cy="1200329"/>
          </a:xfrm>
          <a:prstGeom prst="rect">
            <a:avLst/>
          </a:prstGeom>
          <a:noFill/>
        </p:spPr>
        <p:txBody>
          <a:bodyPr wrap="square">
            <a:spAutoFit/>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pPr algn="ctr"/>
            <a:r>
              <a:rPr lang="en-US" sz="1600" i="1" dirty="0">
                <a:solidFill>
                  <a:schemeClr val="dk1"/>
                </a:solidFill>
                <a:latin typeface="Arial" panose="020B0604020202020204" pitchFamily="34" charset="0"/>
                <a:cs typeface="Arial" panose="020B0604020202020204" pitchFamily="34" charset="0"/>
              </a:rPr>
              <a:t>polyamine</a:t>
            </a:r>
          </a:p>
        </p:txBody>
      </p:sp>
      <p:pic>
        <p:nvPicPr>
          <p:cNvPr id="12" name="Imagen 11" descr="Diagrama, Esquemático&#10;&#10;El contenido generado por IA puede ser incorrecto.">
            <a:extLst>
              <a:ext uri="{FF2B5EF4-FFF2-40B4-BE49-F238E27FC236}">
                <a16:creationId xmlns:a16="http://schemas.microsoft.com/office/drawing/2014/main" id="{3B13AC9A-8473-A72E-FA08-9073E698A3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2481" y="2402495"/>
            <a:ext cx="2818974" cy="1658598"/>
          </a:xfrm>
          <a:prstGeom prst="rect">
            <a:avLst/>
          </a:prstGeom>
        </p:spPr>
      </p:pic>
      <p:pic>
        <p:nvPicPr>
          <p:cNvPr id="15" name="Imagen 14" descr="Imagen que contiene Gráfico&#10;&#10;El contenido generado por IA puede ser incorrecto.">
            <a:extLst>
              <a:ext uri="{FF2B5EF4-FFF2-40B4-BE49-F238E27FC236}">
                <a16:creationId xmlns:a16="http://schemas.microsoft.com/office/drawing/2014/main" id="{8E4922F5-413E-5655-54AD-F80920A7DB2B}"/>
              </a:ext>
            </a:extLst>
          </p:cNvPr>
          <p:cNvPicPr>
            <a:picLocks noChangeAspect="1"/>
          </p:cNvPicPr>
          <p:nvPr/>
        </p:nvPicPr>
        <p:blipFill>
          <a:blip r:embed="rId8">
            <a:extLst>
              <a:ext uri="{28A0092B-C50C-407E-A947-70E740481C1C}">
                <a14:useLocalDpi xmlns:a14="http://schemas.microsoft.com/office/drawing/2010/main" val="0"/>
              </a:ext>
            </a:extLst>
          </a:blip>
          <a:srcRect l="52561" t="2237" r="980" b="74949"/>
          <a:stretch/>
        </p:blipFill>
        <p:spPr>
          <a:xfrm>
            <a:off x="8849893" y="1179632"/>
            <a:ext cx="2692078" cy="703227"/>
          </a:xfrm>
          <a:prstGeom prst="rect">
            <a:avLst/>
          </a:prstGeom>
        </p:spPr>
      </p:pic>
    </p:spTree>
    <p:extLst>
      <p:ext uri="{BB962C8B-B14F-4D97-AF65-F5344CB8AC3E}">
        <p14:creationId xmlns:p14="http://schemas.microsoft.com/office/powerpoint/2010/main" val="2007911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2605CC-C198-4F3C-B49A-591E954B88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CF66FDB1-1827-4FAA-90D1-B2B5CB9B48FC}"/>
              </a:ext>
            </a:extLst>
          </p:cNvPr>
          <p:cNvSpPr txBox="1"/>
          <p:nvPr/>
        </p:nvSpPr>
        <p:spPr>
          <a:xfrm>
            <a:off x="407368" y="1024820"/>
            <a:ext cx="11232742" cy="2185214"/>
          </a:xfrm>
          <a:prstGeom prst="rect">
            <a:avLst/>
          </a:prstGeom>
          <a:noFill/>
        </p:spPr>
        <p:txBody>
          <a:bodyPr wrap="square" rtlCol="0">
            <a:spAutoFit/>
          </a:bodyPr>
          <a:lstStyle/>
          <a:p>
            <a:pPr marL="1371600" lvl="2" indent="-457200">
              <a:buFont typeface="Arial" panose="020B0604020202020204" pitchFamily="34" charset="0"/>
              <a:buChar char="•"/>
            </a:pPr>
            <a:endParaRPr lang="en-US" sz="2000" dirty="0"/>
          </a:p>
          <a:p>
            <a:pPr marL="1371600" lvl="2" indent="-457200">
              <a:buFont typeface="Arial" panose="020B0604020202020204" pitchFamily="34" charset="0"/>
              <a:buChar char="•"/>
            </a:pPr>
            <a:endParaRPr lang="en-US" sz="2000" dirty="0"/>
          </a:p>
          <a:p>
            <a:pPr marL="1371600" lvl="2" indent="-457200">
              <a:buFont typeface="Arial" panose="020B0604020202020204" pitchFamily="34" charset="0"/>
              <a:buChar char="•"/>
            </a:pPr>
            <a:endParaRPr lang="en-US" sz="2000" dirty="0"/>
          </a:p>
          <a:p>
            <a:pPr marL="800100" lvl="1" indent="-342900">
              <a:buFont typeface="Wingdings" panose="05000000000000000000" pitchFamily="2" charset="2"/>
              <a:buChar char="Ø"/>
            </a:pPr>
            <a:endParaRPr lang="en-US" sz="2000" dirty="0"/>
          </a:p>
          <a:p>
            <a:pPr lvl="1"/>
            <a:endParaRPr lang="en-US" sz="2800" dirty="0"/>
          </a:p>
          <a:p>
            <a:endParaRPr lang="es-ES" sz="2800" dirty="0"/>
          </a:p>
        </p:txBody>
      </p:sp>
      <p:sp>
        <p:nvSpPr>
          <p:cNvPr id="7" name="Marcador de contenido 5">
            <a:extLst>
              <a:ext uri="{FF2B5EF4-FFF2-40B4-BE49-F238E27FC236}">
                <a16:creationId xmlns:a16="http://schemas.microsoft.com/office/drawing/2014/main" id="{1FF3BC0F-6B0F-379E-48AA-FD68A643ADA5}"/>
              </a:ext>
            </a:extLst>
          </p:cNvPr>
          <p:cNvSpPr txBox="1">
            <a:spLocks/>
          </p:cNvSpPr>
          <p:nvPr/>
        </p:nvSpPr>
        <p:spPr>
          <a:xfrm>
            <a:off x="7645536" y="6372298"/>
            <a:ext cx="3937000" cy="300038"/>
          </a:xfrm>
          <a:prstGeom prst="rect">
            <a:avLst/>
          </a:prstGeom>
          <a:solidFill>
            <a:srgbClr val="648B4D"/>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dirty="0"/>
              <a:t>1st </a:t>
            </a:r>
            <a:r>
              <a:rPr lang="es-ES" sz="1200" dirty="0" err="1"/>
              <a:t>EuReComp</a:t>
            </a:r>
            <a:r>
              <a:rPr lang="es-ES" sz="1200" dirty="0"/>
              <a:t> workshop, 2023/04/20, </a:t>
            </a:r>
            <a:r>
              <a:rPr lang="es-ES" sz="1200" dirty="0" err="1"/>
              <a:t>Dresden</a:t>
            </a:r>
            <a:endParaRPr lang="es-ES" sz="1200" dirty="0"/>
          </a:p>
          <a:p>
            <a:endParaRPr lang="es-ES" sz="1200" dirty="0"/>
          </a:p>
        </p:txBody>
      </p:sp>
      <p:pic>
        <p:nvPicPr>
          <p:cNvPr id="15" name="Imagen 14" descr="Gráfico, Gráfico de barras&#10;&#10;Descripción generada automáticamente">
            <a:extLst>
              <a:ext uri="{FF2B5EF4-FFF2-40B4-BE49-F238E27FC236}">
                <a16:creationId xmlns:a16="http://schemas.microsoft.com/office/drawing/2014/main" id="{7F6E4256-3366-68A8-F14D-3EE0D7400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1518338"/>
            <a:ext cx="5545797" cy="1504875"/>
          </a:xfrm>
          <a:prstGeom prst="rect">
            <a:avLst/>
          </a:prstGeom>
        </p:spPr>
      </p:pic>
      <p:sp>
        <p:nvSpPr>
          <p:cNvPr id="8" name="CuadroTexto 7">
            <a:extLst>
              <a:ext uri="{FF2B5EF4-FFF2-40B4-BE49-F238E27FC236}">
                <a16:creationId xmlns:a16="http://schemas.microsoft.com/office/drawing/2014/main" id="{F00D6B43-E311-2370-12D3-82C61AFFC6E1}"/>
              </a:ext>
            </a:extLst>
          </p:cNvPr>
          <p:cNvSpPr txBox="1"/>
          <p:nvPr/>
        </p:nvSpPr>
        <p:spPr>
          <a:xfrm>
            <a:off x="-96688" y="3624469"/>
            <a:ext cx="6840760" cy="2262671"/>
          </a:xfrm>
          <a:prstGeom prst="rect">
            <a:avLst/>
          </a:prstGeom>
          <a:noFill/>
        </p:spPr>
        <p:txBody>
          <a:bodyPr wrap="square">
            <a:spAutoFit/>
          </a:bodyPr>
          <a:lstStyle/>
          <a:p>
            <a:pPr lvl="1" algn="just">
              <a:lnSpc>
                <a:spcPct val="150000"/>
              </a:lnSpc>
            </a:pPr>
            <a:r>
              <a:rPr lang="en-US" sz="1600" dirty="0">
                <a:latin typeface="Arial" panose="020B0604020202020204" pitchFamily="34" charset="0"/>
                <a:cs typeface="Arial" panose="020B0604020202020204" pitchFamily="34" charset="0"/>
              </a:rPr>
              <a:t>It combines the power of digital imaging and spectroscopy.</a:t>
            </a:r>
          </a:p>
          <a:p>
            <a:pPr lvl="1" algn="just">
              <a:lnSpc>
                <a:spcPct val="150000"/>
              </a:lnSpc>
            </a:pPr>
            <a:r>
              <a:rPr lang="en-US" sz="1600" dirty="0">
                <a:latin typeface="Arial" panose="020B0604020202020204" pitchFamily="34" charset="0"/>
                <a:cs typeface="Arial" panose="020B0604020202020204" pitchFamily="34" charset="0"/>
              </a:rPr>
              <a:t>Every pixel in the image provides local spectral information across a large number of spectral bands. </a:t>
            </a:r>
          </a:p>
          <a:p>
            <a:pPr marL="742950" lvl="1" indent="-285750" algn="just">
              <a:lnSpc>
                <a:spcPct val="150000"/>
              </a:lnSpc>
              <a:buFont typeface="Arial" panose="020B0604020202020204" pitchFamily="34" charset="0"/>
              <a:buChar char="•"/>
            </a:pPr>
            <a:r>
              <a:rPr lang="en-US" sz="1600" u="sng" strike="noStrike" baseline="0" dirty="0">
                <a:latin typeface="Arial" panose="020B0604020202020204" pitchFamily="34" charset="0"/>
                <a:cs typeface="Arial" panose="020B0604020202020204" pitchFamily="34" charset="0"/>
              </a:rPr>
              <a:t>spectral data</a:t>
            </a:r>
            <a:r>
              <a:rPr lang="en-US" sz="1600" strike="noStrike" baseline="0" dirty="0">
                <a:latin typeface="Arial" panose="020B0604020202020204" pitchFamily="34" charset="0"/>
                <a:cs typeface="Arial" panose="020B0604020202020204" pitchFamily="34" charset="0"/>
              </a:rPr>
              <a:t> </a:t>
            </a:r>
            <a:r>
              <a:rPr lang="en-US" sz="1600" strike="noStrike" baseline="0" dirty="0">
                <a:latin typeface="Arial" panose="020B0604020202020204" pitchFamily="34" charset="0"/>
                <a:cs typeface="Arial" panose="020B0604020202020204" pitchFamily="34" charset="0"/>
                <a:sym typeface="Wingdings" panose="05000000000000000000" pitchFamily="2" charset="2"/>
              </a:rPr>
              <a:t> </a:t>
            </a:r>
            <a:r>
              <a:rPr lang="en-US" sz="1600" dirty="0">
                <a:latin typeface="Arial" panose="020B0604020202020204" pitchFamily="34" charset="0"/>
                <a:cs typeface="Arial" panose="020B0604020202020204" pitchFamily="34" charset="0"/>
                <a:sym typeface="Wingdings" panose="05000000000000000000" pitchFamily="2" charset="2"/>
              </a:rPr>
              <a:t>used to </a:t>
            </a:r>
            <a:r>
              <a:rPr lang="en-US" sz="1600" strike="noStrike" baseline="0" dirty="0">
                <a:latin typeface="Arial" panose="020B0604020202020204" pitchFamily="34" charset="0"/>
                <a:cs typeface="Arial" panose="020B0604020202020204" pitchFamily="34" charset="0"/>
                <a:sym typeface="Wingdings" panose="05000000000000000000" pitchFamily="2" charset="2"/>
              </a:rPr>
              <a:t>chemically identify the materials.</a:t>
            </a:r>
            <a:endParaRPr lang="en-US" sz="1600" dirty="0">
              <a:latin typeface="Arial" panose="020B0604020202020204" pitchFamily="34" charset="0"/>
              <a:cs typeface="Arial" panose="020B0604020202020204" pitchFamily="34" charset="0"/>
              <a:sym typeface="Wingdings" panose="05000000000000000000" pitchFamily="2" charset="2"/>
            </a:endParaRPr>
          </a:p>
          <a:p>
            <a:pPr marL="742950" lvl="1" indent="-285750" algn="just">
              <a:lnSpc>
                <a:spcPct val="150000"/>
              </a:lnSpc>
              <a:buFont typeface="Arial" panose="020B0604020202020204" pitchFamily="34" charset="0"/>
              <a:buChar char="•"/>
            </a:pPr>
            <a:r>
              <a:rPr lang="en-US" sz="1600" u="sng" dirty="0">
                <a:latin typeface="Arial" panose="020B0604020202020204" pitchFamily="34" charset="0"/>
                <a:cs typeface="Arial" panose="020B0604020202020204" pitchFamily="34" charset="0"/>
                <a:sym typeface="Wingdings" panose="05000000000000000000" pitchFamily="2" charset="2"/>
              </a:rPr>
              <a:t>spatial data</a:t>
            </a:r>
            <a:r>
              <a:rPr lang="en-US" sz="1600" dirty="0">
                <a:latin typeface="Arial" panose="020B0604020202020204" pitchFamily="34" charset="0"/>
                <a:cs typeface="Arial" panose="020B0604020202020204" pitchFamily="34" charset="0"/>
                <a:sym typeface="Wingdings" panose="05000000000000000000" pitchFamily="2" charset="2"/>
              </a:rPr>
              <a:t>  to </a:t>
            </a:r>
            <a:r>
              <a:rPr lang="en-US" sz="1600" strike="noStrike" baseline="0" dirty="0">
                <a:latin typeface="Arial" panose="020B0604020202020204" pitchFamily="34" charset="0"/>
                <a:cs typeface="Arial" panose="020B0604020202020204" pitchFamily="34" charset="0"/>
                <a:sym typeface="Wingdings" panose="05000000000000000000" pitchFamily="2" charset="2"/>
              </a:rPr>
              <a:t>get the spatial distribution of each material along the sample.</a:t>
            </a:r>
            <a:r>
              <a:rPr lang="en-US" sz="1600" dirty="0">
                <a:latin typeface="Arial" panose="020B0604020202020204" pitchFamily="34" charset="0"/>
                <a:cs typeface="Arial" panose="020B0604020202020204" pitchFamily="34" charset="0"/>
                <a:sym typeface="Wingdings" panose="05000000000000000000" pitchFamily="2" charset="2"/>
              </a:rPr>
              <a:t> </a:t>
            </a:r>
            <a:endParaRPr lang="es-ES" sz="1600" dirty="0">
              <a:latin typeface="Arial" panose="020B0604020202020204" pitchFamily="34" charset="0"/>
              <a:cs typeface="Arial" panose="020B0604020202020204" pitchFamily="34" charset="0"/>
            </a:endParaRPr>
          </a:p>
        </p:txBody>
      </p:sp>
      <p:pic>
        <p:nvPicPr>
          <p:cNvPr id="16" name="Imagen 15" descr="Gráfico&#10;&#10;Descripción generada automáticamente">
            <a:extLst>
              <a:ext uri="{FF2B5EF4-FFF2-40B4-BE49-F238E27FC236}">
                <a16:creationId xmlns:a16="http://schemas.microsoft.com/office/drawing/2014/main" id="{FB6EAD47-97FA-4AC3-E8CB-115BE7FA0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767" y="1126910"/>
            <a:ext cx="5021818" cy="2383402"/>
          </a:xfrm>
          <a:prstGeom prst="rect">
            <a:avLst/>
          </a:prstGeom>
        </p:spPr>
      </p:pic>
      <p:grpSp>
        <p:nvGrpSpPr>
          <p:cNvPr id="5" name="Group 15">
            <a:extLst>
              <a:ext uri="{FF2B5EF4-FFF2-40B4-BE49-F238E27FC236}">
                <a16:creationId xmlns:a16="http://schemas.microsoft.com/office/drawing/2014/main" id="{CD2F3BD6-2940-BB07-2834-4E128B4FC4A9}"/>
              </a:ext>
            </a:extLst>
          </p:cNvPr>
          <p:cNvGrpSpPr/>
          <p:nvPr/>
        </p:nvGrpSpPr>
        <p:grpSpPr>
          <a:xfrm>
            <a:off x="7684563" y="3342317"/>
            <a:ext cx="3957234" cy="2570672"/>
            <a:chOff x="735726" y="1973593"/>
            <a:chExt cx="4461290" cy="2991637"/>
          </a:xfrm>
        </p:grpSpPr>
        <p:pic>
          <p:nvPicPr>
            <p:cNvPr id="6" name="Imagen 5">
              <a:extLst>
                <a:ext uri="{FF2B5EF4-FFF2-40B4-BE49-F238E27FC236}">
                  <a16:creationId xmlns:a16="http://schemas.microsoft.com/office/drawing/2014/main" id="{6D5E607A-D8F4-CF63-3309-645759848173}"/>
                </a:ext>
              </a:extLst>
            </p:cNvPr>
            <p:cNvPicPr>
              <a:picLocks noChangeAspect="1"/>
            </p:cNvPicPr>
            <p:nvPr/>
          </p:nvPicPr>
          <p:blipFill rotWithShape="1">
            <a:blip r:embed="rId5"/>
            <a:srcRect t="43513" r="54490"/>
            <a:stretch/>
          </p:blipFill>
          <p:spPr>
            <a:xfrm>
              <a:off x="812292" y="1973593"/>
              <a:ext cx="4384724" cy="2910814"/>
            </a:xfrm>
            <a:prstGeom prst="rect">
              <a:avLst/>
            </a:prstGeom>
          </p:spPr>
        </p:pic>
        <p:sp>
          <p:nvSpPr>
            <p:cNvPr id="9" name="TextBox 6">
              <a:extLst>
                <a:ext uri="{FF2B5EF4-FFF2-40B4-BE49-F238E27FC236}">
                  <a16:creationId xmlns:a16="http://schemas.microsoft.com/office/drawing/2014/main" id="{7DCF1CF4-2F38-4CD7-D3B0-EAC89CFFAF29}"/>
                </a:ext>
              </a:extLst>
            </p:cNvPr>
            <p:cNvSpPr txBox="1"/>
            <p:nvPr/>
          </p:nvSpPr>
          <p:spPr>
            <a:xfrm rot="16200000">
              <a:off x="402326" y="3738749"/>
              <a:ext cx="943800" cy="276999"/>
            </a:xfrm>
            <a:prstGeom prst="rect">
              <a:avLst/>
            </a:prstGeom>
            <a:solidFill>
              <a:schemeClr val="bg1"/>
            </a:solidFill>
          </p:spPr>
          <p:txBody>
            <a:bodyPr wrap="square" rtlCol="0">
              <a:spAutoFit/>
            </a:bodyPr>
            <a:lstStyle/>
            <a:p>
              <a:pPr algn="ctr"/>
              <a:r>
                <a:rPr lang="en-US" sz="1200">
                  <a:latin typeface="Lucida Sans" panose="020B0602030504020204" pitchFamily="34" charset="0"/>
                  <a:cs typeface="Times New Roman" panose="02020603050405020304" pitchFamily="18" charset="0"/>
                </a:rPr>
                <a:t>Intensity</a:t>
              </a:r>
            </a:p>
          </p:txBody>
        </p:sp>
        <p:sp>
          <p:nvSpPr>
            <p:cNvPr id="10" name="TextBox 9">
              <a:extLst>
                <a:ext uri="{FF2B5EF4-FFF2-40B4-BE49-F238E27FC236}">
                  <a16:creationId xmlns:a16="http://schemas.microsoft.com/office/drawing/2014/main" id="{E345E463-4700-5EB6-8DFC-B047F7EC6807}"/>
                </a:ext>
              </a:extLst>
            </p:cNvPr>
            <p:cNvSpPr txBox="1"/>
            <p:nvPr/>
          </p:nvSpPr>
          <p:spPr>
            <a:xfrm>
              <a:off x="781265" y="2062972"/>
              <a:ext cx="1609448" cy="369332"/>
            </a:xfrm>
            <a:prstGeom prst="rect">
              <a:avLst/>
            </a:prstGeom>
            <a:solidFill>
              <a:schemeClr val="bg1"/>
            </a:solidFill>
          </p:spPr>
          <p:txBody>
            <a:bodyPr wrap="square" rtlCol="0">
              <a:spAutoFit/>
            </a:bodyPr>
            <a:lstStyle/>
            <a:p>
              <a:endParaRPr lang="en-US"/>
            </a:p>
          </p:txBody>
        </p:sp>
        <p:sp>
          <p:nvSpPr>
            <p:cNvPr id="11" name="TextBox 10">
              <a:extLst>
                <a:ext uri="{FF2B5EF4-FFF2-40B4-BE49-F238E27FC236}">
                  <a16:creationId xmlns:a16="http://schemas.microsoft.com/office/drawing/2014/main" id="{F30110BD-73DA-42C3-324D-94EC65BD23DE}"/>
                </a:ext>
              </a:extLst>
            </p:cNvPr>
            <p:cNvSpPr txBox="1"/>
            <p:nvPr/>
          </p:nvSpPr>
          <p:spPr>
            <a:xfrm>
              <a:off x="1122851" y="4688231"/>
              <a:ext cx="1222321" cy="276999"/>
            </a:xfrm>
            <a:prstGeom prst="rect">
              <a:avLst/>
            </a:prstGeom>
            <a:solidFill>
              <a:schemeClr val="bg1"/>
            </a:solidFill>
          </p:spPr>
          <p:txBody>
            <a:bodyPr wrap="square" rtlCol="0">
              <a:spAutoFit/>
            </a:bodyPr>
            <a:lstStyle/>
            <a:p>
              <a:pPr algn="ctr"/>
              <a:r>
                <a:rPr lang="en-US" sz="1200">
                  <a:latin typeface="Lucida Sans" panose="020B0602030504020204" pitchFamily="34" charset="0"/>
                  <a:cs typeface="Times New Roman" panose="02020603050405020304" pitchFamily="18" charset="0"/>
                </a:rPr>
                <a:t>Wavelength </a:t>
              </a:r>
              <a:r>
                <a:rPr lang="en-US" sz="1200">
                  <a:latin typeface="Lucida Sans" panose="020B0602030504020204" pitchFamily="34" charset="0"/>
                  <a:ea typeface="Calibri" panose="020F0502020204030204" pitchFamily="34" charset="0"/>
                  <a:cs typeface="Times New Roman" panose="02020603050405020304" pitchFamily="18" charset="0"/>
                </a:rPr>
                <a:t>λ</a:t>
              </a:r>
              <a:endParaRPr lang="en-US" sz="1200">
                <a:latin typeface="Lucida Sans" panose="020B0602030504020204" pitchFamily="34" charset="0"/>
                <a:cs typeface="Times New Roman" panose="02020603050405020304" pitchFamily="18" charset="0"/>
              </a:endParaRPr>
            </a:p>
          </p:txBody>
        </p:sp>
      </p:grpSp>
      <p:sp>
        <p:nvSpPr>
          <p:cNvPr id="13" name="Título 12">
            <a:extLst>
              <a:ext uri="{FF2B5EF4-FFF2-40B4-BE49-F238E27FC236}">
                <a16:creationId xmlns:a16="http://schemas.microsoft.com/office/drawing/2014/main" id="{BBA0050F-B5D3-F88A-90B1-B0703BDCED19}"/>
              </a:ext>
            </a:extLst>
          </p:cNvPr>
          <p:cNvSpPr>
            <a:spLocks noGrp="1"/>
          </p:cNvSpPr>
          <p:nvPr>
            <p:ph type="title"/>
          </p:nvPr>
        </p:nvSpPr>
        <p:spPr>
          <a:xfrm>
            <a:off x="1" y="185664"/>
            <a:ext cx="8485974" cy="532184"/>
          </a:xfrm>
        </p:spPr>
        <p:txBody>
          <a:bodyPr/>
          <a:lstStyle/>
          <a:p>
            <a:r>
              <a:rPr lang="es-ES" dirty="0">
                <a:latin typeface="Arial" panose="020B0604020202020204" pitchFamily="34" charset="0"/>
                <a:cs typeface="Arial" panose="020B0604020202020204" pitchFamily="34" charset="0"/>
              </a:rPr>
              <a:t>   </a:t>
            </a:r>
            <a:r>
              <a:rPr lang="es-ES" dirty="0" err="1"/>
              <a:t>Hyperspectral</a:t>
            </a:r>
            <a:r>
              <a:rPr lang="es-ES" dirty="0"/>
              <a:t> </a:t>
            </a:r>
            <a:r>
              <a:rPr lang="es-ES" dirty="0" err="1"/>
              <a:t>imaging</a:t>
            </a:r>
            <a:r>
              <a:rPr lang="es-ES" sz="2800" dirty="0">
                <a:solidFill>
                  <a:schemeClr val="tx1"/>
                </a:solidFill>
                <a:latin typeface="Arial" panose="020B0604020202020204" pitchFamily="34" charset="0"/>
                <a:cs typeface="Arial" panose="020B0604020202020204" pitchFamily="34" charset="0"/>
              </a:rPr>
              <a:t> </a:t>
            </a:r>
            <a:endParaRPr lang="es-ES" dirty="0"/>
          </a:p>
        </p:txBody>
      </p:sp>
      <p:sp>
        <p:nvSpPr>
          <p:cNvPr id="3" name="Marcador de contenido 3">
            <a:extLst>
              <a:ext uri="{FF2B5EF4-FFF2-40B4-BE49-F238E27FC236}">
                <a16:creationId xmlns:a16="http://schemas.microsoft.com/office/drawing/2014/main" id="{4FEC4B46-0AA0-F711-F02C-E06A8D2CC2C4}"/>
              </a:ext>
            </a:extLst>
          </p:cNvPr>
          <p:cNvSpPr>
            <a:spLocks noGrp="1"/>
          </p:cNvSpPr>
          <p:nvPr>
            <p:ph sz="quarter" idx="14"/>
          </p:nvPr>
        </p:nvSpPr>
        <p:spPr>
          <a:xfrm>
            <a:off x="7604971" y="6376772"/>
            <a:ext cx="3937000" cy="300038"/>
          </a:xfrm>
        </p:spPr>
        <p:txBody>
          <a:bodyPr/>
          <a:lstStyle/>
          <a:p>
            <a:r>
              <a:rPr lang="en-US" dirty="0"/>
              <a:t>5</a:t>
            </a:r>
            <a:r>
              <a:rPr lang="en-US" baseline="30000" dirty="0"/>
              <a:t>th</a:t>
            </a:r>
            <a:r>
              <a:rPr lang="en-US" dirty="0"/>
              <a:t> webinar | 19-02-2025 | online</a:t>
            </a:r>
          </a:p>
          <a:p>
            <a:endParaRPr lang="es-ES" dirty="0"/>
          </a:p>
        </p:txBody>
      </p:sp>
    </p:spTree>
    <p:extLst>
      <p:ext uri="{BB962C8B-B14F-4D97-AF65-F5344CB8AC3E}">
        <p14:creationId xmlns:p14="http://schemas.microsoft.com/office/powerpoint/2010/main" val="2209988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2605CC-C198-4F3C-B49A-591E954B88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A4BDCB4B-3F21-2DBD-B2F9-6D19A65559F2}"/>
              </a:ext>
            </a:extLst>
          </p:cNvPr>
          <p:cNvSpPr txBox="1"/>
          <p:nvPr/>
        </p:nvSpPr>
        <p:spPr>
          <a:xfrm>
            <a:off x="407368" y="1082793"/>
            <a:ext cx="9653078" cy="369332"/>
          </a:xfrm>
          <a:prstGeom prst="rect">
            <a:avLst/>
          </a:prstGeom>
          <a:noFill/>
        </p:spPr>
        <p:txBody>
          <a:bodyPr wrap="square" rtlCol="0">
            <a:spAutoFit/>
          </a:bodyPr>
          <a:lstStyle/>
          <a:p>
            <a:pPr marL="285750" indent="-285750">
              <a:buFont typeface="Wingdings" panose="05000000000000000000" pitchFamily="2" charset="2"/>
              <a:buChar char="Ø"/>
            </a:pPr>
            <a:r>
              <a:rPr lang="es-ES" b="0" i="0" dirty="0" err="1">
                <a:effectLst/>
                <a:latin typeface="Arial" panose="020B0604020202020204" pitchFamily="34" charset="0"/>
                <a:cs typeface="Arial" panose="020B0604020202020204" pitchFamily="34" charset="0"/>
              </a:rPr>
              <a:t>Multi&amp;</a:t>
            </a:r>
            <a:r>
              <a:rPr lang="es-ES" dirty="0" err="1">
                <a:latin typeface="Arial" panose="020B0604020202020204" pitchFamily="34" charset="0"/>
                <a:cs typeface="Arial" panose="020B0604020202020204" pitchFamily="34" charset="0"/>
              </a:rPr>
              <a:t>Hyperspectral</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Imaging</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Scanning</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Techniques</a:t>
            </a:r>
            <a:endParaRPr lang="en-US" sz="1200" b="0" i="0" dirty="0">
              <a:effectLst/>
              <a:latin typeface="Arial" panose="020B0604020202020204" pitchFamily="34" charset="0"/>
              <a:cs typeface="Arial" panose="020B0604020202020204" pitchFamily="34" charset="0"/>
            </a:endParaRPr>
          </a:p>
        </p:txBody>
      </p:sp>
      <p:sp>
        <p:nvSpPr>
          <p:cNvPr id="7" name="Marcador de contenido 5">
            <a:extLst>
              <a:ext uri="{FF2B5EF4-FFF2-40B4-BE49-F238E27FC236}">
                <a16:creationId xmlns:a16="http://schemas.microsoft.com/office/drawing/2014/main" id="{1FF3BC0F-6B0F-379E-48AA-FD68A643ADA5}"/>
              </a:ext>
            </a:extLst>
          </p:cNvPr>
          <p:cNvSpPr txBox="1">
            <a:spLocks/>
          </p:cNvSpPr>
          <p:nvPr/>
        </p:nvSpPr>
        <p:spPr>
          <a:xfrm>
            <a:off x="7645536" y="6372298"/>
            <a:ext cx="3937000" cy="300038"/>
          </a:xfrm>
          <a:prstGeom prst="rect">
            <a:avLst/>
          </a:prstGeom>
          <a:solidFill>
            <a:srgbClr val="648B4D"/>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200" dirty="0"/>
              <a:t>5</a:t>
            </a:r>
            <a:r>
              <a:rPr lang="en-US" sz="1200" baseline="30000" dirty="0"/>
              <a:t>th</a:t>
            </a:r>
            <a:r>
              <a:rPr lang="en-US" sz="1200" dirty="0"/>
              <a:t> webinar | 19-02-2025 | online</a:t>
            </a:r>
          </a:p>
          <a:p>
            <a:endParaRPr lang="es-ES" sz="1200" dirty="0"/>
          </a:p>
        </p:txBody>
      </p:sp>
      <p:pic>
        <p:nvPicPr>
          <p:cNvPr id="20" name="Imagen 19">
            <a:extLst>
              <a:ext uri="{FF2B5EF4-FFF2-40B4-BE49-F238E27FC236}">
                <a16:creationId xmlns:a16="http://schemas.microsoft.com/office/drawing/2014/main" id="{89D2443E-E2FD-C1EA-7B68-E1D88EBE27CA}"/>
              </a:ext>
            </a:extLst>
          </p:cNvPr>
          <p:cNvPicPr>
            <a:picLocks noChangeAspect="1"/>
          </p:cNvPicPr>
          <p:nvPr/>
        </p:nvPicPr>
        <p:blipFill>
          <a:blip r:embed="rId3"/>
          <a:stretch>
            <a:fillRect/>
          </a:stretch>
        </p:blipFill>
        <p:spPr>
          <a:xfrm>
            <a:off x="522083" y="1916832"/>
            <a:ext cx="6729140" cy="3364570"/>
          </a:xfrm>
          <a:prstGeom prst="rect">
            <a:avLst/>
          </a:prstGeom>
        </p:spPr>
      </p:pic>
      <p:pic>
        <p:nvPicPr>
          <p:cNvPr id="24" name="Imagen 23" descr="Diagrama&#10;&#10;Descripción generada automáticamente">
            <a:extLst>
              <a:ext uri="{FF2B5EF4-FFF2-40B4-BE49-F238E27FC236}">
                <a16:creationId xmlns:a16="http://schemas.microsoft.com/office/drawing/2014/main" id="{C1AA3ED7-23BE-53EF-1BEA-302322332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66" y="1977698"/>
            <a:ext cx="2616430" cy="3306514"/>
          </a:xfrm>
          <a:prstGeom prst="rect">
            <a:avLst/>
          </a:prstGeom>
        </p:spPr>
      </p:pic>
      <p:sp>
        <p:nvSpPr>
          <p:cNvPr id="30" name="Rectángulo 29">
            <a:extLst>
              <a:ext uri="{FF2B5EF4-FFF2-40B4-BE49-F238E27FC236}">
                <a16:creationId xmlns:a16="http://schemas.microsoft.com/office/drawing/2014/main" id="{AAA99E78-E3E9-8C07-128C-814A4CD2AB50}"/>
              </a:ext>
            </a:extLst>
          </p:cNvPr>
          <p:cNvSpPr/>
          <p:nvPr/>
        </p:nvSpPr>
        <p:spPr>
          <a:xfrm>
            <a:off x="2423592" y="5017639"/>
            <a:ext cx="1152128" cy="35557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 name="Título 5">
            <a:extLst>
              <a:ext uri="{FF2B5EF4-FFF2-40B4-BE49-F238E27FC236}">
                <a16:creationId xmlns:a16="http://schemas.microsoft.com/office/drawing/2014/main" id="{719B7959-3E7B-0267-EC66-68A48DF3995A}"/>
              </a:ext>
            </a:extLst>
          </p:cNvPr>
          <p:cNvSpPr>
            <a:spLocks noGrp="1"/>
          </p:cNvSpPr>
          <p:nvPr>
            <p:ph type="title"/>
          </p:nvPr>
        </p:nvSpPr>
        <p:spPr>
          <a:xfrm>
            <a:off x="1" y="185664"/>
            <a:ext cx="8485974" cy="532184"/>
          </a:xfrm>
        </p:spPr>
        <p:txBody>
          <a:bodyPr/>
          <a:lstStyle/>
          <a:p>
            <a:r>
              <a:rPr lang="es-ES" dirty="0"/>
              <a:t>   </a:t>
            </a:r>
            <a:r>
              <a:rPr lang="es-ES" dirty="0" err="1"/>
              <a:t>Hyperspectral</a:t>
            </a:r>
            <a:r>
              <a:rPr lang="es-ES" dirty="0"/>
              <a:t> </a:t>
            </a:r>
            <a:r>
              <a:rPr lang="es-ES" dirty="0" err="1"/>
              <a:t>imaging</a:t>
            </a:r>
            <a:endParaRPr lang="es-ES" dirty="0"/>
          </a:p>
        </p:txBody>
      </p:sp>
      <p:pic>
        <p:nvPicPr>
          <p:cNvPr id="3" name="Picture 1" descr="Gráfico, Gráfico radial&#10;&#10;Descripción generada automáticamente">
            <a:extLst>
              <a:ext uri="{FF2B5EF4-FFF2-40B4-BE49-F238E27FC236}">
                <a16:creationId xmlns:a16="http://schemas.microsoft.com/office/drawing/2014/main" id="{DFDEB00A-0D41-0A8B-DD98-DBD3C852E1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2184" y="1745321"/>
            <a:ext cx="3196728" cy="3671253"/>
          </a:xfrm>
          <a:prstGeom prst="rect">
            <a:avLst/>
          </a:prstGeom>
        </p:spPr>
      </p:pic>
      <p:sp>
        <p:nvSpPr>
          <p:cNvPr id="4" name="Marcador de contenido 3">
            <a:extLst>
              <a:ext uri="{FF2B5EF4-FFF2-40B4-BE49-F238E27FC236}">
                <a16:creationId xmlns:a16="http://schemas.microsoft.com/office/drawing/2014/main" id="{D26ACD7D-92EA-F437-256A-B1A79CEADDCC}"/>
              </a:ext>
            </a:extLst>
          </p:cNvPr>
          <p:cNvSpPr>
            <a:spLocks noGrp="1"/>
          </p:cNvSpPr>
          <p:nvPr>
            <p:ph sz="quarter" idx="14"/>
          </p:nvPr>
        </p:nvSpPr>
        <p:spPr>
          <a:xfrm>
            <a:off x="7604971" y="6376772"/>
            <a:ext cx="3937000" cy="300038"/>
          </a:xfrm>
        </p:spPr>
        <p:txBody>
          <a:bodyPr/>
          <a:lstStyle/>
          <a:p>
            <a:pPr>
              <a:defRPr/>
            </a:pPr>
            <a:r>
              <a:rPr lang="en-US" dirty="0"/>
              <a:t>5</a:t>
            </a:r>
            <a:r>
              <a:rPr lang="en-US" baseline="30000" dirty="0"/>
              <a:t>th</a:t>
            </a:r>
            <a:r>
              <a:rPr lang="en-US" dirty="0"/>
              <a:t> webinar | 19-02-2025 | online</a:t>
            </a:r>
          </a:p>
          <a:p>
            <a:endParaRPr lang="es-ES" dirty="0"/>
          </a:p>
        </p:txBody>
      </p:sp>
    </p:spTree>
    <p:extLst>
      <p:ext uri="{BB962C8B-B14F-4D97-AF65-F5344CB8AC3E}">
        <p14:creationId xmlns:p14="http://schemas.microsoft.com/office/powerpoint/2010/main" val="6303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4A9C-17B8-26F8-11A8-07FE3801BF4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22A44A4-C43B-8A0B-74D2-08DD503E4D46}"/>
              </a:ext>
            </a:extLst>
          </p:cNvPr>
          <p:cNvSpPr>
            <a:spLocks noGrp="1"/>
          </p:cNvSpPr>
          <p:nvPr>
            <p:ph type="title"/>
          </p:nvPr>
        </p:nvSpPr>
        <p:spPr>
          <a:xfrm>
            <a:off x="1" y="185664"/>
            <a:ext cx="8485974" cy="532184"/>
          </a:xfrm>
        </p:spPr>
        <p:txBody>
          <a:bodyPr/>
          <a:lstStyle/>
          <a:p>
            <a:r>
              <a:rPr lang="es-ES" dirty="0"/>
              <a:t>   </a:t>
            </a:r>
            <a:r>
              <a:rPr lang="es-ES" dirty="0" err="1"/>
              <a:t>Hyperspectral</a:t>
            </a:r>
            <a:r>
              <a:rPr lang="es-ES" dirty="0"/>
              <a:t> </a:t>
            </a:r>
            <a:r>
              <a:rPr lang="es-ES" dirty="0" err="1"/>
              <a:t>imaging</a:t>
            </a:r>
            <a:endParaRPr lang="es-ES" dirty="0"/>
          </a:p>
        </p:txBody>
      </p:sp>
      <p:sp>
        <p:nvSpPr>
          <p:cNvPr id="3" name="Marcador de número de diapositiva 2">
            <a:extLst>
              <a:ext uri="{FF2B5EF4-FFF2-40B4-BE49-F238E27FC236}">
                <a16:creationId xmlns:a16="http://schemas.microsoft.com/office/drawing/2014/main" id="{6CD15073-8631-C104-F8DA-5158B7D335BC}"/>
              </a:ext>
            </a:extLst>
          </p:cNvPr>
          <p:cNvSpPr>
            <a:spLocks noGrp="1"/>
          </p:cNvSpPr>
          <p:nvPr>
            <p:ph type="sldNum" sz="quarter" idx="10"/>
          </p:nvPr>
        </p:nvSpPr>
        <p:spPr/>
        <p:txBody>
          <a:bodyPr/>
          <a:lstStyle/>
          <a:p>
            <a:pPr>
              <a:defRPr/>
            </a:pPr>
            <a:fld id="{BBC95AA2-3B59-4831-8BC6-006282D7F8BD}" type="slidenum">
              <a:rPr lang="en-GB" smtClean="0"/>
              <a:t>19</a:t>
            </a:fld>
            <a:endParaRPr lang="en-GB"/>
          </a:p>
        </p:txBody>
      </p:sp>
      <p:sp>
        <p:nvSpPr>
          <p:cNvPr id="4" name="Marcador de contenido 3">
            <a:extLst>
              <a:ext uri="{FF2B5EF4-FFF2-40B4-BE49-F238E27FC236}">
                <a16:creationId xmlns:a16="http://schemas.microsoft.com/office/drawing/2014/main" id="{BCA5ED97-FCBA-5026-B43F-CBC541F8230C}"/>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pic>
        <p:nvPicPr>
          <p:cNvPr id="6" name="Picture 2" descr="spectrum">
            <a:extLst>
              <a:ext uri="{FF2B5EF4-FFF2-40B4-BE49-F238E27FC236}">
                <a16:creationId xmlns:a16="http://schemas.microsoft.com/office/drawing/2014/main" id="{179FF23A-30A7-41D6-D923-001605500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 t="13462" b="-11592"/>
          <a:stretch/>
        </p:blipFill>
        <p:spPr bwMode="auto">
          <a:xfrm>
            <a:off x="1333315" y="1229435"/>
            <a:ext cx="8652346" cy="147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22" descr="Lightbulb with solid fill">
            <a:extLst>
              <a:ext uri="{FF2B5EF4-FFF2-40B4-BE49-F238E27FC236}">
                <a16:creationId xmlns:a16="http://schemas.microsoft.com/office/drawing/2014/main" id="{B39F36B4-C5E9-2984-075A-42C6F91D17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550955">
            <a:off x="8332619" y="4075173"/>
            <a:ext cx="598112" cy="598112"/>
          </a:xfrm>
          <a:prstGeom prst="rect">
            <a:avLst/>
          </a:prstGeom>
        </p:spPr>
      </p:pic>
      <p:sp>
        <p:nvSpPr>
          <p:cNvPr id="8" name="CuadroTexto 7">
            <a:extLst>
              <a:ext uri="{FF2B5EF4-FFF2-40B4-BE49-F238E27FC236}">
                <a16:creationId xmlns:a16="http://schemas.microsoft.com/office/drawing/2014/main" id="{D180E972-B77D-796C-E9DA-94D598549BF3}"/>
              </a:ext>
            </a:extLst>
          </p:cNvPr>
          <p:cNvSpPr txBox="1"/>
          <p:nvPr/>
        </p:nvSpPr>
        <p:spPr>
          <a:xfrm>
            <a:off x="-50054" y="3243168"/>
            <a:ext cx="2670694" cy="1231106"/>
          </a:xfrm>
          <a:prstGeom prst="rect">
            <a:avLst/>
          </a:prstGeom>
          <a:noFill/>
        </p:spPr>
        <p:txBody>
          <a:bodyPr wrap="square" lIns="91440" tIns="45720" rIns="91440" bIns="45720" rtlCol="0" anchor="t">
            <a:spAutoFit/>
          </a:bodyPr>
          <a:lstStyle/>
          <a:p>
            <a:pPr algn="r"/>
            <a:endParaRPr lang="en-GB" sz="1000" dirty="0"/>
          </a:p>
          <a:p>
            <a:pPr algn="r"/>
            <a:r>
              <a:rPr lang="en-GB" sz="1600" b="1" dirty="0">
                <a:latin typeface="Arial" panose="020B0604020202020204" pitchFamily="34" charset="0"/>
                <a:cs typeface="Arial" panose="020B0604020202020204" pitchFamily="34" charset="0"/>
              </a:rPr>
              <a:t>400 – 1000 nm </a:t>
            </a:r>
          </a:p>
          <a:p>
            <a:pPr algn="r"/>
            <a:r>
              <a:rPr lang="en-GB" sz="1600" dirty="0">
                <a:latin typeface="Arial" panose="020B0604020202020204" pitchFamily="34" charset="0"/>
                <a:cs typeface="Arial" panose="020B0604020202020204" pitchFamily="34" charset="0"/>
              </a:rPr>
              <a:t>2.1 nm resolution</a:t>
            </a:r>
          </a:p>
          <a:p>
            <a:pPr algn="r"/>
            <a:r>
              <a:rPr lang="en-GB" sz="1600" dirty="0">
                <a:latin typeface="Arial" panose="020B0604020202020204" pitchFamily="34" charset="0"/>
                <a:cs typeface="Arial" panose="020B0604020202020204" pitchFamily="34" charset="0"/>
              </a:rPr>
              <a:t>300 spectral channels</a:t>
            </a:r>
          </a:p>
          <a:p>
            <a:pPr algn="r"/>
            <a:r>
              <a:rPr lang="en-GB" sz="1600" dirty="0">
                <a:latin typeface="Arial" panose="020B0604020202020204" pitchFamily="34" charset="0"/>
                <a:cs typeface="Arial" panose="020B0604020202020204" pitchFamily="34" charset="0"/>
              </a:rPr>
              <a:t>900 spatial channels </a:t>
            </a:r>
          </a:p>
        </p:txBody>
      </p:sp>
      <p:sp>
        <p:nvSpPr>
          <p:cNvPr id="9" name="Rectangle 27">
            <a:extLst>
              <a:ext uri="{FF2B5EF4-FFF2-40B4-BE49-F238E27FC236}">
                <a16:creationId xmlns:a16="http://schemas.microsoft.com/office/drawing/2014/main" id="{1DE31B1D-FD72-9237-82D5-F2143C952BE0}"/>
              </a:ext>
            </a:extLst>
          </p:cNvPr>
          <p:cNvSpPr/>
          <p:nvPr/>
        </p:nvSpPr>
        <p:spPr>
          <a:xfrm>
            <a:off x="1690047" y="1961527"/>
            <a:ext cx="8451366" cy="6889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e 30">
            <a:extLst>
              <a:ext uri="{FF2B5EF4-FFF2-40B4-BE49-F238E27FC236}">
                <a16:creationId xmlns:a16="http://schemas.microsoft.com/office/drawing/2014/main" id="{3640DAB3-8C44-90EF-DC3A-6BBD22159BF0}"/>
              </a:ext>
            </a:extLst>
          </p:cNvPr>
          <p:cNvSpPr/>
          <p:nvPr/>
        </p:nvSpPr>
        <p:spPr>
          <a:xfrm rot="16200000">
            <a:off x="4719115" y="-26735"/>
            <a:ext cx="230529" cy="425751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31">
            <a:extLst>
              <a:ext uri="{FF2B5EF4-FFF2-40B4-BE49-F238E27FC236}">
                <a16:creationId xmlns:a16="http://schemas.microsoft.com/office/drawing/2014/main" id="{9EA64713-90D0-836F-E423-80486C858FDE}"/>
              </a:ext>
            </a:extLst>
          </p:cNvPr>
          <p:cNvSpPr/>
          <p:nvPr/>
        </p:nvSpPr>
        <p:spPr>
          <a:xfrm rot="16200000">
            <a:off x="8081771" y="963328"/>
            <a:ext cx="230529" cy="227806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ángulo 14">
            <a:extLst>
              <a:ext uri="{FF2B5EF4-FFF2-40B4-BE49-F238E27FC236}">
                <a16:creationId xmlns:a16="http://schemas.microsoft.com/office/drawing/2014/main" id="{207E5B92-65B0-9459-05B0-D7AF50894743}"/>
              </a:ext>
            </a:extLst>
          </p:cNvPr>
          <p:cNvSpPr/>
          <p:nvPr/>
        </p:nvSpPr>
        <p:spPr>
          <a:xfrm>
            <a:off x="2783632" y="5787414"/>
            <a:ext cx="3726128" cy="339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600" dirty="0">
                <a:solidFill>
                  <a:schemeClr val="tx1"/>
                </a:solidFill>
                <a:latin typeface="Arial" panose="020B0604020202020204" pitchFamily="34" charset="0"/>
                <a:cs typeface="Arial" panose="020B0604020202020204" pitchFamily="34" charset="0"/>
              </a:rPr>
              <a:t>     </a:t>
            </a:r>
            <a:r>
              <a:rPr lang="es-ES" sz="1600" dirty="0" err="1">
                <a:solidFill>
                  <a:schemeClr val="tx1"/>
                </a:solidFill>
                <a:latin typeface="Arial" panose="020B0604020202020204" pitchFamily="34" charset="0"/>
                <a:cs typeface="Arial" panose="020B0604020202020204" pitchFamily="34" charset="0"/>
              </a:rPr>
              <a:t>Reflection</a:t>
            </a:r>
            <a:r>
              <a:rPr lang="es-ES" sz="1600" dirty="0">
                <a:solidFill>
                  <a:schemeClr val="tx1"/>
                </a:solidFill>
                <a:latin typeface="Arial" panose="020B0604020202020204" pitchFamily="34" charset="0"/>
                <a:cs typeface="Arial" panose="020B0604020202020204" pitchFamily="34" charset="0"/>
              </a:rPr>
              <a:t>  &amp;   </a:t>
            </a:r>
            <a:r>
              <a:rPr lang="es-ES" sz="1600" dirty="0" err="1">
                <a:solidFill>
                  <a:schemeClr val="tx1"/>
                </a:solidFill>
                <a:latin typeface="Arial" panose="020B0604020202020204" pitchFamily="34" charset="0"/>
                <a:cs typeface="Arial" panose="020B0604020202020204" pitchFamily="34" charset="0"/>
              </a:rPr>
              <a:t>transmission</a:t>
            </a:r>
            <a:endParaRPr lang="es-ES" sz="1600" dirty="0">
              <a:solidFill>
                <a:schemeClr val="tx1"/>
              </a:solidFill>
              <a:latin typeface="Arial" panose="020B0604020202020204" pitchFamily="34" charset="0"/>
              <a:cs typeface="Arial" panose="020B0604020202020204" pitchFamily="34" charset="0"/>
            </a:endParaRPr>
          </a:p>
        </p:txBody>
      </p:sp>
      <p:pic>
        <p:nvPicPr>
          <p:cNvPr id="13" name="Picture 35" descr="A machine with a computer and a box&#10;&#10;Description automatically generated">
            <a:extLst>
              <a:ext uri="{FF2B5EF4-FFF2-40B4-BE49-F238E27FC236}">
                <a16:creationId xmlns:a16="http://schemas.microsoft.com/office/drawing/2014/main" id="{4D1BFE20-AFD7-ADF9-F443-0F363DBDE9A5}"/>
              </a:ext>
            </a:extLst>
          </p:cNvPr>
          <p:cNvPicPr>
            <a:picLocks noChangeAspect="1"/>
          </p:cNvPicPr>
          <p:nvPr/>
        </p:nvPicPr>
        <p:blipFill rotWithShape="1">
          <a:blip r:embed="rId6"/>
          <a:srcRect l="9952" t="127" r="12401" b="155"/>
          <a:stretch/>
        </p:blipFill>
        <p:spPr>
          <a:xfrm>
            <a:off x="7251045" y="2423769"/>
            <a:ext cx="2174681" cy="3273987"/>
          </a:xfrm>
          <a:prstGeom prst="rect">
            <a:avLst/>
          </a:prstGeom>
        </p:spPr>
      </p:pic>
      <p:sp>
        <p:nvSpPr>
          <p:cNvPr id="14" name="Rectángulo 14">
            <a:extLst>
              <a:ext uri="{FF2B5EF4-FFF2-40B4-BE49-F238E27FC236}">
                <a16:creationId xmlns:a16="http://schemas.microsoft.com/office/drawing/2014/main" id="{5A7D70FD-3AFA-095A-FB37-D47AE6426BAA}"/>
              </a:ext>
            </a:extLst>
          </p:cNvPr>
          <p:cNvSpPr/>
          <p:nvPr/>
        </p:nvSpPr>
        <p:spPr>
          <a:xfrm>
            <a:off x="7251044" y="5787414"/>
            <a:ext cx="2174681" cy="3269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b="1" dirty="0">
                <a:solidFill>
                  <a:schemeClr val="tx1"/>
                </a:solidFill>
              </a:rPr>
              <a:t>  </a:t>
            </a:r>
            <a:r>
              <a:rPr lang="es-ES" sz="1600" dirty="0" err="1">
                <a:solidFill>
                  <a:schemeClr val="tx1"/>
                </a:solidFill>
                <a:latin typeface="Arial" panose="020B0604020202020204" pitchFamily="34" charset="0"/>
                <a:cs typeface="Arial" panose="020B0604020202020204" pitchFamily="34" charset="0"/>
              </a:rPr>
              <a:t>Reflection</a:t>
            </a:r>
            <a:r>
              <a:rPr lang="es-ES" sz="1600" dirty="0">
                <a:solidFill>
                  <a:schemeClr val="tx1"/>
                </a:solidFill>
                <a:latin typeface="Arial" panose="020B0604020202020204" pitchFamily="34" charset="0"/>
                <a:cs typeface="Arial" panose="020B0604020202020204" pitchFamily="34" charset="0"/>
              </a:rPr>
              <a:t> </a:t>
            </a:r>
          </a:p>
        </p:txBody>
      </p:sp>
      <p:sp>
        <p:nvSpPr>
          <p:cNvPr id="15" name="TextBox 38">
            <a:extLst>
              <a:ext uri="{FF2B5EF4-FFF2-40B4-BE49-F238E27FC236}">
                <a16:creationId xmlns:a16="http://schemas.microsoft.com/office/drawing/2014/main" id="{4DD8EE88-A8A7-4310-673A-35F51EE11021}"/>
              </a:ext>
            </a:extLst>
          </p:cNvPr>
          <p:cNvSpPr txBox="1"/>
          <p:nvPr/>
        </p:nvSpPr>
        <p:spPr>
          <a:xfrm>
            <a:off x="7544335" y="2135153"/>
            <a:ext cx="15760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i="1"/>
            </a:lvl1pPr>
          </a:lstStyle>
          <a:p>
            <a:r>
              <a:rPr lang="en-GB" sz="1600" i="0" dirty="0" err="1">
                <a:latin typeface="Arial" panose="020B0604020202020204" pitchFamily="34" charset="0"/>
                <a:cs typeface="Arial" panose="020B0604020202020204" pitchFamily="34" charset="0"/>
              </a:rPr>
              <a:t>InGaAs</a:t>
            </a:r>
            <a:r>
              <a:rPr lang="en-GB" sz="1600" i="0" dirty="0">
                <a:latin typeface="Arial" panose="020B0604020202020204" pitchFamily="34" charset="0"/>
                <a:cs typeface="Arial" panose="020B0604020202020204" pitchFamily="34" charset="0"/>
              </a:rPr>
              <a:t> Sensor</a:t>
            </a:r>
          </a:p>
        </p:txBody>
      </p:sp>
      <p:sp>
        <p:nvSpPr>
          <p:cNvPr id="16" name="TextBox 39">
            <a:extLst>
              <a:ext uri="{FF2B5EF4-FFF2-40B4-BE49-F238E27FC236}">
                <a16:creationId xmlns:a16="http://schemas.microsoft.com/office/drawing/2014/main" id="{6BE87C9B-BB4A-61D8-0E13-4EF1239E7A7A}"/>
              </a:ext>
            </a:extLst>
          </p:cNvPr>
          <p:cNvSpPr txBox="1"/>
          <p:nvPr/>
        </p:nvSpPr>
        <p:spPr>
          <a:xfrm>
            <a:off x="6557842" y="5321126"/>
            <a:ext cx="1086698"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Sample</a:t>
            </a:r>
          </a:p>
        </p:txBody>
      </p:sp>
      <p:sp>
        <p:nvSpPr>
          <p:cNvPr id="17" name="Rectangle 2">
            <a:extLst>
              <a:ext uri="{FF2B5EF4-FFF2-40B4-BE49-F238E27FC236}">
                <a16:creationId xmlns:a16="http://schemas.microsoft.com/office/drawing/2014/main" id="{2AAFAC51-A3AB-2198-2B49-13B75CE2D2C8}"/>
              </a:ext>
            </a:extLst>
          </p:cNvPr>
          <p:cNvSpPr/>
          <p:nvPr/>
        </p:nvSpPr>
        <p:spPr>
          <a:xfrm>
            <a:off x="8502343" y="3300271"/>
            <a:ext cx="187020" cy="580851"/>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34">
            <a:extLst>
              <a:ext uri="{FF2B5EF4-FFF2-40B4-BE49-F238E27FC236}">
                <a16:creationId xmlns:a16="http://schemas.microsoft.com/office/drawing/2014/main" id="{D8874E85-3074-1EBE-4CC0-017D9062EC80}"/>
              </a:ext>
            </a:extLst>
          </p:cNvPr>
          <p:cNvSpPr txBox="1"/>
          <p:nvPr/>
        </p:nvSpPr>
        <p:spPr>
          <a:xfrm>
            <a:off x="7185209" y="3442712"/>
            <a:ext cx="2032736" cy="861774"/>
          </a:xfrm>
          <a:prstGeom prst="rect">
            <a:avLst/>
          </a:prstGeom>
          <a:noFill/>
        </p:spPr>
        <p:txBody>
          <a:bodyPr wrap="square" lIns="91440" tIns="45720" rIns="91440" bIns="45720" anchor="t">
            <a:spAutoFit/>
          </a:bodyPr>
          <a:lstStyle/>
          <a:p>
            <a:r>
              <a:rPr lang="en-US" sz="1600" dirty="0">
                <a:latin typeface="Arial" panose="020B0604020202020204" pitchFamily="34" charset="0"/>
                <a:cs typeface="Arial" panose="020B0604020202020204" pitchFamily="34" charset="0"/>
              </a:rPr>
              <a:t>Halogen</a:t>
            </a:r>
          </a:p>
          <a:p>
            <a:r>
              <a:rPr lang="en-US" sz="1600" dirty="0">
                <a:latin typeface="Arial" panose="020B0604020202020204" pitchFamily="34" charset="0"/>
                <a:cs typeface="Arial" panose="020B0604020202020204" pitchFamily="34" charset="0"/>
              </a:rPr>
              <a:t> lamps </a:t>
            </a:r>
          </a:p>
          <a:p>
            <a:endParaRPr lang="en-US" dirty="0"/>
          </a:p>
        </p:txBody>
      </p:sp>
      <p:cxnSp>
        <p:nvCxnSpPr>
          <p:cNvPr id="20" name="Straight Arrow Connector 6">
            <a:extLst>
              <a:ext uri="{FF2B5EF4-FFF2-40B4-BE49-F238E27FC236}">
                <a16:creationId xmlns:a16="http://schemas.microsoft.com/office/drawing/2014/main" id="{6D4A1B28-F6AD-9297-B620-E20E4F2A6FB3}"/>
              </a:ext>
            </a:extLst>
          </p:cNvPr>
          <p:cNvCxnSpPr>
            <a:cxnSpLocks/>
          </p:cNvCxnSpPr>
          <p:nvPr/>
        </p:nvCxnSpPr>
        <p:spPr>
          <a:xfrm flipH="1" flipV="1">
            <a:off x="4976720" y="2877396"/>
            <a:ext cx="507137" cy="388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Graphic 8" descr="Lightbulb with solid fill">
            <a:extLst>
              <a:ext uri="{FF2B5EF4-FFF2-40B4-BE49-F238E27FC236}">
                <a16:creationId xmlns:a16="http://schemas.microsoft.com/office/drawing/2014/main" id="{CF2388A7-55B0-27DF-4543-8533B28D9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020000">
            <a:off x="8099583" y="3788975"/>
            <a:ext cx="581355" cy="594055"/>
          </a:xfrm>
          <a:prstGeom prst="rect">
            <a:avLst/>
          </a:prstGeom>
        </p:spPr>
      </p:pic>
      <p:sp>
        <p:nvSpPr>
          <p:cNvPr id="22" name="CuadroTexto 7">
            <a:extLst>
              <a:ext uri="{FF2B5EF4-FFF2-40B4-BE49-F238E27FC236}">
                <a16:creationId xmlns:a16="http://schemas.microsoft.com/office/drawing/2014/main" id="{FF14E91E-E639-EC17-6D6F-6332C73E0FE7}"/>
              </a:ext>
            </a:extLst>
          </p:cNvPr>
          <p:cNvSpPr txBox="1"/>
          <p:nvPr/>
        </p:nvSpPr>
        <p:spPr>
          <a:xfrm>
            <a:off x="9477236" y="3265583"/>
            <a:ext cx="2670694" cy="1261884"/>
          </a:xfrm>
          <a:prstGeom prst="rect">
            <a:avLst/>
          </a:prstGeom>
          <a:noFill/>
        </p:spPr>
        <p:txBody>
          <a:bodyPr wrap="square" lIns="91440" tIns="45720" rIns="91440" bIns="45720" rtlCol="0" anchor="t">
            <a:spAutoFit/>
          </a:bodyPr>
          <a:lstStyle/>
          <a:p>
            <a:endParaRPr lang="en-GB" sz="1000" dirty="0"/>
          </a:p>
          <a:p>
            <a:r>
              <a:rPr lang="en-GB" sz="1600" b="1" dirty="0">
                <a:latin typeface="Arial" panose="020B0604020202020204" pitchFamily="34" charset="0"/>
                <a:cs typeface="Arial" panose="020B0604020202020204" pitchFamily="34" charset="0"/>
              </a:rPr>
              <a:t>900-1700 nm</a:t>
            </a:r>
          </a:p>
          <a:p>
            <a:r>
              <a:rPr lang="en-GB" sz="1600" dirty="0">
                <a:latin typeface="Arial" panose="020B0604020202020204" pitchFamily="34" charset="0"/>
                <a:cs typeface="Arial" panose="020B0604020202020204" pitchFamily="34" charset="0"/>
              </a:rPr>
              <a:t>4.7 nm resolution</a:t>
            </a:r>
          </a:p>
          <a:p>
            <a:r>
              <a:rPr lang="en-GB" sz="1600" dirty="0">
                <a:latin typeface="Arial" panose="020B0604020202020204" pitchFamily="34" charset="0"/>
                <a:cs typeface="Arial" panose="020B0604020202020204" pitchFamily="34" charset="0"/>
              </a:rPr>
              <a:t>168 spectral channels</a:t>
            </a:r>
          </a:p>
          <a:p>
            <a:r>
              <a:rPr lang="en-GB" sz="1600" dirty="0">
                <a:latin typeface="Arial" panose="020B0604020202020204" pitchFamily="34" charset="0"/>
                <a:cs typeface="Arial" panose="020B0604020202020204" pitchFamily="34" charset="0"/>
              </a:rPr>
              <a:t>900 spatial channels </a:t>
            </a:r>
          </a:p>
        </p:txBody>
      </p:sp>
      <p:pic>
        <p:nvPicPr>
          <p:cNvPr id="23" name="Picture 9" descr="A machine with a black object on a white surface&#10;&#10;Description automatically generated">
            <a:extLst>
              <a:ext uri="{FF2B5EF4-FFF2-40B4-BE49-F238E27FC236}">
                <a16:creationId xmlns:a16="http://schemas.microsoft.com/office/drawing/2014/main" id="{AB6B9C49-C095-7CE2-E525-C5DB6F253C65}"/>
              </a:ext>
            </a:extLst>
          </p:cNvPr>
          <p:cNvPicPr>
            <a:picLocks noChangeAspect="1"/>
          </p:cNvPicPr>
          <p:nvPr/>
        </p:nvPicPr>
        <p:blipFill>
          <a:blip r:embed="rId7"/>
          <a:stretch>
            <a:fillRect/>
          </a:stretch>
        </p:blipFill>
        <p:spPr>
          <a:xfrm>
            <a:off x="2783632" y="2418556"/>
            <a:ext cx="1883972" cy="3281092"/>
          </a:xfrm>
          <a:prstGeom prst="rect">
            <a:avLst/>
          </a:prstGeom>
        </p:spPr>
      </p:pic>
      <p:pic>
        <p:nvPicPr>
          <p:cNvPr id="24" name="Picture 5" descr="A computer and a machine&#10;&#10;Description automatically generated">
            <a:extLst>
              <a:ext uri="{FF2B5EF4-FFF2-40B4-BE49-F238E27FC236}">
                <a16:creationId xmlns:a16="http://schemas.microsoft.com/office/drawing/2014/main" id="{31B1F6A6-AF9C-9DAA-E687-4F5D86CF63C5}"/>
              </a:ext>
            </a:extLst>
          </p:cNvPr>
          <p:cNvPicPr>
            <a:picLocks noChangeAspect="1"/>
          </p:cNvPicPr>
          <p:nvPr/>
        </p:nvPicPr>
        <p:blipFill rotWithShape="1">
          <a:blip r:embed="rId8"/>
          <a:srcRect l="34474" t="7119" r="2271" b="4473"/>
          <a:stretch/>
        </p:blipFill>
        <p:spPr>
          <a:xfrm>
            <a:off x="4767831" y="2416663"/>
            <a:ext cx="1712307" cy="3281093"/>
          </a:xfrm>
          <a:prstGeom prst="rect">
            <a:avLst/>
          </a:prstGeom>
        </p:spPr>
      </p:pic>
      <p:sp>
        <p:nvSpPr>
          <p:cNvPr id="25" name="TextBox 10">
            <a:extLst>
              <a:ext uri="{FF2B5EF4-FFF2-40B4-BE49-F238E27FC236}">
                <a16:creationId xmlns:a16="http://schemas.microsoft.com/office/drawing/2014/main" id="{B802AB3D-B767-4FF6-4BB7-4AD7168258CB}"/>
              </a:ext>
            </a:extLst>
          </p:cNvPr>
          <p:cNvSpPr txBox="1"/>
          <p:nvPr/>
        </p:nvSpPr>
        <p:spPr>
          <a:xfrm>
            <a:off x="4066434" y="2130695"/>
            <a:ext cx="17367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Arial" panose="020B0604020202020204" pitchFamily="34" charset="0"/>
                <a:cs typeface="Arial" panose="020B0604020202020204" pitchFamily="34" charset="0"/>
              </a:rPr>
              <a:t>Silicon Sensor​</a:t>
            </a:r>
          </a:p>
        </p:txBody>
      </p:sp>
      <p:pic>
        <p:nvPicPr>
          <p:cNvPr id="26" name="Graphic 36" descr="Lightbulb with solid fill">
            <a:extLst>
              <a:ext uri="{FF2B5EF4-FFF2-40B4-BE49-F238E27FC236}">
                <a16:creationId xmlns:a16="http://schemas.microsoft.com/office/drawing/2014/main" id="{E9283B59-2FE5-AB7B-790F-333C90CA1B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62680" y="5119882"/>
            <a:ext cx="581355" cy="594055"/>
          </a:xfrm>
          <a:prstGeom prst="rect">
            <a:avLst/>
          </a:prstGeom>
        </p:spPr>
      </p:pic>
      <p:pic>
        <p:nvPicPr>
          <p:cNvPr id="27" name="Graphic 11" descr="Lightbulb with solid fill">
            <a:extLst>
              <a:ext uri="{FF2B5EF4-FFF2-40B4-BE49-F238E27FC236}">
                <a16:creationId xmlns:a16="http://schemas.microsoft.com/office/drawing/2014/main" id="{BBF1FB3F-6AD1-090B-C993-CB5D2176FE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020000">
            <a:off x="3115799" y="3221768"/>
            <a:ext cx="581355" cy="594055"/>
          </a:xfrm>
          <a:prstGeom prst="rect">
            <a:avLst/>
          </a:prstGeom>
        </p:spPr>
      </p:pic>
    </p:spTree>
    <p:extLst>
      <p:ext uri="{BB962C8B-B14F-4D97-AF65-F5344CB8AC3E}">
        <p14:creationId xmlns:p14="http://schemas.microsoft.com/office/powerpoint/2010/main" val="20324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E863D-2E6E-9D9B-F8F7-A1C9363512E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1B7B224-22B6-4574-0721-AC81230293F7}"/>
              </a:ext>
            </a:extLst>
          </p:cNvPr>
          <p:cNvSpPr>
            <a:spLocks noGrp="1"/>
          </p:cNvSpPr>
          <p:nvPr>
            <p:ph type="title"/>
          </p:nvPr>
        </p:nvSpPr>
        <p:spPr>
          <a:xfrm>
            <a:off x="1" y="185664"/>
            <a:ext cx="8485974" cy="532184"/>
          </a:xfrm>
        </p:spPr>
        <p:txBody>
          <a:bodyPr/>
          <a:lstStyle/>
          <a:p>
            <a:r>
              <a:rPr lang="es-ES" dirty="0"/>
              <a:t>   Content </a:t>
            </a:r>
            <a:r>
              <a:rPr lang="es-ES" dirty="0" err="1"/>
              <a:t>overview</a:t>
            </a:r>
            <a:endParaRPr lang="es-ES" dirty="0"/>
          </a:p>
        </p:txBody>
      </p:sp>
      <p:sp>
        <p:nvSpPr>
          <p:cNvPr id="3" name="Marcador de número de diapositiva 2">
            <a:extLst>
              <a:ext uri="{FF2B5EF4-FFF2-40B4-BE49-F238E27FC236}">
                <a16:creationId xmlns:a16="http://schemas.microsoft.com/office/drawing/2014/main" id="{BF30C44B-B6A5-495A-85E7-168C6A9AB006}"/>
              </a:ext>
            </a:extLst>
          </p:cNvPr>
          <p:cNvSpPr>
            <a:spLocks noGrp="1"/>
          </p:cNvSpPr>
          <p:nvPr>
            <p:ph type="sldNum" sz="quarter" idx="10"/>
          </p:nvPr>
        </p:nvSpPr>
        <p:spPr/>
        <p:txBody>
          <a:bodyPr/>
          <a:lstStyle/>
          <a:p>
            <a:pPr>
              <a:defRPr/>
            </a:pPr>
            <a:fld id="{BBC95AA2-3B59-4831-8BC6-006282D7F8BD}" type="slidenum">
              <a:rPr lang="en-GB" smtClean="0"/>
              <a:t>2</a:t>
            </a:fld>
            <a:endParaRPr lang="en-GB"/>
          </a:p>
        </p:txBody>
      </p:sp>
      <p:sp>
        <p:nvSpPr>
          <p:cNvPr id="4" name="Marcador de contenido 3">
            <a:extLst>
              <a:ext uri="{FF2B5EF4-FFF2-40B4-BE49-F238E27FC236}">
                <a16:creationId xmlns:a16="http://schemas.microsoft.com/office/drawing/2014/main" id="{561FF044-802A-CE24-8405-46794FDB2762}"/>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sp>
        <p:nvSpPr>
          <p:cNvPr id="5" name="TextBox 9">
            <a:extLst>
              <a:ext uri="{FF2B5EF4-FFF2-40B4-BE49-F238E27FC236}">
                <a16:creationId xmlns:a16="http://schemas.microsoft.com/office/drawing/2014/main" id="{2056D737-AC08-D83B-AE82-E36D6D02BE34}"/>
              </a:ext>
            </a:extLst>
          </p:cNvPr>
          <p:cNvSpPr txBox="1"/>
          <p:nvPr/>
        </p:nvSpPr>
        <p:spPr bwMode="auto">
          <a:xfrm>
            <a:off x="335360" y="980728"/>
            <a:ext cx="11665296" cy="5018169"/>
          </a:xfrm>
          <a:prstGeom prst="rect">
            <a:avLst/>
          </a:prstGeom>
          <a:noFill/>
        </p:spPr>
        <p:txBody>
          <a:bodyPr wrap="square">
            <a:spAutoFit/>
          </a:bodyPr>
          <a:lstStyle/>
          <a:p>
            <a:pPr marL="457200" indent="-457200" algn="just">
              <a:lnSpc>
                <a:spcPct val="150000"/>
              </a:lnSpc>
              <a:spcAft>
                <a:spcPts val="1200"/>
              </a:spcAft>
              <a:buClr>
                <a:schemeClr val="accent6"/>
              </a:buClr>
              <a:buFont typeface="Wingdings"/>
              <a:buChar char="§"/>
              <a:defRPr/>
            </a:pPr>
            <a:r>
              <a:rPr lang="en-GB" dirty="0">
                <a:latin typeface="Arial"/>
                <a:ea typeface="Verdana"/>
                <a:cs typeface="Arial"/>
              </a:rPr>
              <a:t>AIMEN Technology Centre </a:t>
            </a:r>
            <a:endParaRPr lang="en-GB" sz="1800" dirty="0">
              <a:latin typeface="Arial"/>
              <a:ea typeface="Verdana"/>
              <a:cs typeface="Arial"/>
            </a:endParaRPr>
          </a:p>
          <a:p>
            <a:pPr marL="457200" indent="-457200" algn="just">
              <a:lnSpc>
                <a:spcPct val="150000"/>
              </a:lnSpc>
              <a:spcAft>
                <a:spcPts val="1200"/>
              </a:spcAft>
              <a:buClr>
                <a:schemeClr val="accent6"/>
              </a:buClr>
              <a:buFont typeface="Wingdings"/>
              <a:buChar char="§"/>
              <a:defRPr/>
            </a:pPr>
            <a:r>
              <a:rPr lang="en-GB" sz="1800" dirty="0">
                <a:latin typeface="Arial"/>
                <a:ea typeface="Verdana"/>
                <a:cs typeface="Arial"/>
              </a:rPr>
              <a:t>EURECOMP Project introduction</a:t>
            </a:r>
          </a:p>
          <a:p>
            <a:pPr marL="457200" indent="-457200" algn="just">
              <a:lnSpc>
                <a:spcPct val="150000"/>
              </a:lnSpc>
              <a:spcAft>
                <a:spcPts val="1200"/>
              </a:spcAft>
              <a:buClr>
                <a:schemeClr val="accent6"/>
              </a:buClr>
              <a:buFont typeface="Wingdings"/>
              <a:buChar char="§"/>
              <a:defRPr/>
            </a:pPr>
            <a:endParaRPr lang="en-GB" dirty="0"/>
          </a:p>
          <a:p>
            <a:pPr marL="457200" indent="-457200" algn="just">
              <a:lnSpc>
                <a:spcPct val="150000"/>
              </a:lnSpc>
              <a:spcAft>
                <a:spcPts val="1200"/>
              </a:spcAft>
              <a:buClr>
                <a:schemeClr val="accent6"/>
              </a:buClr>
              <a:buFont typeface="Wingdings"/>
              <a:buChar char="§"/>
              <a:defRPr/>
            </a:pPr>
            <a:r>
              <a:rPr lang="en-GB" sz="1800" dirty="0">
                <a:latin typeface="Arial"/>
                <a:ea typeface="Verdana"/>
                <a:cs typeface="Arial"/>
              </a:rPr>
              <a:t>Inspection Technologies</a:t>
            </a:r>
          </a:p>
          <a:p>
            <a:pPr marL="457200" indent="-457200" algn="just">
              <a:lnSpc>
                <a:spcPct val="150000"/>
              </a:lnSpc>
              <a:spcAft>
                <a:spcPts val="1200"/>
              </a:spcAft>
              <a:buClr>
                <a:schemeClr val="accent6"/>
              </a:buClr>
              <a:buFont typeface="Wingdings"/>
              <a:buChar char="§"/>
              <a:defRPr/>
            </a:pPr>
            <a:endParaRPr lang="en-GB" dirty="0">
              <a:latin typeface="Arial"/>
              <a:ea typeface="Verdana"/>
              <a:cs typeface="Arial"/>
            </a:endParaRPr>
          </a:p>
          <a:p>
            <a:pPr marL="457200" indent="-457200" algn="just">
              <a:lnSpc>
                <a:spcPct val="150000"/>
              </a:lnSpc>
              <a:spcAft>
                <a:spcPts val="1200"/>
              </a:spcAft>
              <a:buClr>
                <a:schemeClr val="accent6"/>
              </a:buClr>
              <a:buFont typeface="Wingdings"/>
              <a:buChar char="§"/>
              <a:defRPr/>
            </a:pPr>
            <a:endParaRPr lang="en-GB" sz="1800" dirty="0">
              <a:latin typeface="Arial"/>
              <a:ea typeface="Verdana"/>
              <a:cs typeface="Arial"/>
            </a:endParaRPr>
          </a:p>
          <a:p>
            <a:pPr marL="457200" indent="-457200" algn="just">
              <a:lnSpc>
                <a:spcPct val="150000"/>
              </a:lnSpc>
              <a:spcAft>
                <a:spcPts val="1200"/>
              </a:spcAft>
              <a:buClr>
                <a:schemeClr val="accent6"/>
              </a:buClr>
              <a:buFont typeface="Wingdings"/>
              <a:buChar char="§"/>
              <a:defRPr/>
            </a:pPr>
            <a:r>
              <a:rPr lang="en-GB" sz="1800" dirty="0">
                <a:latin typeface="Arial"/>
                <a:ea typeface="Verdana"/>
                <a:cs typeface="Arial"/>
              </a:rPr>
              <a:t>Identification Technologies</a:t>
            </a:r>
          </a:p>
          <a:p>
            <a:pPr marL="914400" lvl="1" indent="-457200" algn="just">
              <a:lnSpc>
                <a:spcPct val="150000"/>
              </a:lnSpc>
              <a:spcAft>
                <a:spcPts val="1200"/>
              </a:spcAft>
              <a:buClr>
                <a:schemeClr val="accent6"/>
              </a:buClr>
              <a:buFont typeface="Wingdings"/>
              <a:buChar char="§"/>
              <a:defRPr/>
            </a:pPr>
            <a:endParaRPr lang="en-GB" dirty="0"/>
          </a:p>
          <a:p>
            <a:pPr marL="457200" indent="-457200" algn="just">
              <a:lnSpc>
                <a:spcPct val="150000"/>
              </a:lnSpc>
              <a:spcAft>
                <a:spcPts val="1200"/>
              </a:spcAft>
              <a:buClr>
                <a:schemeClr val="accent6"/>
              </a:buClr>
              <a:buFont typeface="Wingdings"/>
              <a:buChar char="§"/>
              <a:defRPr/>
            </a:pPr>
            <a:r>
              <a:rPr lang="en-GB" sz="1800" dirty="0">
                <a:latin typeface="Arial"/>
                <a:ea typeface="Verdana"/>
                <a:cs typeface="Arial"/>
              </a:rPr>
              <a:t>Conclusions</a:t>
            </a:r>
            <a:endParaRPr lang="en-GB" dirty="0"/>
          </a:p>
        </p:txBody>
      </p:sp>
      <p:sp>
        <p:nvSpPr>
          <p:cNvPr id="7" name="CuadroTexto 6">
            <a:extLst>
              <a:ext uri="{FF2B5EF4-FFF2-40B4-BE49-F238E27FC236}">
                <a16:creationId xmlns:a16="http://schemas.microsoft.com/office/drawing/2014/main" id="{8ACB6CAC-B873-CDDB-3AE2-B40AABDAD080}"/>
              </a:ext>
            </a:extLst>
          </p:cNvPr>
          <p:cNvSpPr txBox="1"/>
          <p:nvPr/>
        </p:nvSpPr>
        <p:spPr bwMode="auto">
          <a:xfrm>
            <a:off x="3923955" y="3878665"/>
            <a:ext cx="6181164" cy="1595309"/>
          </a:xfrm>
          <a:prstGeom prst="rect">
            <a:avLst/>
          </a:prstGeom>
          <a:noFill/>
        </p:spPr>
        <p:txBody>
          <a:bodyPr wrap="square">
            <a:spAutoFit/>
          </a:bodyPr>
          <a:lstStyle/>
          <a:p>
            <a:pPr marL="914400" lvl="1" indent="-457200" algn="just">
              <a:lnSpc>
                <a:spcPct val="150000"/>
              </a:lnSpc>
              <a:spcAft>
                <a:spcPts val="1200"/>
              </a:spcAft>
              <a:buClr>
                <a:schemeClr val="accent6"/>
              </a:buClr>
              <a:buFont typeface="Wingdings"/>
              <a:buChar char="§"/>
              <a:defRPr/>
            </a:pPr>
            <a:r>
              <a:rPr lang="es-ES" dirty="0" err="1">
                <a:latin typeface="Arial"/>
                <a:ea typeface="Verdana"/>
                <a:cs typeface="Arial"/>
              </a:rPr>
              <a:t>Hyperspectral</a:t>
            </a:r>
            <a:r>
              <a:rPr lang="es-ES" dirty="0">
                <a:latin typeface="Arial"/>
                <a:ea typeface="Verdana"/>
                <a:cs typeface="Arial"/>
              </a:rPr>
              <a:t> </a:t>
            </a:r>
            <a:r>
              <a:rPr lang="es-ES" dirty="0" err="1">
                <a:latin typeface="Arial"/>
                <a:ea typeface="Verdana"/>
                <a:cs typeface="Arial"/>
              </a:rPr>
              <a:t>Imaging</a:t>
            </a:r>
            <a:endParaRPr lang="es-ES" dirty="0">
              <a:latin typeface="Arial"/>
              <a:ea typeface="Verdana"/>
              <a:cs typeface="Arial"/>
            </a:endParaRPr>
          </a:p>
          <a:p>
            <a:pPr marL="914400" lvl="1" indent="-457200" algn="just">
              <a:lnSpc>
                <a:spcPct val="150000"/>
              </a:lnSpc>
              <a:spcAft>
                <a:spcPts val="1200"/>
              </a:spcAft>
              <a:buClr>
                <a:schemeClr val="accent6"/>
              </a:buClr>
              <a:buFont typeface="Wingdings"/>
              <a:buChar char="§"/>
              <a:defRPr/>
            </a:pPr>
            <a:r>
              <a:rPr lang="es-ES" dirty="0">
                <a:latin typeface="Arial"/>
                <a:ea typeface="Verdana"/>
                <a:cs typeface="Arial"/>
              </a:rPr>
              <a:t>Laser </a:t>
            </a:r>
            <a:r>
              <a:rPr lang="es-ES" dirty="0" err="1">
                <a:latin typeface="Arial"/>
                <a:ea typeface="Verdana"/>
                <a:cs typeface="Arial"/>
              </a:rPr>
              <a:t>Induced</a:t>
            </a:r>
            <a:r>
              <a:rPr lang="es-ES" dirty="0">
                <a:latin typeface="Arial"/>
                <a:ea typeface="Verdana"/>
                <a:cs typeface="Arial"/>
              </a:rPr>
              <a:t> </a:t>
            </a:r>
            <a:r>
              <a:rPr lang="es-ES" dirty="0" err="1">
                <a:latin typeface="Arial"/>
                <a:ea typeface="Verdana"/>
                <a:cs typeface="Arial"/>
              </a:rPr>
              <a:t>Spectroscopy</a:t>
            </a:r>
            <a:r>
              <a:rPr lang="es-ES" dirty="0">
                <a:latin typeface="Arial"/>
                <a:ea typeface="Verdana"/>
                <a:cs typeface="Arial"/>
              </a:rPr>
              <a:t> </a:t>
            </a:r>
            <a:r>
              <a:rPr lang="es-ES" dirty="0" err="1">
                <a:latin typeface="Arial"/>
                <a:ea typeface="Verdana"/>
                <a:cs typeface="Arial"/>
              </a:rPr>
              <a:t>Analysis</a:t>
            </a:r>
            <a:r>
              <a:rPr lang="es-ES" dirty="0">
                <a:latin typeface="Arial"/>
                <a:ea typeface="Verdana"/>
                <a:cs typeface="Arial"/>
              </a:rPr>
              <a:t> (LIBS)</a:t>
            </a:r>
          </a:p>
          <a:p>
            <a:pPr marL="914400" lvl="1" indent="-457200" algn="just">
              <a:lnSpc>
                <a:spcPct val="150000"/>
              </a:lnSpc>
              <a:spcAft>
                <a:spcPts val="1200"/>
              </a:spcAft>
              <a:buClr>
                <a:schemeClr val="accent6"/>
              </a:buClr>
              <a:buFont typeface="Wingdings"/>
              <a:buChar char="§"/>
              <a:defRPr/>
            </a:pPr>
            <a:r>
              <a:rPr lang="es-ES" dirty="0">
                <a:latin typeface="Arial"/>
                <a:ea typeface="Verdana"/>
                <a:cs typeface="Arial"/>
              </a:rPr>
              <a:t>Raman </a:t>
            </a:r>
            <a:r>
              <a:rPr lang="es-ES" dirty="0" err="1">
                <a:latin typeface="Arial"/>
                <a:ea typeface="Verdana"/>
                <a:cs typeface="Arial"/>
              </a:rPr>
              <a:t>Spectroscopy</a:t>
            </a:r>
            <a:endParaRPr lang="es-ES" dirty="0">
              <a:latin typeface="Arial"/>
              <a:ea typeface="Verdana"/>
              <a:cs typeface="Arial"/>
            </a:endParaRPr>
          </a:p>
        </p:txBody>
      </p:sp>
      <p:sp>
        <p:nvSpPr>
          <p:cNvPr id="8" name="CuadroTexto 7">
            <a:extLst>
              <a:ext uri="{FF2B5EF4-FFF2-40B4-BE49-F238E27FC236}">
                <a16:creationId xmlns:a16="http://schemas.microsoft.com/office/drawing/2014/main" id="{FEA8EB07-69EF-9647-F483-20A3ED18718D}"/>
              </a:ext>
            </a:extLst>
          </p:cNvPr>
          <p:cNvSpPr txBox="1"/>
          <p:nvPr/>
        </p:nvSpPr>
        <p:spPr bwMode="auto">
          <a:xfrm>
            <a:off x="3897642" y="2399538"/>
            <a:ext cx="6181164" cy="1025922"/>
          </a:xfrm>
          <a:prstGeom prst="rect">
            <a:avLst/>
          </a:prstGeom>
          <a:noFill/>
        </p:spPr>
        <p:txBody>
          <a:bodyPr wrap="square">
            <a:spAutoFit/>
          </a:bodyPr>
          <a:lstStyle/>
          <a:p>
            <a:pPr marL="914400" lvl="1" indent="-457200" algn="just">
              <a:lnSpc>
                <a:spcPct val="150000"/>
              </a:lnSpc>
              <a:spcAft>
                <a:spcPts val="1200"/>
              </a:spcAft>
              <a:buClr>
                <a:schemeClr val="accent6"/>
              </a:buClr>
              <a:buFont typeface="Wingdings"/>
              <a:buChar char="§"/>
              <a:defRPr/>
            </a:pPr>
            <a:r>
              <a:rPr lang="en-GB" dirty="0">
                <a:latin typeface="Arial"/>
                <a:ea typeface="Verdana"/>
                <a:cs typeface="Arial"/>
              </a:rPr>
              <a:t>Active Thermography</a:t>
            </a:r>
          </a:p>
          <a:p>
            <a:pPr marL="914400" lvl="1" indent="-457200" algn="just">
              <a:lnSpc>
                <a:spcPct val="150000"/>
              </a:lnSpc>
              <a:spcAft>
                <a:spcPts val="1200"/>
              </a:spcAft>
              <a:buClr>
                <a:schemeClr val="accent6"/>
              </a:buClr>
              <a:buFont typeface="Wingdings"/>
              <a:buChar char="§"/>
              <a:defRPr/>
            </a:pPr>
            <a:r>
              <a:rPr lang="en-GB" dirty="0">
                <a:latin typeface="Arial"/>
                <a:ea typeface="Verdana"/>
                <a:cs typeface="Arial"/>
              </a:rPr>
              <a:t>Ultrasound Testing</a:t>
            </a:r>
          </a:p>
        </p:txBody>
      </p:sp>
      <p:sp>
        <p:nvSpPr>
          <p:cNvPr id="9" name="Abrir llave 8">
            <a:extLst>
              <a:ext uri="{FF2B5EF4-FFF2-40B4-BE49-F238E27FC236}">
                <a16:creationId xmlns:a16="http://schemas.microsoft.com/office/drawing/2014/main" id="{B399F604-682B-7D19-5357-CEB580D20DCB}"/>
              </a:ext>
            </a:extLst>
          </p:cNvPr>
          <p:cNvSpPr/>
          <p:nvPr/>
        </p:nvSpPr>
        <p:spPr bwMode="auto">
          <a:xfrm>
            <a:off x="3776546" y="2423828"/>
            <a:ext cx="216024" cy="1111013"/>
          </a:xfrm>
          <a:prstGeom prst="lef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14" name="Abrir llave 13">
            <a:extLst>
              <a:ext uri="{FF2B5EF4-FFF2-40B4-BE49-F238E27FC236}">
                <a16:creationId xmlns:a16="http://schemas.microsoft.com/office/drawing/2014/main" id="{57A3769A-0027-5B72-0795-5327A82BD912}"/>
              </a:ext>
            </a:extLst>
          </p:cNvPr>
          <p:cNvSpPr/>
          <p:nvPr/>
        </p:nvSpPr>
        <p:spPr bwMode="auto">
          <a:xfrm>
            <a:off x="3791744" y="3941656"/>
            <a:ext cx="211796" cy="1486572"/>
          </a:xfrm>
          <a:prstGeom prst="lef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035793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86465-1938-75D7-4FC8-0D47A759A9C3}"/>
            </a:ext>
          </a:extLst>
        </p:cNvPr>
        <p:cNvGrpSpPr/>
        <p:nvPr/>
      </p:nvGrpSpPr>
      <p:grpSpPr>
        <a:xfrm>
          <a:off x="0" y="0"/>
          <a:ext cx="0" cy="0"/>
          <a:chOff x="0" y="0"/>
          <a:chExt cx="0" cy="0"/>
        </a:xfrm>
      </p:grpSpPr>
      <p:pic>
        <p:nvPicPr>
          <p:cNvPr id="2" name="Picture 6" descr="A graph of different colored lines&#10;&#10;Description automatically generated">
            <a:extLst>
              <a:ext uri="{FF2B5EF4-FFF2-40B4-BE49-F238E27FC236}">
                <a16:creationId xmlns:a16="http://schemas.microsoft.com/office/drawing/2014/main" id="{E35BBA68-0990-0563-B7CD-AA6C1582F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79" y="1628800"/>
            <a:ext cx="7992888" cy="4580719"/>
          </a:xfrm>
          <a:prstGeom prst="rect">
            <a:avLst/>
          </a:prstGeom>
        </p:spPr>
      </p:pic>
      <p:sp>
        <p:nvSpPr>
          <p:cNvPr id="3" name="Title 2">
            <a:extLst>
              <a:ext uri="{FF2B5EF4-FFF2-40B4-BE49-F238E27FC236}">
                <a16:creationId xmlns:a16="http://schemas.microsoft.com/office/drawing/2014/main" id="{D49DF231-8725-2A98-E57F-6CDFE7B348FE}"/>
              </a:ext>
            </a:extLst>
          </p:cNvPr>
          <p:cNvSpPr>
            <a:spLocks noGrp="1"/>
          </p:cNvSpPr>
          <p:nvPr>
            <p:ph type="title"/>
          </p:nvPr>
        </p:nvSpPr>
        <p:spPr>
          <a:xfrm>
            <a:off x="1" y="185664"/>
            <a:ext cx="8485974" cy="532184"/>
          </a:xfrm>
        </p:spPr>
        <p:txBody>
          <a:bodyPr/>
          <a:lstStyle/>
          <a:p>
            <a:r>
              <a:rPr lang="en-US" dirty="0"/>
              <a:t>   Hyperspectral imaging</a:t>
            </a:r>
          </a:p>
        </p:txBody>
      </p:sp>
      <p:sp>
        <p:nvSpPr>
          <p:cNvPr id="6" name="Marcador de contenido 5">
            <a:extLst>
              <a:ext uri="{FF2B5EF4-FFF2-40B4-BE49-F238E27FC236}">
                <a16:creationId xmlns:a16="http://schemas.microsoft.com/office/drawing/2014/main" id="{D91EA076-591D-E1A3-36CB-66E595F922E3}"/>
              </a:ext>
            </a:extLst>
          </p:cNvPr>
          <p:cNvSpPr txBox="1">
            <a:spLocks/>
          </p:cNvSpPr>
          <p:nvPr/>
        </p:nvSpPr>
        <p:spPr>
          <a:xfrm>
            <a:off x="7645536" y="6372298"/>
            <a:ext cx="3937000" cy="300038"/>
          </a:xfrm>
          <a:prstGeom prst="rect">
            <a:avLst/>
          </a:prstGeom>
          <a:solidFill>
            <a:srgbClr val="648B4D"/>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200" dirty="0"/>
              <a:t>5</a:t>
            </a:r>
            <a:r>
              <a:rPr lang="en-US" sz="1200" baseline="30000" dirty="0"/>
              <a:t>th</a:t>
            </a:r>
            <a:r>
              <a:rPr lang="en-US" sz="1200" dirty="0"/>
              <a:t> webinar | 19-02-2025 | online</a:t>
            </a:r>
          </a:p>
          <a:p>
            <a:endParaRPr lang="es-ES" sz="1200" dirty="0"/>
          </a:p>
        </p:txBody>
      </p:sp>
      <p:sp>
        <p:nvSpPr>
          <p:cNvPr id="4" name="CuadroTexto 3">
            <a:extLst>
              <a:ext uri="{FF2B5EF4-FFF2-40B4-BE49-F238E27FC236}">
                <a16:creationId xmlns:a16="http://schemas.microsoft.com/office/drawing/2014/main" id="{CF53FA11-50F6-3BF1-E413-44CAAF652621}"/>
              </a:ext>
            </a:extLst>
          </p:cNvPr>
          <p:cNvSpPr txBox="1"/>
          <p:nvPr/>
        </p:nvSpPr>
        <p:spPr>
          <a:xfrm>
            <a:off x="479376" y="943072"/>
            <a:ext cx="6181164"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Optical characterization in </a:t>
            </a:r>
            <a:r>
              <a:rPr lang="en-US" sz="1800" b="1" dirty="0">
                <a:latin typeface="Arial" panose="020B0604020202020204" pitchFamily="34" charset="0"/>
                <a:cs typeface="Arial" panose="020B0604020202020204" pitchFamily="34" charset="0"/>
              </a:rPr>
              <a:t>VIS</a:t>
            </a:r>
            <a:r>
              <a:rPr lang="en-US" sz="1800"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SWIR spectral </a:t>
            </a:r>
            <a:r>
              <a:rPr lang="en-US" sz="1800" dirty="0">
                <a:latin typeface="Arial" panose="020B0604020202020204" pitchFamily="34" charset="0"/>
                <a:cs typeface="Arial" panose="020B0604020202020204" pitchFamily="34" charset="0"/>
              </a:rPr>
              <a:t>ranges</a:t>
            </a:r>
          </a:p>
        </p:txBody>
      </p:sp>
      <p:sp>
        <p:nvSpPr>
          <p:cNvPr id="9" name="TextBox 1">
            <a:extLst>
              <a:ext uri="{FF2B5EF4-FFF2-40B4-BE49-F238E27FC236}">
                <a16:creationId xmlns:a16="http://schemas.microsoft.com/office/drawing/2014/main" id="{5B4EE1C1-AECD-FC1D-01DE-36791FBA730E}"/>
              </a:ext>
            </a:extLst>
          </p:cNvPr>
          <p:cNvSpPr txBox="1"/>
          <p:nvPr/>
        </p:nvSpPr>
        <p:spPr>
          <a:xfrm>
            <a:off x="-2612826" y="-796781"/>
            <a:ext cx="2266547" cy="376752"/>
          </a:xfrm>
          <a:prstGeom prst="rect">
            <a:avLst/>
          </a:prstGeom>
          <a:noFill/>
        </p:spPr>
        <p:txBody>
          <a:bodyPr wrap="square" rtlCol="0">
            <a:spAutoFit/>
          </a:bodyPr>
          <a:lstStyle/>
          <a:p>
            <a:r>
              <a:rPr lang="en-US" b="1" dirty="0"/>
              <a:t>SWIR</a:t>
            </a:r>
          </a:p>
        </p:txBody>
      </p:sp>
      <p:sp>
        <p:nvSpPr>
          <p:cNvPr id="10" name="TextBox 25">
            <a:extLst>
              <a:ext uri="{FF2B5EF4-FFF2-40B4-BE49-F238E27FC236}">
                <a16:creationId xmlns:a16="http://schemas.microsoft.com/office/drawing/2014/main" id="{1A8975E0-094A-23A1-A4EE-4C5D2E19C002}"/>
              </a:ext>
            </a:extLst>
          </p:cNvPr>
          <p:cNvSpPr txBox="1"/>
          <p:nvPr/>
        </p:nvSpPr>
        <p:spPr>
          <a:xfrm>
            <a:off x="7363429" y="1361365"/>
            <a:ext cx="772367" cy="400110"/>
          </a:xfrm>
          <a:prstGeom prst="rect">
            <a:avLst/>
          </a:prstGeom>
          <a:solidFill>
            <a:schemeClr val="bg1"/>
          </a:solidFill>
          <a:ln w="3175">
            <a:solidFill>
              <a:schemeClr val="accent6">
                <a:lumMod val="75000"/>
              </a:schemeClr>
            </a:solidFill>
          </a:ln>
        </p:spPr>
        <p:txBody>
          <a:bodyPr wrap="square" rtlCol="0">
            <a:spAutoFit/>
          </a:bodyPr>
          <a:lstStyle>
            <a:defPPr>
              <a:defRPr lang="en-US"/>
            </a:defPPr>
            <a:lvl1pPr>
              <a:defRPr sz="1400"/>
            </a:lvl1pPr>
          </a:lstStyle>
          <a:p>
            <a:r>
              <a:rPr lang="en-US" sz="2000" b="1" dirty="0">
                <a:latin typeface="Arial" panose="020B0604020202020204" pitchFamily="34" charset="0"/>
                <a:cs typeface="Arial" panose="020B0604020202020204" pitchFamily="34" charset="0"/>
              </a:rPr>
              <a:t>VIS</a:t>
            </a:r>
          </a:p>
        </p:txBody>
      </p:sp>
      <p:sp>
        <p:nvSpPr>
          <p:cNvPr id="7" name="TextBox 60">
            <a:extLst>
              <a:ext uri="{FF2B5EF4-FFF2-40B4-BE49-F238E27FC236}">
                <a16:creationId xmlns:a16="http://schemas.microsoft.com/office/drawing/2014/main" id="{3297CE82-4551-CB93-B584-FBFD3EA4AEA9}"/>
              </a:ext>
            </a:extLst>
          </p:cNvPr>
          <p:cNvSpPr txBox="1"/>
          <p:nvPr/>
        </p:nvSpPr>
        <p:spPr>
          <a:xfrm>
            <a:off x="5570547" y="4767535"/>
            <a:ext cx="1838326" cy="923330"/>
          </a:xfrm>
          <a:prstGeom prst="rect">
            <a:avLst/>
          </a:prstGeom>
          <a:noFill/>
        </p:spPr>
        <p:txBody>
          <a:bodyPr wrap="square" rtlCol="0">
            <a:spAutoFit/>
          </a:bodyPr>
          <a:lstStyle/>
          <a:p>
            <a:r>
              <a:rPr lang="en-US" dirty="0"/>
              <a:t>Red: 640 nm</a:t>
            </a:r>
          </a:p>
          <a:p>
            <a:r>
              <a:rPr lang="en-US" dirty="0"/>
              <a:t>Green: 550 nm</a:t>
            </a:r>
          </a:p>
          <a:p>
            <a:r>
              <a:rPr lang="en-US" dirty="0"/>
              <a:t>Blue: 460 nm</a:t>
            </a:r>
          </a:p>
        </p:txBody>
      </p:sp>
      <p:grpSp>
        <p:nvGrpSpPr>
          <p:cNvPr id="8" name="Grupo 7">
            <a:extLst>
              <a:ext uri="{FF2B5EF4-FFF2-40B4-BE49-F238E27FC236}">
                <a16:creationId xmlns:a16="http://schemas.microsoft.com/office/drawing/2014/main" id="{06ABCDC5-1CB5-B5F8-409F-FA1107E54860}"/>
              </a:ext>
            </a:extLst>
          </p:cNvPr>
          <p:cNvGrpSpPr/>
          <p:nvPr/>
        </p:nvGrpSpPr>
        <p:grpSpPr>
          <a:xfrm>
            <a:off x="8485975" y="1412776"/>
            <a:ext cx="3401064" cy="4453155"/>
            <a:chOff x="119336" y="848053"/>
            <a:chExt cx="3401064" cy="4453155"/>
          </a:xfrm>
        </p:grpSpPr>
        <p:pic>
          <p:nvPicPr>
            <p:cNvPr id="11" name="Picture 30" descr="A black and white background&#10;&#10;Description automatically generated with medium confidence">
              <a:extLst>
                <a:ext uri="{FF2B5EF4-FFF2-40B4-BE49-F238E27FC236}">
                  <a16:creationId xmlns:a16="http://schemas.microsoft.com/office/drawing/2014/main" id="{81BBDA0B-4736-0A0C-4F9F-7C626FF25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1196752"/>
              <a:ext cx="1636356" cy="1090904"/>
            </a:xfrm>
            <a:prstGeom prst="rect">
              <a:avLst/>
            </a:prstGeom>
          </p:spPr>
        </p:pic>
        <p:pic>
          <p:nvPicPr>
            <p:cNvPr id="12" name="Picture 32" descr="A close-up of a rectangular object&#10;&#10;Description automatically generated">
              <a:extLst>
                <a:ext uri="{FF2B5EF4-FFF2-40B4-BE49-F238E27FC236}">
                  <a16:creationId xmlns:a16="http://schemas.microsoft.com/office/drawing/2014/main" id="{653BBE19-11AF-8D26-22E7-750CDFF61702}"/>
                </a:ext>
              </a:extLst>
            </p:cNvPr>
            <p:cNvPicPr>
              <a:picLocks noChangeAspect="1"/>
            </p:cNvPicPr>
            <p:nvPr/>
          </p:nvPicPr>
          <p:blipFill>
            <a:blip r:embed="rId5" cstate="print">
              <a:extLst>
                <a:ext uri="{28A0092B-C50C-407E-A947-70E740481C1C}">
                  <a14:useLocalDpi xmlns:a14="http://schemas.microsoft.com/office/drawing/2010/main" val="0"/>
                </a:ext>
              </a:extLst>
            </a:blip>
            <a:srcRect l="7966" t="9707" r="19624" b="19135"/>
            <a:stretch/>
          </p:blipFill>
          <p:spPr>
            <a:xfrm>
              <a:off x="1812036" y="1217385"/>
              <a:ext cx="1633627" cy="1070271"/>
            </a:xfrm>
            <a:prstGeom prst="rect">
              <a:avLst/>
            </a:prstGeom>
          </p:spPr>
        </p:pic>
        <p:pic>
          <p:nvPicPr>
            <p:cNvPr id="13" name="Picture 34" descr="A white rectangular object with black writing&#10;&#10;Description automatically generated">
              <a:extLst>
                <a:ext uri="{FF2B5EF4-FFF2-40B4-BE49-F238E27FC236}">
                  <a16:creationId xmlns:a16="http://schemas.microsoft.com/office/drawing/2014/main" id="{86C0F617-0469-C0BD-4342-FED22E944767}"/>
                </a:ext>
              </a:extLst>
            </p:cNvPr>
            <p:cNvPicPr>
              <a:picLocks noChangeAspect="1"/>
            </p:cNvPicPr>
            <p:nvPr/>
          </p:nvPicPr>
          <p:blipFill>
            <a:blip r:embed="rId6" cstate="print">
              <a:extLst>
                <a:ext uri="{28A0092B-C50C-407E-A947-70E740481C1C}">
                  <a14:useLocalDpi xmlns:a14="http://schemas.microsoft.com/office/drawing/2010/main" val="0"/>
                </a:ext>
              </a:extLst>
            </a:blip>
            <a:srcRect l="6074" t="7776" r="2428" b="27006"/>
            <a:stretch/>
          </p:blipFill>
          <p:spPr>
            <a:xfrm>
              <a:off x="181959" y="2703406"/>
              <a:ext cx="1580012" cy="1058406"/>
            </a:xfrm>
            <a:prstGeom prst="rect">
              <a:avLst/>
            </a:prstGeom>
          </p:spPr>
        </p:pic>
        <p:pic>
          <p:nvPicPr>
            <p:cNvPr id="14" name="Picture 36" descr="A green rectangle with black text&#10;&#10;Description automatically generated">
              <a:extLst>
                <a:ext uri="{FF2B5EF4-FFF2-40B4-BE49-F238E27FC236}">
                  <a16:creationId xmlns:a16="http://schemas.microsoft.com/office/drawing/2014/main" id="{DF98E087-FD23-C603-C945-A9355240A662}"/>
                </a:ext>
              </a:extLst>
            </p:cNvPr>
            <p:cNvPicPr>
              <a:picLocks noChangeAspect="1"/>
            </p:cNvPicPr>
            <p:nvPr/>
          </p:nvPicPr>
          <p:blipFill>
            <a:blip r:embed="rId7" cstate="print">
              <a:extLst>
                <a:ext uri="{28A0092B-C50C-407E-A947-70E740481C1C}">
                  <a14:useLocalDpi xmlns:a14="http://schemas.microsoft.com/office/drawing/2010/main" val="0"/>
                </a:ext>
              </a:extLst>
            </a:blip>
            <a:srcRect l="3148" r="28735" b="30588"/>
            <a:stretch/>
          </p:blipFill>
          <p:spPr>
            <a:xfrm>
              <a:off x="1865652" y="2703405"/>
              <a:ext cx="1580011" cy="1073375"/>
            </a:xfrm>
            <a:prstGeom prst="rect">
              <a:avLst/>
            </a:prstGeom>
          </p:spPr>
        </p:pic>
        <p:pic>
          <p:nvPicPr>
            <p:cNvPr id="15" name="Picture 57" descr="A close-up of a piece of paper&#10;&#10;Description automatically generated">
              <a:extLst>
                <a:ext uri="{FF2B5EF4-FFF2-40B4-BE49-F238E27FC236}">
                  <a16:creationId xmlns:a16="http://schemas.microsoft.com/office/drawing/2014/main" id="{16C884A1-CFD9-6C7A-234D-A7FE7302262E}"/>
                </a:ext>
              </a:extLst>
            </p:cNvPr>
            <p:cNvPicPr>
              <a:picLocks noChangeAspect="1"/>
            </p:cNvPicPr>
            <p:nvPr/>
          </p:nvPicPr>
          <p:blipFill>
            <a:blip r:embed="rId8" cstate="print">
              <a:extLst>
                <a:ext uri="{28A0092B-C50C-407E-A947-70E740481C1C}">
                  <a14:useLocalDpi xmlns:a14="http://schemas.microsoft.com/office/drawing/2010/main" val="0"/>
                </a:ext>
              </a:extLst>
            </a:blip>
            <a:srcRect l="3739" t="11136" b="24690"/>
            <a:stretch/>
          </p:blipFill>
          <p:spPr>
            <a:xfrm>
              <a:off x="191344" y="4132058"/>
              <a:ext cx="1564349" cy="1169150"/>
            </a:xfrm>
            <a:prstGeom prst="rect">
              <a:avLst/>
            </a:prstGeom>
          </p:spPr>
        </p:pic>
        <p:pic>
          <p:nvPicPr>
            <p:cNvPr id="16" name="Picture 59" descr="A close-up of a card&#10;&#10;Description automatically generated">
              <a:extLst>
                <a:ext uri="{FF2B5EF4-FFF2-40B4-BE49-F238E27FC236}">
                  <a16:creationId xmlns:a16="http://schemas.microsoft.com/office/drawing/2014/main" id="{74407492-F98E-568E-696B-D49C5F2F3E78}"/>
                </a:ext>
              </a:extLst>
            </p:cNvPr>
            <p:cNvPicPr>
              <a:picLocks noChangeAspect="1"/>
            </p:cNvPicPr>
            <p:nvPr/>
          </p:nvPicPr>
          <p:blipFill>
            <a:blip r:embed="rId9" cstate="print">
              <a:extLst>
                <a:ext uri="{28A0092B-C50C-407E-A947-70E740481C1C}">
                  <a14:useLocalDpi xmlns:a14="http://schemas.microsoft.com/office/drawing/2010/main" val="0"/>
                </a:ext>
              </a:extLst>
            </a:blip>
            <a:srcRect l="6511" t="8355" r="27701" b="26490"/>
            <a:stretch/>
          </p:blipFill>
          <p:spPr>
            <a:xfrm>
              <a:off x="1868408" y="4149080"/>
              <a:ext cx="1577255" cy="1152128"/>
            </a:xfrm>
            <a:prstGeom prst="rect">
              <a:avLst/>
            </a:prstGeom>
          </p:spPr>
        </p:pic>
        <p:sp>
          <p:nvSpPr>
            <p:cNvPr id="17" name="TextBox 52">
              <a:extLst>
                <a:ext uri="{FF2B5EF4-FFF2-40B4-BE49-F238E27FC236}">
                  <a16:creationId xmlns:a16="http://schemas.microsoft.com/office/drawing/2014/main" id="{BDADF7A5-9771-A764-D650-7E7405776769}"/>
                </a:ext>
              </a:extLst>
            </p:cNvPr>
            <p:cNvSpPr txBox="1"/>
            <p:nvPr/>
          </p:nvSpPr>
          <p:spPr>
            <a:xfrm>
              <a:off x="191344" y="848053"/>
              <a:ext cx="3257048" cy="369332"/>
            </a:xfrm>
            <a:prstGeom prst="rect">
              <a:avLst/>
            </a:prstGeom>
            <a:noFill/>
          </p:spPr>
          <p:txBody>
            <a:bodyPr wrap="square" rtlCol="0">
              <a:spAutoFit/>
            </a:bodyPr>
            <a:lstStyle/>
            <a:p>
              <a:r>
                <a:rPr lang="en-US" b="1" dirty="0"/>
                <a:t>	#1                            #2                                                                   </a:t>
              </a:r>
            </a:p>
          </p:txBody>
        </p:sp>
        <p:sp>
          <p:nvSpPr>
            <p:cNvPr id="18" name="TextBox 52">
              <a:extLst>
                <a:ext uri="{FF2B5EF4-FFF2-40B4-BE49-F238E27FC236}">
                  <a16:creationId xmlns:a16="http://schemas.microsoft.com/office/drawing/2014/main" id="{94FC8498-1E17-0E6A-2041-E6A7C230A04B}"/>
                </a:ext>
              </a:extLst>
            </p:cNvPr>
            <p:cNvSpPr txBox="1"/>
            <p:nvPr/>
          </p:nvSpPr>
          <p:spPr>
            <a:xfrm>
              <a:off x="263352" y="2372915"/>
              <a:ext cx="3257048" cy="369332"/>
            </a:xfrm>
            <a:prstGeom prst="rect">
              <a:avLst/>
            </a:prstGeom>
            <a:noFill/>
          </p:spPr>
          <p:txBody>
            <a:bodyPr wrap="square" rtlCol="0">
              <a:spAutoFit/>
            </a:bodyPr>
            <a:lstStyle/>
            <a:p>
              <a:r>
                <a:rPr lang="en-US" b="1" dirty="0"/>
                <a:t>	#3                            #4                                                                   </a:t>
              </a:r>
            </a:p>
          </p:txBody>
        </p:sp>
        <p:sp>
          <p:nvSpPr>
            <p:cNvPr id="19" name="TextBox 52">
              <a:extLst>
                <a:ext uri="{FF2B5EF4-FFF2-40B4-BE49-F238E27FC236}">
                  <a16:creationId xmlns:a16="http://schemas.microsoft.com/office/drawing/2014/main" id="{1DE3698F-42D0-EE00-F0D4-F4637F4E69B7}"/>
                </a:ext>
              </a:extLst>
            </p:cNvPr>
            <p:cNvSpPr txBox="1"/>
            <p:nvPr/>
          </p:nvSpPr>
          <p:spPr>
            <a:xfrm>
              <a:off x="263352" y="3808230"/>
              <a:ext cx="3257048" cy="369332"/>
            </a:xfrm>
            <a:prstGeom prst="rect">
              <a:avLst/>
            </a:prstGeom>
            <a:noFill/>
          </p:spPr>
          <p:txBody>
            <a:bodyPr wrap="square" rtlCol="0">
              <a:spAutoFit/>
            </a:bodyPr>
            <a:lstStyle/>
            <a:p>
              <a:r>
                <a:rPr lang="en-US" b="1" dirty="0"/>
                <a:t>	#5                            #6                                                                   </a:t>
              </a:r>
            </a:p>
          </p:txBody>
        </p:sp>
      </p:grpSp>
      <p:sp>
        <p:nvSpPr>
          <p:cNvPr id="5" name="Marcador de contenido 3">
            <a:extLst>
              <a:ext uri="{FF2B5EF4-FFF2-40B4-BE49-F238E27FC236}">
                <a16:creationId xmlns:a16="http://schemas.microsoft.com/office/drawing/2014/main" id="{1DB8B023-50CD-AE1F-13EA-235C9EAF2B90}"/>
              </a:ext>
            </a:extLst>
          </p:cNvPr>
          <p:cNvSpPr>
            <a:spLocks noGrp="1"/>
          </p:cNvSpPr>
          <p:nvPr>
            <p:ph sz="quarter" idx="14"/>
          </p:nvPr>
        </p:nvSpPr>
        <p:spPr>
          <a:xfrm>
            <a:off x="7604971" y="6376772"/>
            <a:ext cx="3937000" cy="300038"/>
          </a:xfrm>
        </p:spPr>
        <p:txBody>
          <a:bodyPr/>
          <a:lstStyle/>
          <a:p>
            <a:r>
              <a:rPr lang="en-US" dirty="0"/>
              <a:t>5</a:t>
            </a:r>
            <a:r>
              <a:rPr lang="en-US" baseline="30000" dirty="0"/>
              <a:t>th</a:t>
            </a:r>
            <a:r>
              <a:rPr lang="en-US" dirty="0"/>
              <a:t> webinar | 19-02-2025 | online</a:t>
            </a:r>
          </a:p>
          <a:p>
            <a:endParaRPr lang="es-ES" dirty="0"/>
          </a:p>
        </p:txBody>
      </p:sp>
    </p:spTree>
    <p:extLst>
      <p:ext uri="{BB962C8B-B14F-4D97-AF65-F5344CB8AC3E}">
        <p14:creationId xmlns:p14="http://schemas.microsoft.com/office/powerpoint/2010/main" val="2004930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330B8-81D1-3B63-BC5F-87A17593DB53}"/>
              </a:ext>
            </a:extLst>
          </p:cNvPr>
          <p:cNvSpPr>
            <a:spLocks noGrp="1"/>
          </p:cNvSpPr>
          <p:nvPr>
            <p:ph type="title"/>
          </p:nvPr>
        </p:nvSpPr>
        <p:spPr>
          <a:xfrm>
            <a:off x="1" y="185664"/>
            <a:ext cx="8485974" cy="532184"/>
          </a:xfrm>
        </p:spPr>
        <p:txBody>
          <a:bodyPr/>
          <a:lstStyle/>
          <a:p>
            <a:r>
              <a:rPr lang="en-US" dirty="0">
                <a:solidFill>
                  <a:srgbClr val="FF0000"/>
                </a:solidFill>
              </a:rPr>
              <a:t>   </a:t>
            </a:r>
            <a:r>
              <a:rPr lang="en-US" dirty="0"/>
              <a:t>Hyperspectral imaging</a:t>
            </a:r>
          </a:p>
        </p:txBody>
      </p:sp>
      <p:sp>
        <p:nvSpPr>
          <p:cNvPr id="6" name="Marcador de contenido 5">
            <a:extLst>
              <a:ext uri="{FF2B5EF4-FFF2-40B4-BE49-F238E27FC236}">
                <a16:creationId xmlns:a16="http://schemas.microsoft.com/office/drawing/2014/main" id="{0A12DEF1-5462-74B2-2514-EC9DD8546C9A}"/>
              </a:ext>
            </a:extLst>
          </p:cNvPr>
          <p:cNvSpPr txBox="1">
            <a:spLocks/>
          </p:cNvSpPr>
          <p:nvPr/>
        </p:nvSpPr>
        <p:spPr>
          <a:xfrm>
            <a:off x="7645536" y="6372298"/>
            <a:ext cx="3937000" cy="300038"/>
          </a:xfrm>
          <a:prstGeom prst="rect">
            <a:avLst/>
          </a:prstGeom>
          <a:solidFill>
            <a:srgbClr val="648B4D"/>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90000"/>
              </a:lnSpc>
              <a:spcBef>
                <a:spcPts val="1000"/>
              </a:spcBef>
              <a:spcAft>
                <a:spcPts val="0"/>
              </a:spcAft>
              <a:buClrTx/>
              <a:buSzTx/>
              <a:buFont typeface="Arial"/>
              <a:buNone/>
              <a:tabLst/>
              <a:defRPr/>
            </a:pPr>
            <a:r>
              <a:rPr kumimoji="0" lang="en-US" sz="1400" b="0" i="0" u="none" strike="noStrike" kern="0" cap="none" spc="0" normalizeH="0" baseline="0" noProof="0" dirty="0">
                <a:ln>
                  <a:noFill/>
                </a:ln>
                <a:solidFill>
                  <a:prstClr val="white"/>
                </a:solidFill>
                <a:effectLst/>
                <a:uLnTx/>
                <a:uFillTx/>
                <a:latin typeface="Arial"/>
                <a:cs typeface="Arial"/>
              </a:rPr>
              <a:t>5</a:t>
            </a:r>
            <a:r>
              <a:rPr kumimoji="0" lang="en-US" sz="1400" b="0" i="0" u="none" strike="noStrike" kern="0" cap="none" spc="0" normalizeH="0" baseline="30000" noProof="0" dirty="0">
                <a:ln>
                  <a:noFill/>
                </a:ln>
                <a:solidFill>
                  <a:prstClr val="white"/>
                </a:solidFill>
                <a:effectLst/>
                <a:uLnTx/>
                <a:uFillTx/>
                <a:latin typeface="Arial"/>
                <a:cs typeface="Arial"/>
              </a:rPr>
              <a:t>th</a:t>
            </a:r>
            <a:r>
              <a:rPr kumimoji="0" lang="en-US" sz="1400" b="0" i="0" u="none" strike="noStrike" kern="0" cap="none" spc="0" normalizeH="0" baseline="0" noProof="0" dirty="0">
                <a:ln>
                  <a:noFill/>
                </a:ln>
                <a:solidFill>
                  <a:prstClr val="white"/>
                </a:solidFill>
                <a:effectLst/>
                <a:uLnTx/>
                <a:uFillTx/>
                <a:latin typeface="Arial"/>
                <a:cs typeface="Arial"/>
              </a:rPr>
              <a:t> webinar | 19-02-2025 | online</a:t>
            </a:r>
          </a:p>
          <a:p>
            <a:endParaRPr lang="es-ES" sz="1200" dirty="0"/>
          </a:p>
        </p:txBody>
      </p:sp>
      <p:sp>
        <p:nvSpPr>
          <p:cNvPr id="4" name="CuadroTexto 3">
            <a:extLst>
              <a:ext uri="{FF2B5EF4-FFF2-40B4-BE49-F238E27FC236}">
                <a16:creationId xmlns:a16="http://schemas.microsoft.com/office/drawing/2014/main" id="{1257C72C-8A9D-B292-4C16-DBFC4EC50E40}"/>
              </a:ext>
            </a:extLst>
          </p:cNvPr>
          <p:cNvSpPr txBox="1"/>
          <p:nvPr/>
        </p:nvSpPr>
        <p:spPr>
          <a:xfrm>
            <a:off x="335360" y="980728"/>
            <a:ext cx="6181164"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Optical characterization in VIS and </a:t>
            </a:r>
            <a:r>
              <a:rPr lang="en-US" sz="1800" b="1" dirty="0">
                <a:latin typeface="Arial" panose="020B0604020202020204" pitchFamily="34" charset="0"/>
                <a:cs typeface="Arial" panose="020B0604020202020204" pitchFamily="34" charset="0"/>
              </a:rPr>
              <a:t>SWIR</a:t>
            </a:r>
            <a:r>
              <a:rPr lang="en-US" sz="1800" dirty="0">
                <a:latin typeface="Arial" panose="020B0604020202020204" pitchFamily="34" charset="0"/>
                <a:cs typeface="Arial" panose="020B0604020202020204" pitchFamily="34" charset="0"/>
              </a:rPr>
              <a:t> spectral ranges</a:t>
            </a:r>
          </a:p>
        </p:txBody>
      </p:sp>
      <p:pic>
        <p:nvPicPr>
          <p:cNvPr id="5" name="Picture 4" descr="A graph of different colored lines&#10;&#10;Description automatically generated">
            <a:extLst>
              <a:ext uri="{FF2B5EF4-FFF2-40B4-BE49-F238E27FC236}">
                <a16:creationId xmlns:a16="http://schemas.microsoft.com/office/drawing/2014/main" id="{2CC581BC-AE8A-37F2-1B51-85BD4F5E2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556792"/>
            <a:ext cx="7920880" cy="4506825"/>
          </a:xfrm>
          <a:prstGeom prst="rect">
            <a:avLst/>
          </a:prstGeom>
        </p:spPr>
      </p:pic>
      <p:sp>
        <p:nvSpPr>
          <p:cNvPr id="9" name="TextBox 1">
            <a:extLst>
              <a:ext uri="{FF2B5EF4-FFF2-40B4-BE49-F238E27FC236}">
                <a16:creationId xmlns:a16="http://schemas.microsoft.com/office/drawing/2014/main" id="{12B1FC3A-977A-5B7D-0634-A412DACE99F2}"/>
              </a:ext>
            </a:extLst>
          </p:cNvPr>
          <p:cNvSpPr txBox="1"/>
          <p:nvPr/>
        </p:nvSpPr>
        <p:spPr>
          <a:xfrm>
            <a:off x="-2612826" y="-796781"/>
            <a:ext cx="2266547" cy="376752"/>
          </a:xfrm>
          <a:prstGeom prst="rect">
            <a:avLst/>
          </a:prstGeom>
          <a:noFill/>
        </p:spPr>
        <p:txBody>
          <a:bodyPr wrap="square" rtlCol="0">
            <a:spAutoFit/>
          </a:bodyPr>
          <a:lstStyle/>
          <a:p>
            <a:r>
              <a:rPr lang="en-US" b="1" dirty="0"/>
              <a:t>SWIR</a:t>
            </a:r>
          </a:p>
        </p:txBody>
      </p:sp>
      <p:sp>
        <p:nvSpPr>
          <p:cNvPr id="10" name="TextBox 25">
            <a:extLst>
              <a:ext uri="{FF2B5EF4-FFF2-40B4-BE49-F238E27FC236}">
                <a16:creationId xmlns:a16="http://schemas.microsoft.com/office/drawing/2014/main" id="{451F7D22-1739-880F-9BEA-DBC0E95CDAC7}"/>
              </a:ext>
            </a:extLst>
          </p:cNvPr>
          <p:cNvSpPr txBox="1"/>
          <p:nvPr/>
        </p:nvSpPr>
        <p:spPr>
          <a:xfrm>
            <a:off x="6960096" y="1278735"/>
            <a:ext cx="916383" cy="400110"/>
          </a:xfrm>
          <a:prstGeom prst="rect">
            <a:avLst/>
          </a:prstGeom>
          <a:solidFill>
            <a:schemeClr val="bg1"/>
          </a:solidFill>
          <a:ln w="3175">
            <a:solidFill>
              <a:schemeClr val="accent6">
                <a:lumMod val="75000"/>
              </a:schemeClr>
            </a:solidFill>
          </a:ln>
        </p:spPr>
        <p:txBody>
          <a:bodyPr wrap="square" rtlCol="0">
            <a:spAutoFit/>
          </a:bodyPr>
          <a:lstStyle>
            <a:defPPr>
              <a:defRPr lang="en-US"/>
            </a:defPPr>
            <a:lvl1pPr>
              <a:defRPr sz="1400"/>
            </a:lvl1pPr>
          </a:lstStyle>
          <a:p>
            <a:r>
              <a:rPr lang="en-US" sz="2000" dirty="0">
                <a:latin typeface="Arial" panose="020B0604020202020204" pitchFamily="34" charset="0"/>
                <a:cs typeface="Arial" panose="020B0604020202020204" pitchFamily="34" charset="0"/>
              </a:rPr>
              <a:t>SWIR</a:t>
            </a:r>
          </a:p>
        </p:txBody>
      </p:sp>
      <p:sp>
        <p:nvSpPr>
          <p:cNvPr id="15" name="TextBox 27">
            <a:extLst>
              <a:ext uri="{FF2B5EF4-FFF2-40B4-BE49-F238E27FC236}">
                <a16:creationId xmlns:a16="http://schemas.microsoft.com/office/drawing/2014/main" id="{71F183A2-988E-E930-8B75-A7501136013C}"/>
              </a:ext>
            </a:extLst>
          </p:cNvPr>
          <p:cNvSpPr txBox="1"/>
          <p:nvPr/>
        </p:nvSpPr>
        <p:spPr>
          <a:xfrm>
            <a:off x="5519936" y="1727339"/>
            <a:ext cx="1838326" cy="923330"/>
          </a:xfrm>
          <a:prstGeom prst="rect">
            <a:avLst/>
          </a:prstGeom>
          <a:noFill/>
        </p:spPr>
        <p:txBody>
          <a:bodyPr wrap="square" rtlCol="0">
            <a:spAutoFit/>
          </a:bodyPr>
          <a:lstStyle/>
          <a:p>
            <a:r>
              <a:rPr lang="en-US" dirty="0"/>
              <a:t>Red: 1660 nm</a:t>
            </a:r>
          </a:p>
          <a:p>
            <a:r>
              <a:rPr lang="en-US" dirty="0"/>
              <a:t>Green: 1155 nm</a:t>
            </a:r>
          </a:p>
          <a:p>
            <a:r>
              <a:rPr lang="en-US" dirty="0"/>
              <a:t>Blue: 980 nm</a:t>
            </a:r>
          </a:p>
        </p:txBody>
      </p:sp>
      <p:sp>
        <p:nvSpPr>
          <p:cNvPr id="7" name="CuadroTexto 6">
            <a:extLst>
              <a:ext uri="{FF2B5EF4-FFF2-40B4-BE49-F238E27FC236}">
                <a16:creationId xmlns:a16="http://schemas.microsoft.com/office/drawing/2014/main" id="{6C641AF4-58F1-AD8D-64C5-8CB6A3E42FB0}"/>
              </a:ext>
            </a:extLst>
          </p:cNvPr>
          <p:cNvSpPr txBox="1"/>
          <p:nvPr/>
        </p:nvSpPr>
        <p:spPr>
          <a:xfrm>
            <a:off x="8112224" y="2124871"/>
            <a:ext cx="3672408" cy="3370666"/>
          </a:xfrm>
          <a:prstGeom prst="rect">
            <a:avLst/>
          </a:prstGeom>
          <a:noFill/>
        </p:spPr>
        <p:txBody>
          <a:bodyPr wrap="square">
            <a:spAutoFit/>
          </a:bodyPr>
          <a:lstStyle/>
          <a:p>
            <a:pPr lvl="1" algn="just">
              <a:lnSpc>
                <a:spcPct val="150000"/>
              </a:lnSpc>
            </a:pPr>
            <a:r>
              <a:rPr lang="en-US" sz="1600" dirty="0">
                <a:latin typeface="Arial" panose="020B0604020202020204" pitchFamily="34" charset="0"/>
                <a:cs typeface="Arial" panose="020B0604020202020204" pitchFamily="34" charset="0"/>
              </a:rPr>
              <a:t>From the reflectance spectra, distinctive spectral bands for the different materials can be identified. Those bands (feature selection) can be used for discrimination models </a:t>
            </a:r>
          </a:p>
          <a:p>
            <a:pPr lvl="1" algn="just">
              <a:lnSpc>
                <a:spcPct val="150000"/>
              </a:lnSpc>
            </a:pPr>
            <a:endParaRPr lang="en-US" sz="1600" dirty="0">
              <a:latin typeface="Arial" panose="020B0604020202020204" pitchFamily="34" charset="0"/>
              <a:cs typeface="Arial" panose="020B0604020202020204" pitchFamily="34" charset="0"/>
            </a:endParaRPr>
          </a:p>
          <a:p>
            <a:pPr lvl="1" algn="just">
              <a:lnSpc>
                <a:spcPct val="150000"/>
              </a:lnSpc>
            </a:pPr>
            <a:r>
              <a:rPr lang="en-US" sz="1600" dirty="0">
                <a:latin typeface="Arial" panose="020B0604020202020204" pitchFamily="34" charset="0"/>
                <a:cs typeface="Arial" panose="020B0604020202020204" pitchFamily="34" charset="0"/>
              </a:rPr>
              <a:t>Absorption peaks in #2, #3 at 1550nm</a:t>
            </a:r>
            <a:endParaRPr lang="es-E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4242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330B8-81D1-3B63-BC5F-87A17593DB53}"/>
              </a:ext>
            </a:extLst>
          </p:cNvPr>
          <p:cNvSpPr>
            <a:spLocks noGrp="1"/>
          </p:cNvSpPr>
          <p:nvPr>
            <p:ph type="title"/>
          </p:nvPr>
        </p:nvSpPr>
        <p:spPr>
          <a:xfrm>
            <a:off x="1" y="185664"/>
            <a:ext cx="8485974" cy="532184"/>
          </a:xfrm>
        </p:spPr>
        <p:txBody>
          <a:bodyPr/>
          <a:lstStyle/>
          <a:p>
            <a:r>
              <a:rPr lang="en-US" dirty="0"/>
              <a:t>   Laser Induced Breakdown Spectroscopy (LIBS)</a:t>
            </a:r>
            <a:endParaRPr lang="en-US" dirty="0">
              <a:highlight>
                <a:srgbClr val="FFFF00"/>
              </a:highlight>
            </a:endParaRPr>
          </a:p>
        </p:txBody>
      </p:sp>
      <p:sp>
        <p:nvSpPr>
          <p:cNvPr id="9" name="CuadroTexto 8">
            <a:extLst>
              <a:ext uri="{FF2B5EF4-FFF2-40B4-BE49-F238E27FC236}">
                <a16:creationId xmlns:a16="http://schemas.microsoft.com/office/drawing/2014/main" id="{A4BDCB4B-3F21-2DBD-B2F9-6D19A65559F2}"/>
              </a:ext>
            </a:extLst>
          </p:cNvPr>
          <p:cNvSpPr txBox="1"/>
          <p:nvPr/>
        </p:nvSpPr>
        <p:spPr>
          <a:xfrm>
            <a:off x="7536160" y="1057414"/>
            <a:ext cx="3799416" cy="400110"/>
          </a:xfrm>
          <a:prstGeom prst="rect">
            <a:avLst/>
          </a:prstGeom>
          <a:noFill/>
        </p:spPr>
        <p:txBody>
          <a:bodyPr wrap="square" rtlCol="0">
            <a:spAutoFit/>
          </a:bodyPr>
          <a:lstStyle/>
          <a:p>
            <a:pPr>
              <a:defRPr/>
            </a:pPr>
            <a:r>
              <a:rPr lang="es-ES" sz="2000" u="sng" dirty="0">
                <a:solidFill>
                  <a:prstClr val="black"/>
                </a:solidFill>
                <a:latin typeface="Arial" panose="020B0604020202020204" pitchFamily="34" charset="0"/>
                <a:cs typeface="Arial" panose="020B0604020202020204" pitchFamily="34" charset="0"/>
              </a:rPr>
              <a:t>FEATURES:</a:t>
            </a:r>
          </a:p>
        </p:txBody>
      </p:sp>
      <p:sp>
        <p:nvSpPr>
          <p:cNvPr id="14" name="CuadroTexto 13">
            <a:extLst>
              <a:ext uri="{FF2B5EF4-FFF2-40B4-BE49-F238E27FC236}">
                <a16:creationId xmlns:a16="http://schemas.microsoft.com/office/drawing/2014/main" id="{DF68B691-52E9-EBA3-B5A7-AC2EC014649E}"/>
              </a:ext>
            </a:extLst>
          </p:cNvPr>
          <p:cNvSpPr txBox="1"/>
          <p:nvPr/>
        </p:nvSpPr>
        <p:spPr>
          <a:xfrm>
            <a:off x="7051187" y="1504059"/>
            <a:ext cx="4389826" cy="2455031"/>
          </a:xfrm>
          <a:prstGeom prst="rect">
            <a:avLst/>
          </a:prstGeom>
          <a:noFill/>
        </p:spPr>
        <p:txBody>
          <a:bodyPr wrap="square">
            <a:spAutoFit/>
          </a:bodyPr>
          <a:lstStyle/>
          <a:p>
            <a:pPr marL="800100" lvl="1" indent="-342900" eaLnBrk="1" hangingPunct="1">
              <a:lnSpc>
                <a:spcPct val="150000"/>
              </a:lnSpc>
              <a:spcBef>
                <a:spcPts val="300"/>
              </a:spcBef>
              <a:buClr>
                <a:srgbClr val="000000"/>
              </a:buClr>
              <a:buSzPct val="100000"/>
              <a:buFont typeface="Wingdings" panose="05000000000000000000" pitchFamily="2" charset="2"/>
              <a:buChar char="ü"/>
            </a:pPr>
            <a:r>
              <a:rPr lang="en-US" altLang="es-ES" sz="1600" dirty="0">
                <a:solidFill>
                  <a:srgbClr val="000000"/>
                </a:solidFill>
                <a:latin typeface="Arial" panose="020B0604020202020204" pitchFamily="34" charset="0"/>
                <a:cs typeface="Arial" panose="020B0604020202020204" pitchFamily="34" charset="0"/>
              </a:rPr>
              <a:t>No sample preparation required</a:t>
            </a:r>
          </a:p>
          <a:p>
            <a:pPr marL="800100" lvl="1" indent="-342900">
              <a:lnSpc>
                <a:spcPct val="150000"/>
              </a:lnSpc>
              <a:spcBef>
                <a:spcPts val="300"/>
              </a:spcBef>
              <a:buClr>
                <a:srgbClr val="000000"/>
              </a:buClr>
              <a:buSzPct val="100000"/>
              <a:buFont typeface="Wingdings" panose="05000000000000000000" pitchFamily="2" charset="2"/>
              <a:buChar char="ü"/>
            </a:pPr>
            <a:r>
              <a:rPr lang="en-US" altLang="es-ES" sz="1600" dirty="0">
                <a:solidFill>
                  <a:srgbClr val="000000"/>
                </a:solidFill>
                <a:latin typeface="Arial" panose="020B0604020202020204" pitchFamily="34" charset="0"/>
                <a:cs typeface="Arial" panose="020B0604020202020204" pitchFamily="34" charset="0"/>
              </a:rPr>
              <a:t>Multiple element detection</a:t>
            </a:r>
          </a:p>
          <a:p>
            <a:pPr marL="800100" lvl="1" indent="-342900">
              <a:lnSpc>
                <a:spcPct val="150000"/>
              </a:lnSpc>
              <a:spcBef>
                <a:spcPts val="300"/>
              </a:spcBef>
              <a:buClr>
                <a:srgbClr val="000000"/>
              </a:buClr>
              <a:buSzPct val="100000"/>
              <a:buFont typeface="Wingdings" panose="05000000000000000000" pitchFamily="2" charset="2"/>
              <a:buChar char="ü"/>
            </a:pPr>
            <a:r>
              <a:rPr lang="en-US" altLang="es-ES" sz="1600" dirty="0">
                <a:solidFill>
                  <a:srgbClr val="000000"/>
                </a:solidFill>
                <a:latin typeface="Arial" panose="020B0604020202020204" pitchFamily="34" charset="0"/>
                <a:cs typeface="Arial" panose="020B0604020202020204" pitchFamily="34" charset="0"/>
              </a:rPr>
              <a:t>Qualitative and quantitative analysis</a:t>
            </a:r>
          </a:p>
          <a:p>
            <a:pPr marL="800100" lvl="1" indent="-342900">
              <a:lnSpc>
                <a:spcPct val="150000"/>
              </a:lnSpc>
              <a:spcBef>
                <a:spcPts val="300"/>
              </a:spcBef>
              <a:buClr>
                <a:srgbClr val="000000"/>
              </a:buClr>
              <a:buSzPct val="100000"/>
              <a:buFont typeface="Wingdings" panose="05000000000000000000" pitchFamily="2" charset="2"/>
              <a:buChar char="ü"/>
            </a:pPr>
            <a:r>
              <a:rPr lang="en-US" altLang="es-ES" sz="1600" dirty="0">
                <a:latin typeface="Arial" panose="020B0604020202020204" pitchFamily="34" charset="0"/>
                <a:cs typeface="Arial" panose="020B0604020202020204" pitchFamily="34" charset="0"/>
              </a:rPr>
              <a:t>In-situ and fast analysis</a:t>
            </a:r>
          </a:p>
          <a:p>
            <a:pPr marL="800100" lvl="1" indent="-342900" eaLnBrk="1" hangingPunct="1">
              <a:lnSpc>
                <a:spcPct val="150000"/>
              </a:lnSpc>
              <a:spcBef>
                <a:spcPts val="300"/>
              </a:spcBef>
              <a:buClr>
                <a:srgbClr val="000000"/>
              </a:buClr>
              <a:buSzPct val="100000"/>
              <a:buFont typeface="Wingdings" panose="05000000000000000000" pitchFamily="2" charset="2"/>
              <a:buChar char="ü"/>
            </a:pPr>
            <a:r>
              <a:rPr lang="en-US" altLang="es-ES" sz="1600" dirty="0">
                <a:solidFill>
                  <a:srgbClr val="000000"/>
                </a:solidFill>
                <a:latin typeface="Arial" panose="020B0604020202020204" pitchFamily="34" charset="0"/>
                <a:cs typeface="Arial" panose="020B0604020202020204" pitchFamily="34" charset="0"/>
              </a:rPr>
              <a:t>Surface &amp; depth-profiling technique</a:t>
            </a:r>
          </a:p>
          <a:p>
            <a:pPr marL="800100" lvl="1" indent="-342900">
              <a:lnSpc>
                <a:spcPct val="150000"/>
              </a:lnSpc>
              <a:spcBef>
                <a:spcPts val="300"/>
              </a:spcBef>
              <a:buClr>
                <a:srgbClr val="000000"/>
              </a:buClr>
              <a:buSzPct val="100000"/>
              <a:buFont typeface="Wingdings" panose="05000000000000000000" pitchFamily="2" charset="2"/>
              <a:buChar char="ü"/>
            </a:pPr>
            <a:r>
              <a:rPr lang="en-US" altLang="es-ES" sz="1600" dirty="0">
                <a:solidFill>
                  <a:srgbClr val="000000"/>
                </a:solidFill>
                <a:latin typeface="Arial" panose="020B0604020202020204" pitchFamily="34" charset="0"/>
                <a:cs typeface="Arial" panose="020B0604020202020204" pitchFamily="34" charset="0"/>
              </a:rPr>
              <a:t>Versatility (material types and forms)</a:t>
            </a:r>
          </a:p>
        </p:txBody>
      </p:sp>
      <p:sp>
        <p:nvSpPr>
          <p:cNvPr id="37" name="CuadroTexto 36">
            <a:extLst>
              <a:ext uri="{FF2B5EF4-FFF2-40B4-BE49-F238E27FC236}">
                <a16:creationId xmlns:a16="http://schemas.microsoft.com/office/drawing/2014/main" id="{28A2D01E-F305-918E-D979-7F579617C1A5}"/>
              </a:ext>
            </a:extLst>
          </p:cNvPr>
          <p:cNvSpPr txBox="1"/>
          <p:nvPr/>
        </p:nvSpPr>
        <p:spPr>
          <a:xfrm>
            <a:off x="335361" y="1057414"/>
            <a:ext cx="6120680" cy="830997"/>
          </a:xfrm>
          <a:prstGeom prst="rect">
            <a:avLst/>
          </a:prstGeom>
          <a:noFill/>
        </p:spPr>
        <p:txBody>
          <a:bodyPr wrap="square">
            <a:spAutoFit/>
          </a:bodyPr>
          <a:lstStyle/>
          <a:p>
            <a:pPr algn="just">
              <a:spcBef>
                <a:spcPts val="800"/>
              </a:spcBef>
              <a:buClr>
                <a:srgbClr val="000000"/>
              </a:buClr>
              <a:buSzPct val="100000"/>
            </a:pPr>
            <a:r>
              <a:rPr lang="en-US" altLang="es-ES" sz="1600" b="1" dirty="0">
                <a:solidFill>
                  <a:srgbClr val="000000"/>
                </a:solidFill>
                <a:latin typeface="Arial" panose="020B0604020202020204" pitchFamily="34" charset="0"/>
                <a:cs typeface="Arial" panose="020B0604020202020204" pitchFamily="34" charset="0"/>
              </a:rPr>
              <a:t>Optical emission spectroscopic technique </a:t>
            </a:r>
            <a:r>
              <a:rPr lang="en-US" altLang="es-ES" sz="1600" dirty="0">
                <a:solidFill>
                  <a:srgbClr val="000000"/>
                </a:solidFill>
                <a:latin typeface="Arial" panose="020B0604020202020204" pitchFamily="34" charset="0"/>
                <a:cs typeface="Arial" panose="020B0604020202020204" pitchFamily="34" charset="0"/>
              </a:rPr>
              <a:t>based on analysis of plasma generated during laser ablation -&gt; provides information about chemical composition of sample</a:t>
            </a:r>
          </a:p>
        </p:txBody>
      </p:sp>
      <p:sp>
        <p:nvSpPr>
          <p:cNvPr id="49" name="Teardrop 49">
            <a:extLst>
              <a:ext uri="{FF2B5EF4-FFF2-40B4-BE49-F238E27FC236}">
                <a16:creationId xmlns:a16="http://schemas.microsoft.com/office/drawing/2014/main" id="{B4809164-4566-05F7-BCFA-0FEAAE47E4F0}"/>
              </a:ext>
            </a:extLst>
          </p:cNvPr>
          <p:cNvSpPr/>
          <p:nvPr/>
        </p:nvSpPr>
        <p:spPr>
          <a:xfrm rot="8260542">
            <a:off x="6804315" y="4802486"/>
            <a:ext cx="64837" cy="81345"/>
          </a:xfrm>
          <a:prstGeom prst="teardrop">
            <a:avLst/>
          </a:prstGeom>
          <a:solidFill>
            <a:schemeClr val="bg1"/>
          </a:solidFill>
          <a:effectLst>
            <a:softEdge rad="31750"/>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4" name="CuadroTexto 53">
            <a:extLst>
              <a:ext uri="{FF2B5EF4-FFF2-40B4-BE49-F238E27FC236}">
                <a16:creationId xmlns:a16="http://schemas.microsoft.com/office/drawing/2014/main" id="{CBE2B2B7-0E31-7859-7DF1-78DBC226649B}"/>
              </a:ext>
            </a:extLst>
          </p:cNvPr>
          <p:cNvSpPr txBox="1"/>
          <p:nvPr/>
        </p:nvSpPr>
        <p:spPr>
          <a:xfrm>
            <a:off x="7536160" y="4172999"/>
            <a:ext cx="4248472"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sym typeface="Wingdings" panose="05000000000000000000" pitchFamily="2" charset="2"/>
              </a:rPr>
              <a:t>Sample elements emits specific wavelength</a:t>
            </a:r>
          </a:p>
          <a:p>
            <a:r>
              <a:rPr lang="en-US" sz="1600" dirty="0">
                <a:latin typeface="Arial" panose="020B0604020202020204" pitchFamily="34" charset="0"/>
                <a:cs typeface="Arial" panose="020B0604020202020204" pitchFamily="34" charset="0"/>
                <a:sym typeface="Wingdings" panose="05000000000000000000" pitchFamily="2" charset="2"/>
              </a:rPr>
              <a:t>(public database available) </a:t>
            </a:r>
            <a:endParaRPr lang="es-ES" dirty="0"/>
          </a:p>
        </p:txBody>
      </p:sp>
      <p:grpSp>
        <p:nvGrpSpPr>
          <p:cNvPr id="68" name="Grupo 67">
            <a:extLst>
              <a:ext uri="{FF2B5EF4-FFF2-40B4-BE49-F238E27FC236}">
                <a16:creationId xmlns:a16="http://schemas.microsoft.com/office/drawing/2014/main" id="{CFF4CAE3-46E7-3E86-E5E7-07058CC6988A}"/>
              </a:ext>
            </a:extLst>
          </p:cNvPr>
          <p:cNvGrpSpPr/>
          <p:nvPr/>
        </p:nvGrpSpPr>
        <p:grpSpPr>
          <a:xfrm>
            <a:off x="408247" y="2126971"/>
            <a:ext cx="5615745" cy="3746823"/>
            <a:chOff x="479344" y="2126971"/>
            <a:chExt cx="5615745" cy="3746823"/>
          </a:xfrm>
        </p:grpSpPr>
        <p:grpSp>
          <p:nvGrpSpPr>
            <p:cNvPr id="2" name="Group 43">
              <a:extLst>
                <a:ext uri="{FF2B5EF4-FFF2-40B4-BE49-F238E27FC236}">
                  <a16:creationId xmlns:a16="http://schemas.microsoft.com/office/drawing/2014/main" id="{1425136F-8D8A-6625-9CCC-C9FF7AFFC22E}"/>
                </a:ext>
              </a:extLst>
            </p:cNvPr>
            <p:cNvGrpSpPr/>
            <p:nvPr/>
          </p:nvGrpSpPr>
          <p:grpSpPr>
            <a:xfrm>
              <a:off x="4870360" y="2126971"/>
              <a:ext cx="1190007" cy="795247"/>
              <a:chOff x="3407209" y="1739780"/>
              <a:chExt cx="1124358" cy="842710"/>
            </a:xfrm>
          </p:grpSpPr>
          <p:sp>
            <p:nvSpPr>
              <p:cNvPr id="6" name="Cube 3">
                <a:extLst>
                  <a:ext uri="{FF2B5EF4-FFF2-40B4-BE49-F238E27FC236}">
                    <a16:creationId xmlns:a16="http://schemas.microsoft.com/office/drawing/2014/main" id="{326FB080-BF0F-A116-AF55-EDE9FD03B7CA}"/>
                  </a:ext>
                </a:extLst>
              </p:cNvPr>
              <p:cNvSpPr/>
              <p:nvPr/>
            </p:nvSpPr>
            <p:spPr>
              <a:xfrm>
                <a:off x="3407209" y="2227247"/>
                <a:ext cx="1124358" cy="355243"/>
              </a:xfrm>
              <a:prstGeom prst="cube">
                <a:avLst>
                  <a:gd name="adj" fmla="val 856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4 Points 17">
                <a:extLst>
                  <a:ext uri="{FF2B5EF4-FFF2-40B4-BE49-F238E27FC236}">
                    <a16:creationId xmlns:a16="http://schemas.microsoft.com/office/drawing/2014/main" id="{CE8AAEAF-87DF-8EEA-F293-12CAAB5F5C2A}"/>
                  </a:ext>
                </a:extLst>
              </p:cNvPr>
              <p:cNvSpPr/>
              <p:nvPr/>
            </p:nvSpPr>
            <p:spPr>
              <a:xfrm rot="2662758">
                <a:off x="3853549" y="2274006"/>
                <a:ext cx="218166" cy="207059"/>
              </a:xfrm>
              <a:prstGeom prst="irregularSeal2">
                <a:avLst/>
              </a:prstGeom>
              <a:solidFill>
                <a:srgbClr val="FFFF00"/>
              </a:solidFill>
              <a:ln>
                <a:solidFill>
                  <a:srgbClr val="FDD10B"/>
                </a:solidFill>
              </a:ln>
              <a:effectLst>
                <a:glow rad="63500">
                  <a:schemeClr val="accent4">
                    <a:satMod val="175000"/>
                    <a:alpha val="40000"/>
                  </a:schemeClr>
                </a:glow>
                <a:softEdge rad="12700"/>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Isosceles Triangle 5">
                <a:extLst>
                  <a:ext uri="{FF2B5EF4-FFF2-40B4-BE49-F238E27FC236}">
                    <a16:creationId xmlns:a16="http://schemas.microsoft.com/office/drawing/2014/main" id="{B48344DD-5594-B70C-10A3-23DB3A9B11F8}"/>
                  </a:ext>
                </a:extLst>
              </p:cNvPr>
              <p:cNvSpPr/>
              <p:nvPr/>
            </p:nvSpPr>
            <p:spPr>
              <a:xfrm rot="10800000">
                <a:off x="3901292" y="1739780"/>
                <a:ext cx="89729" cy="617674"/>
              </a:xfrm>
              <a:prstGeom prst="triangl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upo 42">
              <a:extLst>
                <a:ext uri="{FF2B5EF4-FFF2-40B4-BE49-F238E27FC236}">
                  <a16:creationId xmlns:a16="http://schemas.microsoft.com/office/drawing/2014/main" id="{6CC9E5DF-4863-958B-C964-66F756773473}"/>
                </a:ext>
              </a:extLst>
            </p:cNvPr>
            <p:cNvGrpSpPr/>
            <p:nvPr/>
          </p:nvGrpSpPr>
          <p:grpSpPr>
            <a:xfrm>
              <a:off x="4905082" y="3128094"/>
              <a:ext cx="1190007" cy="830996"/>
              <a:chOff x="4471446" y="3203028"/>
              <a:chExt cx="1723590" cy="1173023"/>
            </a:xfrm>
          </p:grpSpPr>
          <p:sp>
            <p:nvSpPr>
              <p:cNvPr id="11" name="Isosceles Triangle 58">
                <a:extLst>
                  <a:ext uri="{FF2B5EF4-FFF2-40B4-BE49-F238E27FC236}">
                    <a16:creationId xmlns:a16="http://schemas.microsoft.com/office/drawing/2014/main" id="{5C480266-90A4-329D-E600-2983AF88E987}"/>
                  </a:ext>
                </a:extLst>
              </p:cNvPr>
              <p:cNvSpPr/>
              <p:nvPr/>
            </p:nvSpPr>
            <p:spPr>
              <a:xfrm rot="10800000">
                <a:off x="5239890" y="3203028"/>
                <a:ext cx="137551" cy="842906"/>
              </a:xfrm>
              <a:prstGeom prst="triangl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9">
                <a:extLst>
                  <a:ext uri="{FF2B5EF4-FFF2-40B4-BE49-F238E27FC236}">
                    <a16:creationId xmlns:a16="http://schemas.microsoft.com/office/drawing/2014/main" id="{08BE0E66-D4E2-57FF-737B-83DA4D13550E}"/>
                  </a:ext>
                </a:extLst>
              </p:cNvPr>
              <p:cNvSpPr/>
              <p:nvPr/>
            </p:nvSpPr>
            <p:spPr>
              <a:xfrm>
                <a:off x="4471446" y="3900303"/>
                <a:ext cx="1723590" cy="475748"/>
              </a:xfrm>
              <a:prstGeom prst="cube">
                <a:avLst>
                  <a:gd name="adj" fmla="val 856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22">
                <a:extLst>
                  <a:ext uri="{FF2B5EF4-FFF2-40B4-BE49-F238E27FC236}">
                    <a16:creationId xmlns:a16="http://schemas.microsoft.com/office/drawing/2014/main" id="{71BA0DC3-2160-8546-CD39-68B2FE8A8861}"/>
                  </a:ext>
                </a:extLst>
              </p:cNvPr>
              <p:cNvSpPr/>
              <p:nvPr/>
            </p:nvSpPr>
            <p:spPr>
              <a:xfrm>
                <a:off x="5222985" y="4056778"/>
                <a:ext cx="183588" cy="595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8">
                <a:extLst>
                  <a:ext uri="{FF2B5EF4-FFF2-40B4-BE49-F238E27FC236}">
                    <a16:creationId xmlns:a16="http://schemas.microsoft.com/office/drawing/2014/main" id="{98051CF5-F477-3334-CF94-DEB0490AEECB}"/>
                  </a:ext>
                </a:extLst>
              </p:cNvPr>
              <p:cNvSpPr/>
              <p:nvPr/>
            </p:nvSpPr>
            <p:spPr>
              <a:xfrm rot="8260542">
                <a:off x="5139400" y="3818032"/>
                <a:ext cx="349417" cy="345307"/>
              </a:xfrm>
              <a:prstGeom prst="teardrop">
                <a:avLst/>
              </a:prstGeom>
              <a:solidFill>
                <a:schemeClr val="accent4">
                  <a:lumMod val="20000"/>
                  <a:lumOff val="80000"/>
                </a:schemeClr>
              </a:solidFill>
              <a:effectLst>
                <a:glow rad="101600">
                  <a:schemeClr val="accent4">
                    <a:satMod val="175000"/>
                    <a:alpha val="40000"/>
                  </a:schemeClr>
                </a:glow>
                <a:softEdge rad="31750"/>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6" name="TextBox 35">
              <a:extLst>
                <a:ext uri="{FF2B5EF4-FFF2-40B4-BE49-F238E27FC236}">
                  <a16:creationId xmlns:a16="http://schemas.microsoft.com/office/drawing/2014/main" id="{F7397398-5891-5F68-3AE5-5BD1D010E2FE}"/>
                </a:ext>
              </a:extLst>
            </p:cNvPr>
            <p:cNvSpPr txBox="1"/>
            <p:nvPr/>
          </p:nvSpPr>
          <p:spPr>
            <a:xfrm>
              <a:off x="747555" y="2456997"/>
              <a:ext cx="370514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High power </a:t>
              </a:r>
              <a:r>
                <a:rPr lang="en-US" sz="1600" b="1" dirty="0">
                  <a:latin typeface="Arial" panose="020B0604020202020204" pitchFamily="34" charset="0"/>
                  <a:cs typeface="Arial" panose="020B0604020202020204" pitchFamily="34" charset="0"/>
                </a:rPr>
                <a:t>laser pulse ablation</a:t>
              </a:r>
            </a:p>
          </p:txBody>
        </p:sp>
        <p:sp>
          <p:nvSpPr>
            <p:cNvPr id="17" name="Arrow: Down 36">
              <a:extLst>
                <a:ext uri="{FF2B5EF4-FFF2-40B4-BE49-F238E27FC236}">
                  <a16:creationId xmlns:a16="http://schemas.microsoft.com/office/drawing/2014/main" id="{82C2393A-AB5C-AB69-20BB-E6907D3CACF5}"/>
                </a:ext>
              </a:extLst>
            </p:cNvPr>
            <p:cNvSpPr/>
            <p:nvPr/>
          </p:nvSpPr>
          <p:spPr>
            <a:xfrm>
              <a:off x="2363243" y="3926678"/>
              <a:ext cx="301343" cy="225290"/>
            </a:xfrm>
            <a:prstGeom prst="downArrow">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7">
              <a:extLst>
                <a:ext uri="{FF2B5EF4-FFF2-40B4-BE49-F238E27FC236}">
                  <a16:creationId xmlns:a16="http://schemas.microsoft.com/office/drawing/2014/main" id="{28CFA3F8-9306-99DB-B356-E9D94611E671}"/>
                </a:ext>
              </a:extLst>
            </p:cNvPr>
            <p:cNvSpPr txBox="1"/>
            <p:nvPr/>
          </p:nvSpPr>
          <p:spPr>
            <a:xfrm>
              <a:off x="845403" y="3379543"/>
              <a:ext cx="3463334"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sym typeface="Wingdings" panose="05000000000000000000" pitchFamily="2" charset="2"/>
                </a:rPr>
                <a:t>High temperature plasma creation</a:t>
              </a:r>
            </a:p>
          </p:txBody>
        </p:sp>
        <p:sp>
          <p:nvSpPr>
            <p:cNvPr id="19" name="TextBox 39">
              <a:extLst>
                <a:ext uri="{FF2B5EF4-FFF2-40B4-BE49-F238E27FC236}">
                  <a16:creationId xmlns:a16="http://schemas.microsoft.com/office/drawing/2014/main" id="{AA314D8F-47FE-DBE5-5E0A-62FC9BF2E899}"/>
                </a:ext>
              </a:extLst>
            </p:cNvPr>
            <p:cNvSpPr txBox="1"/>
            <p:nvPr/>
          </p:nvSpPr>
          <p:spPr>
            <a:xfrm>
              <a:off x="768710" y="4447817"/>
              <a:ext cx="3670300" cy="338554"/>
            </a:xfrm>
            <a:prstGeom prst="rect">
              <a:avLst/>
            </a:prstGeom>
            <a:noFill/>
          </p:spPr>
          <p:txBody>
            <a:bodyPr wrap="square">
              <a:spAutoFit/>
            </a:bodyPr>
            <a:lstStyle/>
            <a:p>
              <a:pPr algn="ctr"/>
              <a:r>
                <a:rPr lang="en-US" sz="1600" b="1" dirty="0">
                  <a:latin typeface="Arial" panose="020B0604020202020204" pitchFamily="34" charset="0"/>
                  <a:cs typeface="Arial" panose="020B0604020202020204" pitchFamily="34" charset="0"/>
                  <a:sym typeface="Wingdings" panose="05000000000000000000" pitchFamily="2" charset="2"/>
                </a:rPr>
                <a:t>Light emission </a:t>
              </a:r>
              <a:r>
                <a:rPr lang="en-US" sz="1600" dirty="0">
                  <a:latin typeface="Arial" panose="020B0604020202020204" pitchFamily="34" charset="0"/>
                  <a:cs typeface="Arial" panose="020B0604020202020204" pitchFamily="34" charset="0"/>
                  <a:sym typeface="Wingdings" panose="05000000000000000000" pitchFamily="2" charset="2"/>
                </a:rPr>
                <a:t>as the plasma cools</a:t>
              </a:r>
            </a:p>
          </p:txBody>
        </p:sp>
        <p:sp>
          <p:nvSpPr>
            <p:cNvPr id="20" name="TextBox 40">
              <a:extLst>
                <a:ext uri="{FF2B5EF4-FFF2-40B4-BE49-F238E27FC236}">
                  <a16:creationId xmlns:a16="http://schemas.microsoft.com/office/drawing/2014/main" id="{5EDA9E69-618F-8DA0-4735-DD54712B6CD8}"/>
                </a:ext>
              </a:extLst>
            </p:cNvPr>
            <p:cNvSpPr txBox="1"/>
            <p:nvPr/>
          </p:nvSpPr>
          <p:spPr>
            <a:xfrm>
              <a:off x="479344" y="5436513"/>
              <a:ext cx="4209201"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sym typeface="Wingdings" panose="05000000000000000000" pitchFamily="2" charset="2"/>
                </a:rPr>
                <a:t>Crater on sample ( ~</a:t>
              </a:r>
              <a:r>
                <a:rPr lang="en-US" sz="1600" dirty="0">
                  <a:latin typeface="Symbol" panose="05050102010706020507" pitchFamily="18" charset="2"/>
                  <a:cs typeface="Arial" panose="020B0604020202020204" pitchFamily="34" charset="0"/>
                  <a:sym typeface="Wingdings" panose="05000000000000000000" pitchFamily="2" charset="2"/>
                </a:rPr>
                <a:t>m</a:t>
              </a:r>
              <a:r>
                <a:rPr lang="en-US" sz="1600" dirty="0">
                  <a:latin typeface="Arial" panose="020B0604020202020204" pitchFamily="34" charset="0"/>
                  <a:cs typeface="Arial" panose="020B0604020202020204" pitchFamily="34" charset="0"/>
                  <a:sym typeface="Wingdings" panose="05000000000000000000" pitchFamily="2" charset="2"/>
                </a:rPr>
                <a:t>m)</a:t>
              </a:r>
            </a:p>
          </p:txBody>
        </p:sp>
        <p:sp>
          <p:nvSpPr>
            <p:cNvPr id="21" name="Arrow: Down 41">
              <a:extLst>
                <a:ext uri="{FF2B5EF4-FFF2-40B4-BE49-F238E27FC236}">
                  <a16:creationId xmlns:a16="http://schemas.microsoft.com/office/drawing/2014/main" id="{480D6048-C0C2-74F5-5DD7-236A26DEB80E}"/>
                </a:ext>
              </a:extLst>
            </p:cNvPr>
            <p:cNvSpPr/>
            <p:nvPr/>
          </p:nvSpPr>
          <p:spPr>
            <a:xfrm>
              <a:off x="2347491" y="2933449"/>
              <a:ext cx="301343" cy="256942"/>
            </a:xfrm>
            <a:prstGeom prst="downArrow">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61">
              <a:extLst>
                <a:ext uri="{FF2B5EF4-FFF2-40B4-BE49-F238E27FC236}">
                  <a16:creationId xmlns:a16="http://schemas.microsoft.com/office/drawing/2014/main" id="{BE9F98B3-D4CC-3B11-760F-A102ED3C7A56}"/>
                </a:ext>
              </a:extLst>
            </p:cNvPr>
            <p:cNvGrpSpPr/>
            <p:nvPr/>
          </p:nvGrpSpPr>
          <p:grpSpPr>
            <a:xfrm>
              <a:off x="4881688" y="4465114"/>
              <a:ext cx="1213401" cy="445147"/>
              <a:chOff x="3735971" y="4692738"/>
              <a:chExt cx="1723590" cy="561354"/>
            </a:xfrm>
          </p:grpSpPr>
          <p:sp>
            <p:nvSpPr>
              <p:cNvPr id="23" name="Cube 29">
                <a:extLst>
                  <a:ext uri="{FF2B5EF4-FFF2-40B4-BE49-F238E27FC236}">
                    <a16:creationId xmlns:a16="http://schemas.microsoft.com/office/drawing/2014/main" id="{915845E0-BDEC-291D-1498-A3338710CF2E}"/>
                  </a:ext>
                </a:extLst>
              </p:cNvPr>
              <p:cNvSpPr/>
              <p:nvPr/>
            </p:nvSpPr>
            <p:spPr>
              <a:xfrm>
                <a:off x="3735971" y="4778345"/>
                <a:ext cx="1723590" cy="475747"/>
              </a:xfrm>
              <a:prstGeom prst="cube">
                <a:avLst>
                  <a:gd name="adj" fmla="val 856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30">
                <a:extLst>
                  <a:ext uri="{FF2B5EF4-FFF2-40B4-BE49-F238E27FC236}">
                    <a16:creationId xmlns:a16="http://schemas.microsoft.com/office/drawing/2014/main" id="{C647C512-B127-445C-4574-1AF58DCFC43A}"/>
                  </a:ext>
                </a:extLst>
              </p:cNvPr>
              <p:cNvSpPr/>
              <p:nvPr/>
            </p:nvSpPr>
            <p:spPr>
              <a:xfrm>
                <a:off x="4473793" y="4938270"/>
                <a:ext cx="168658" cy="595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48">
                <a:extLst>
                  <a:ext uri="{FF2B5EF4-FFF2-40B4-BE49-F238E27FC236}">
                    <a16:creationId xmlns:a16="http://schemas.microsoft.com/office/drawing/2014/main" id="{5B1EFC54-A21A-ABAC-1469-011FCB7CF21A}"/>
                  </a:ext>
                </a:extLst>
              </p:cNvPr>
              <p:cNvSpPr/>
              <p:nvPr/>
            </p:nvSpPr>
            <p:spPr>
              <a:xfrm>
                <a:off x="4379848" y="4899915"/>
                <a:ext cx="356547" cy="158799"/>
              </a:xfrm>
              <a:prstGeom prst="cloud">
                <a:avLst/>
              </a:prstGeom>
              <a:solidFill>
                <a:srgbClr val="CC6516"/>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ardrop 45">
                <a:extLst>
                  <a:ext uri="{FF2B5EF4-FFF2-40B4-BE49-F238E27FC236}">
                    <a16:creationId xmlns:a16="http://schemas.microsoft.com/office/drawing/2014/main" id="{8CE11625-DBDB-C9EB-B760-38C256B6F8ED}"/>
                  </a:ext>
                </a:extLst>
              </p:cNvPr>
              <p:cNvSpPr/>
              <p:nvPr/>
            </p:nvSpPr>
            <p:spPr>
              <a:xfrm rot="8260542">
                <a:off x="4456019" y="4692738"/>
                <a:ext cx="213546" cy="250880"/>
              </a:xfrm>
              <a:prstGeom prst="teardrop">
                <a:avLst/>
              </a:prstGeom>
              <a:solidFill>
                <a:schemeClr val="accent4"/>
              </a:solidFill>
              <a:effectLst>
                <a:softEdge rad="31750"/>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Teardrop 46">
                <a:extLst>
                  <a:ext uri="{FF2B5EF4-FFF2-40B4-BE49-F238E27FC236}">
                    <a16:creationId xmlns:a16="http://schemas.microsoft.com/office/drawing/2014/main" id="{8BFA42DC-A7A0-DEED-A851-1C177C7C1CA3}"/>
                  </a:ext>
                </a:extLst>
              </p:cNvPr>
              <p:cNvSpPr/>
              <p:nvPr/>
            </p:nvSpPr>
            <p:spPr>
              <a:xfrm rot="8260542">
                <a:off x="4469853" y="4833553"/>
                <a:ext cx="176009" cy="184580"/>
              </a:xfrm>
              <a:prstGeom prst="teardrop">
                <a:avLst/>
              </a:prstGeom>
              <a:solidFill>
                <a:srgbClr val="FF9502"/>
              </a:solidFill>
              <a:effectLst>
                <a:softEdge rad="31750"/>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1" name="Teardrop 49">
                <a:extLst>
                  <a:ext uri="{FF2B5EF4-FFF2-40B4-BE49-F238E27FC236}">
                    <a16:creationId xmlns:a16="http://schemas.microsoft.com/office/drawing/2014/main" id="{5826DC14-5FB3-F106-A070-FC471E6C52D2}"/>
                  </a:ext>
                </a:extLst>
              </p:cNvPr>
              <p:cNvSpPr/>
              <p:nvPr/>
            </p:nvSpPr>
            <p:spPr>
              <a:xfrm rot="8260542">
                <a:off x="4517334" y="4909811"/>
                <a:ext cx="92098" cy="102580"/>
              </a:xfrm>
              <a:prstGeom prst="teardrop">
                <a:avLst/>
              </a:prstGeom>
              <a:solidFill>
                <a:schemeClr val="bg1"/>
              </a:solidFill>
              <a:effectLst>
                <a:softEdge rad="31750"/>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44" name="Arrow: Down 36">
              <a:extLst>
                <a:ext uri="{FF2B5EF4-FFF2-40B4-BE49-F238E27FC236}">
                  <a16:creationId xmlns:a16="http://schemas.microsoft.com/office/drawing/2014/main" id="{D95160A9-3066-0553-3039-02C7432F51AE}"/>
                </a:ext>
              </a:extLst>
            </p:cNvPr>
            <p:cNvSpPr/>
            <p:nvPr/>
          </p:nvSpPr>
          <p:spPr>
            <a:xfrm>
              <a:off x="2347490" y="5063659"/>
              <a:ext cx="301343" cy="225290"/>
            </a:xfrm>
            <a:prstGeom prst="downArrow">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ardrop 49">
              <a:extLst>
                <a:ext uri="{FF2B5EF4-FFF2-40B4-BE49-F238E27FC236}">
                  <a16:creationId xmlns:a16="http://schemas.microsoft.com/office/drawing/2014/main" id="{61EB5244-C41D-DA96-D5C4-F522EAD31F18}"/>
                </a:ext>
              </a:extLst>
            </p:cNvPr>
            <p:cNvSpPr/>
            <p:nvPr/>
          </p:nvSpPr>
          <p:spPr>
            <a:xfrm rot="8260542">
              <a:off x="5477150" y="5664607"/>
              <a:ext cx="64837" cy="81345"/>
            </a:xfrm>
            <a:prstGeom prst="teardrop">
              <a:avLst/>
            </a:prstGeom>
            <a:solidFill>
              <a:schemeClr val="bg1"/>
            </a:solidFill>
            <a:effectLst>
              <a:softEdge rad="31750"/>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55" name="Grupo 54">
              <a:extLst>
                <a:ext uri="{FF2B5EF4-FFF2-40B4-BE49-F238E27FC236}">
                  <a16:creationId xmlns:a16="http://schemas.microsoft.com/office/drawing/2014/main" id="{6350F956-224D-597C-A4E4-F058E2459987}"/>
                </a:ext>
              </a:extLst>
            </p:cNvPr>
            <p:cNvGrpSpPr/>
            <p:nvPr/>
          </p:nvGrpSpPr>
          <p:grpSpPr>
            <a:xfrm>
              <a:off x="4881688" y="5536764"/>
              <a:ext cx="1190007" cy="337030"/>
              <a:chOff x="4471446" y="3900303"/>
              <a:chExt cx="1723590" cy="475748"/>
            </a:xfrm>
          </p:grpSpPr>
          <p:sp>
            <p:nvSpPr>
              <p:cNvPr id="57" name="Cube 9">
                <a:extLst>
                  <a:ext uri="{FF2B5EF4-FFF2-40B4-BE49-F238E27FC236}">
                    <a16:creationId xmlns:a16="http://schemas.microsoft.com/office/drawing/2014/main" id="{10C35251-394C-433D-38CC-8425A829A5E8}"/>
                  </a:ext>
                </a:extLst>
              </p:cNvPr>
              <p:cNvSpPr/>
              <p:nvPr/>
            </p:nvSpPr>
            <p:spPr>
              <a:xfrm>
                <a:off x="4471446" y="3900303"/>
                <a:ext cx="1723590" cy="475748"/>
              </a:xfrm>
              <a:prstGeom prst="cube">
                <a:avLst>
                  <a:gd name="adj" fmla="val 856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22">
                <a:extLst>
                  <a:ext uri="{FF2B5EF4-FFF2-40B4-BE49-F238E27FC236}">
                    <a16:creationId xmlns:a16="http://schemas.microsoft.com/office/drawing/2014/main" id="{4C78E642-561A-9974-6F7C-68E0D127AE15}"/>
                  </a:ext>
                </a:extLst>
              </p:cNvPr>
              <p:cNvSpPr/>
              <p:nvPr/>
            </p:nvSpPr>
            <p:spPr>
              <a:xfrm>
                <a:off x="5222985" y="4056778"/>
                <a:ext cx="183588" cy="595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 name="Arrow: Down 36">
            <a:extLst>
              <a:ext uri="{FF2B5EF4-FFF2-40B4-BE49-F238E27FC236}">
                <a16:creationId xmlns:a16="http://schemas.microsoft.com/office/drawing/2014/main" id="{0B205675-CA5C-7767-7BC8-ABF11A9BE45C}"/>
              </a:ext>
            </a:extLst>
          </p:cNvPr>
          <p:cNvSpPr/>
          <p:nvPr/>
        </p:nvSpPr>
        <p:spPr>
          <a:xfrm rot="16200000">
            <a:off x="6697062" y="4425427"/>
            <a:ext cx="301343" cy="225290"/>
          </a:xfrm>
          <a:prstGeom prst="downArrow">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upo 68">
            <a:extLst>
              <a:ext uri="{FF2B5EF4-FFF2-40B4-BE49-F238E27FC236}">
                <a16:creationId xmlns:a16="http://schemas.microsoft.com/office/drawing/2014/main" id="{A9917C6C-BC37-A004-5852-223E46037137}"/>
              </a:ext>
            </a:extLst>
          </p:cNvPr>
          <p:cNvGrpSpPr/>
          <p:nvPr/>
        </p:nvGrpSpPr>
        <p:grpSpPr>
          <a:xfrm>
            <a:off x="8112224" y="4729822"/>
            <a:ext cx="3079336" cy="1657055"/>
            <a:chOff x="3206356" y="1614220"/>
            <a:chExt cx="2621633" cy="1495180"/>
          </a:xfrm>
        </p:grpSpPr>
        <p:pic>
          <p:nvPicPr>
            <p:cNvPr id="70" name="Picture 9" descr="spectrum general1">
              <a:extLst>
                <a:ext uri="{FF2B5EF4-FFF2-40B4-BE49-F238E27FC236}">
                  <a16:creationId xmlns:a16="http://schemas.microsoft.com/office/drawing/2014/main" id="{98AAE8D7-2DA8-9C55-DF7B-22E577DF8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502" y="1903145"/>
              <a:ext cx="23764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Box 10">
              <a:extLst>
                <a:ext uri="{FF2B5EF4-FFF2-40B4-BE49-F238E27FC236}">
                  <a16:creationId xmlns:a16="http://schemas.microsoft.com/office/drawing/2014/main" id="{712E9078-9861-B0E3-45AA-82A8BD269BB2}"/>
                </a:ext>
              </a:extLst>
            </p:cNvPr>
            <p:cNvSpPr txBox="1">
              <a:spLocks noChangeArrowheads="1"/>
            </p:cNvSpPr>
            <p:nvPr/>
          </p:nvSpPr>
          <p:spPr bwMode="auto">
            <a:xfrm rot="16200000">
              <a:off x="2961721" y="2188225"/>
              <a:ext cx="760488" cy="27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Times New Roman" panose="02020603050405020304" pitchFamily="18" charset="0"/>
                <a:buNone/>
              </a:pPr>
              <a:r>
                <a:rPr lang="de-DE" altLang="es-ES" sz="1600" dirty="0"/>
                <a:t>Intensity</a:t>
              </a:r>
            </a:p>
          </p:txBody>
        </p:sp>
        <p:sp>
          <p:nvSpPr>
            <p:cNvPr id="72" name="Text Box 11">
              <a:extLst>
                <a:ext uri="{FF2B5EF4-FFF2-40B4-BE49-F238E27FC236}">
                  <a16:creationId xmlns:a16="http://schemas.microsoft.com/office/drawing/2014/main" id="{3CBAE112-6499-6DB2-3A69-EBF4ECCDD563}"/>
                </a:ext>
              </a:extLst>
            </p:cNvPr>
            <p:cNvSpPr txBox="1">
              <a:spLocks noChangeArrowheads="1"/>
            </p:cNvSpPr>
            <p:nvPr/>
          </p:nvSpPr>
          <p:spPr bwMode="auto">
            <a:xfrm>
              <a:off x="3668990" y="2695308"/>
              <a:ext cx="2087562" cy="22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Clr>
                  <a:srgbClr val="000000"/>
                </a:buClr>
                <a:buSzPct val="100000"/>
                <a:buFont typeface="Times New Roman" panose="02020603050405020304" pitchFamily="18" charset="0"/>
                <a:buNone/>
              </a:pPr>
              <a:r>
                <a:rPr lang="de-DE" altLang="es-ES" sz="1200"/>
                <a:t>400              500              600</a:t>
              </a:r>
            </a:p>
          </p:txBody>
        </p:sp>
        <p:sp>
          <p:nvSpPr>
            <p:cNvPr id="73" name="Text Box 12">
              <a:extLst>
                <a:ext uri="{FF2B5EF4-FFF2-40B4-BE49-F238E27FC236}">
                  <a16:creationId xmlns:a16="http://schemas.microsoft.com/office/drawing/2014/main" id="{7123171D-45DD-91E2-8E66-C7819D01EB91}"/>
                </a:ext>
              </a:extLst>
            </p:cNvPr>
            <p:cNvSpPr txBox="1">
              <a:spLocks noChangeArrowheads="1"/>
            </p:cNvSpPr>
            <p:nvPr/>
          </p:nvSpPr>
          <p:spPr bwMode="auto">
            <a:xfrm>
              <a:off x="3781702" y="1614220"/>
              <a:ext cx="1536130" cy="27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Times New Roman" panose="02020603050405020304" pitchFamily="18" charset="0"/>
                <a:buNone/>
              </a:pPr>
              <a:r>
                <a:rPr lang="de-DE" altLang="es-ES" sz="1600" dirty="0"/>
                <a:t>Emission spectrum</a:t>
              </a:r>
            </a:p>
          </p:txBody>
        </p:sp>
        <p:sp>
          <p:nvSpPr>
            <p:cNvPr id="74" name="Text Box 13">
              <a:extLst>
                <a:ext uri="{FF2B5EF4-FFF2-40B4-BE49-F238E27FC236}">
                  <a16:creationId xmlns:a16="http://schemas.microsoft.com/office/drawing/2014/main" id="{90C98049-DA77-B36C-89FC-3D0BC77514FC}"/>
                </a:ext>
              </a:extLst>
            </p:cNvPr>
            <p:cNvSpPr txBox="1">
              <a:spLocks noChangeArrowheads="1"/>
            </p:cNvSpPr>
            <p:nvPr/>
          </p:nvSpPr>
          <p:spPr bwMode="auto">
            <a:xfrm>
              <a:off x="3956327" y="2838183"/>
              <a:ext cx="1393894" cy="27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Times New Roman" panose="02020603050405020304" pitchFamily="18" charset="0"/>
                <a:buNone/>
              </a:pPr>
              <a:r>
                <a:rPr lang="de-DE" altLang="es-ES" sz="1600" dirty="0"/>
                <a:t>Wavelength (nm)</a:t>
              </a:r>
            </a:p>
          </p:txBody>
        </p:sp>
      </p:grpSp>
      <p:sp>
        <p:nvSpPr>
          <p:cNvPr id="4" name="Marcador de contenido 3">
            <a:extLst>
              <a:ext uri="{FF2B5EF4-FFF2-40B4-BE49-F238E27FC236}">
                <a16:creationId xmlns:a16="http://schemas.microsoft.com/office/drawing/2014/main" id="{05D9811A-6486-227A-EE95-4F01B4ABE836}"/>
              </a:ext>
            </a:extLst>
          </p:cNvPr>
          <p:cNvSpPr>
            <a:spLocks noGrp="1"/>
          </p:cNvSpPr>
          <p:nvPr>
            <p:ph sz="quarter" idx="14"/>
          </p:nvPr>
        </p:nvSpPr>
        <p:spPr>
          <a:xfrm>
            <a:off x="7604971" y="6376772"/>
            <a:ext cx="3937000" cy="300038"/>
          </a:xfrm>
        </p:spPr>
        <p:txBody>
          <a:bodyPr/>
          <a:lstStyle/>
          <a:p>
            <a:r>
              <a:rPr lang="en-US" dirty="0"/>
              <a:t>5</a:t>
            </a:r>
            <a:r>
              <a:rPr lang="en-US" baseline="30000" dirty="0"/>
              <a:t>th</a:t>
            </a:r>
            <a:r>
              <a:rPr lang="en-US" dirty="0"/>
              <a:t> webinar | 19-02-2025 | online</a:t>
            </a:r>
          </a:p>
          <a:p>
            <a:endParaRPr lang="es-ES" dirty="0"/>
          </a:p>
        </p:txBody>
      </p:sp>
    </p:spTree>
    <p:extLst>
      <p:ext uri="{BB962C8B-B14F-4D97-AF65-F5344CB8AC3E}">
        <p14:creationId xmlns:p14="http://schemas.microsoft.com/office/powerpoint/2010/main" val="2069303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A5983-08A3-1BF5-0636-4AAE47DA8CC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AAA36C9-D916-E713-CCE7-7B755343431F}"/>
              </a:ext>
            </a:extLst>
          </p:cNvPr>
          <p:cNvSpPr>
            <a:spLocks noGrp="1"/>
          </p:cNvSpPr>
          <p:nvPr>
            <p:ph type="title"/>
          </p:nvPr>
        </p:nvSpPr>
        <p:spPr>
          <a:xfrm>
            <a:off x="1" y="185664"/>
            <a:ext cx="8485974" cy="532184"/>
          </a:xfrm>
        </p:spPr>
        <p:txBody>
          <a:bodyPr/>
          <a:lstStyle/>
          <a:p>
            <a:r>
              <a:rPr lang="es-ES" dirty="0"/>
              <a:t>   Laser </a:t>
            </a:r>
            <a:r>
              <a:rPr lang="es-ES" dirty="0" err="1"/>
              <a:t>Induced</a:t>
            </a:r>
            <a:r>
              <a:rPr lang="es-ES" dirty="0"/>
              <a:t> </a:t>
            </a:r>
            <a:r>
              <a:rPr lang="es-ES" dirty="0" err="1"/>
              <a:t>Breakdown</a:t>
            </a:r>
            <a:r>
              <a:rPr lang="es-ES" dirty="0"/>
              <a:t> </a:t>
            </a:r>
            <a:r>
              <a:rPr lang="es-ES" dirty="0" err="1"/>
              <a:t>Spectroscopy</a:t>
            </a:r>
            <a:r>
              <a:rPr lang="es-ES" dirty="0"/>
              <a:t> (LIBS)</a:t>
            </a:r>
          </a:p>
        </p:txBody>
      </p:sp>
      <p:sp>
        <p:nvSpPr>
          <p:cNvPr id="3" name="Marcador de número de diapositiva 2">
            <a:extLst>
              <a:ext uri="{FF2B5EF4-FFF2-40B4-BE49-F238E27FC236}">
                <a16:creationId xmlns:a16="http://schemas.microsoft.com/office/drawing/2014/main" id="{8F814BAB-3AB8-4357-D6CB-947FD08F45D6}"/>
              </a:ext>
            </a:extLst>
          </p:cNvPr>
          <p:cNvSpPr>
            <a:spLocks noGrp="1"/>
          </p:cNvSpPr>
          <p:nvPr>
            <p:ph type="sldNum" sz="quarter" idx="10"/>
          </p:nvPr>
        </p:nvSpPr>
        <p:spPr/>
        <p:txBody>
          <a:bodyPr/>
          <a:lstStyle/>
          <a:p>
            <a:pPr>
              <a:defRPr/>
            </a:pPr>
            <a:fld id="{BBC95AA2-3B59-4831-8BC6-006282D7F8BD}" type="slidenum">
              <a:rPr lang="en-GB" smtClean="0"/>
              <a:t>23</a:t>
            </a:fld>
            <a:endParaRPr lang="en-GB"/>
          </a:p>
        </p:txBody>
      </p:sp>
      <p:sp>
        <p:nvSpPr>
          <p:cNvPr id="4" name="Marcador de contenido 3">
            <a:extLst>
              <a:ext uri="{FF2B5EF4-FFF2-40B4-BE49-F238E27FC236}">
                <a16:creationId xmlns:a16="http://schemas.microsoft.com/office/drawing/2014/main" id="{E9566535-CF12-2E11-071A-00EF94FAC150}"/>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pic>
        <p:nvPicPr>
          <p:cNvPr id="17" name="Picture 1035">
            <a:extLst>
              <a:ext uri="{FF2B5EF4-FFF2-40B4-BE49-F238E27FC236}">
                <a16:creationId xmlns:a16="http://schemas.microsoft.com/office/drawing/2014/main" id="{65D76343-C0A7-9DB4-DD66-2E1A7F6293A2}"/>
              </a:ext>
            </a:extLst>
          </p:cNvPr>
          <p:cNvPicPr>
            <a:picLocks noChangeAspect="1"/>
          </p:cNvPicPr>
          <p:nvPr/>
        </p:nvPicPr>
        <p:blipFill rotWithShape="1">
          <a:blip r:embed="rId3"/>
          <a:srcRect t="5634"/>
          <a:stretch/>
        </p:blipFill>
        <p:spPr>
          <a:xfrm>
            <a:off x="1271464" y="908720"/>
            <a:ext cx="4680520" cy="1882900"/>
          </a:xfrm>
          <a:prstGeom prst="rect">
            <a:avLst/>
          </a:prstGeom>
        </p:spPr>
      </p:pic>
      <p:sp>
        <p:nvSpPr>
          <p:cNvPr id="18" name="Text Placeholder 2">
            <a:extLst>
              <a:ext uri="{FF2B5EF4-FFF2-40B4-BE49-F238E27FC236}">
                <a16:creationId xmlns:a16="http://schemas.microsoft.com/office/drawing/2014/main" id="{00C12571-0561-ACA5-6E64-8CF7BE4E7D67}"/>
              </a:ext>
            </a:extLst>
          </p:cNvPr>
          <p:cNvSpPr txBox="1">
            <a:spLocks/>
          </p:cNvSpPr>
          <p:nvPr/>
        </p:nvSpPr>
        <p:spPr>
          <a:xfrm>
            <a:off x="442979" y="2966355"/>
            <a:ext cx="6398427" cy="3007479"/>
          </a:xfrm>
          <a:prstGeom prst="rect">
            <a:avLst/>
          </a:prstGeom>
        </p:spPr>
        <p:txBody>
          <a:bodyPr lIns="91440" tIns="45720" rIns="91440" bIns="45720" anchor="t"/>
          <a:lstStyle>
            <a:lvl1pPr marL="0" indent="0" algn="r" defTabSz="914400">
              <a:lnSpc>
                <a:spcPct val="90000"/>
              </a:lnSpc>
              <a:spcBef>
                <a:spcPts val="1000"/>
              </a:spcBef>
              <a:buFont typeface="Arial"/>
              <a:buNone/>
              <a:defRPr sz="18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Excitation Laser </a:t>
            </a:r>
          </a:p>
          <a:p>
            <a:pPr lvl="1" indent="0">
              <a:buNone/>
            </a:pPr>
            <a:r>
              <a:rPr lang="en-US" sz="1600" dirty="0">
                <a:solidFill>
                  <a:schemeClr val="tx1"/>
                </a:solidFill>
                <a:latin typeface="Arial" panose="020B0604020202020204" pitchFamily="34" charset="0"/>
                <a:cs typeface="Arial" panose="020B0604020202020204" pitchFamily="34" charset="0"/>
              </a:rPr>
              <a:t>(wavelength, pulse duration, pulse energy, rep. rate)</a:t>
            </a:r>
          </a:p>
          <a:p>
            <a:pPr marL="285750" indent="-28575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Focusing optics</a:t>
            </a:r>
          </a:p>
          <a:p>
            <a:pPr lvl="1" indent="0">
              <a:buNone/>
            </a:pPr>
            <a:r>
              <a:rPr lang="en-US" sz="1600" dirty="0">
                <a:latin typeface="Arial" panose="020B0604020202020204" pitchFamily="34" charset="0"/>
                <a:cs typeface="Arial" panose="020B0604020202020204" pitchFamily="34" charset="0"/>
              </a:rPr>
              <a:t>(focal length –&gt; spot size)</a:t>
            </a:r>
          </a:p>
          <a:p>
            <a:pPr marL="285750" indent="-28575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Optical collection</a:t>
            </a:r>
          </a:p>
          <a:p>
            <a:pPr lvl="1" indent="0">
              <a:buNone/>
            </a:pPr>
            <a:r>
              <a:rPr lang="en-US" sz="1600" dirty="0">
                <a:latin typeface="Arial" panose="020B0604020202020204" pitchFamily="34" charset="0"/>
                <a:cs typeface="Arial" panose="020B0604020202020204" pitchFamily="34" charset="0"/>
              </a:rPr>
              <a:t>(magnification, spectral range)</a:t>
            </a:r>
          </a:p>
          <a:p>
            <a:pPr marL="285750" indent="-28575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Spectrometer and detector</a:t>
            </a:r>
          </a:p>
          <a:p>
            <a:pPr lvl="1" indent="0">
              <a:buNone/>
            </a:pPr>
            <a:r>
              <a:rPr lang="en-US" sz="1600" dirty="0">
                <a:latin typeface="Arial" panose="020B0604020202020204" pitchFamily="34" charset="0"/>
                <a:cs typeface="Arial" panose="020B0604020202020204" pitchFamily="34" charset="0"/>
              </a:rPr>
              <a:t>(spectral resolution, efficiency and time-resolved capabilities)</a:t>
            </a:r>
          </a:p>
          <a:p>
            <a:pPr marL="285750" indent="-28575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XYZ stage </a:t>
            </a:r>
          </a:p>
          <a:p>
            <a:pPr lvl="1" indent="0">
              <a:buNone/>
            </a:pPr>
            <a:r>
              <a:rPr lang="en-US" sz="1600" dirty="0">
                <a:latin typeface="Arial" panose="020B0604020202020204" pitchFamily="34" charset="0"/>
                <a:cs typeface="Arial" panose="020B0604020202020204" pitchFamily="34" charset="0"/>
              </a:rPr>
              <a:t>(precision, travel range) </a:t>
            </a:r>
          </a:p>
          <a:p>
            <a:pPr marL="971550" lvl="1" indent="-285750">
              <a:buFont typeface="Arial" panose="020B0604020202020204" pitchFamily="34" charset="0"/>
              <a:buChar char="•"/>
            </a:pPr>
            <a:endParaRPr lang="en-US" sz="2200" dirty="0">
              <a:solidFill>
                <a:schemeClr val="tx1"/>
              </a:solidFill>
              <a:latin typeface="Arial" panose="020B0604020202020204" pitchFamily="34" charset="0"/>
              <a:cs typeface="Arial" panose="020B0604020202020204" pitchFamily="34" charset="0"/>
            </a:endParaRPr>
          </a:p>
          <a:p>
            <a:endParaRPr lang="en-US" dirty="0"/>
          </a:p>
        </p:txBody>
      </p:sp>
      <p:grpSp>
        <p:nvGrpSpPr>
          <p:cNvPr id="22" name="Grupo 21">
            <a:extLst>
              <a:ext uri="{FF2B5EF4-FFF2-40B4-BE49-F238E27FC236}">
                <a16:creationId xmlns:a16="http://schemas.microsoft.com/office/drawing/2014/main" id="{AFF57DE8-8BF2-7DBE-9A07-983CCADAB076}"/>
              </a:ext>
            </a:extLst>
          </p:cNvPr>
          <p:cNvGrpSpPr/>
          <p:nvPr/>
        </p:nvGrpSpPr>
        <p:grpSpPr>
          <a:xfrm>
            <a:off x="6888087" y="1067163"/>
            <a:ext cx="5010459" cy="5242157"/>
            <a:chOff x="6888087" y="1067163"/>
            <a:chExt cx="5010459" cy="5242157"/>
          </a:xfrm>
        </p:grpSpPr>
        <p:grpSp>
          <p:nvGrpSpPr>
            <p:cNvPr id="19" name="Grupo 18">
              <a:extLst>
                <a:ext uri="{FF2B5EF4-FFF2-40B4-BE49-F238E27FC236}">
                  <a16:creationId xmlns:a16="http://schemas.microsoft.com/office/drawing/2014/main" id="{79C520BA-AA06-A253-916B-589FA7AF1AE7}"/>
                </a:ext>
              </a:extLst>
            </p:cNvPr>
            <p:cNvGrpSpPr/>
            <p:nvPr/>
          </p:nvGrpSpPr>
          <p:grpSpPr>
            <a:xfrm>
              <a:off x="6888087" y="1067163"/>
              <a:ext cx="5010459" cy="5242157"/>
              <a:chOff x="695400" y="1030137"/>
              <a:chExt cx="5250916" cy="5309609"/>
            </a:xfrm>
          </p:grpSpPr>
          <p:grpSp>
            <p:nvGrpSpPr>
              <p:cNvPr id="5" name="Grupo 4">
                <a:extLst>
                  <a:ext uri="{FF2B5EF4-FFF2-40B4-BE49-F238E27FC236}">
                    <a16:creationId xmlns:a16="http://schemas.microsoft.com/office/drawing/2014/main" id="{5016CA6A-CE76-E5A2-19A6-4B1F86EB9A38}"/>
                  </a:ext>
                </a:extLst>
              </p:cNvPr>
              <p:cNvGrpSpPr/>
              <p:nvPr/>
            </p:nvGrpSpPr>
            <p:grpSpPr>
              <a:xfrm>
                <a:off x="695400" y="1030137"/>
                <a:ext cx="5250916" cy="5309609"/>
                <a:chOff x="304800" y="1073448"/>
                <a:chExt cx="5250916" cy="5309609"/>
              </a:xfrm>
            </p:grpSpPr>
            <p:pic>
              <p:nvPicPr>
                <p:cNvPr id="6" name="Imagen 5" descr="Imagen que contiene interior, tabla, escritorio, oficina&#10;&#10;Descripción generada automáticamente">
                  <a:extLst>
                    <a:ext uri="{FF2B5EF4-FFF2-40B4-BE49-F238E27FC236}">
                      <a16:creationId xmlns:a16="http://schemas.microsoft.com/office/drawing/2014/main" id="{713C7D20-DEA0-BAC8-EC74-CD561CC6CF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9" t="9205" r="7857"/>
                <a:stretch/>
              </p:blipFill>
              <p:spPr>
                <a:xfrm>
                  <a:off x="304800" y="1073448"/>
                  <a:ext cx="4392460" cy="3432420"/>
                </a:xfrm>
                <a:prstGeom prst="rect">
                  <a:avLst/>
                </a:prstGeom>
                <a:ln/>
              </p:spPr>
            </p:pic>
            <p:pic>
              <p:nvPicPr>
                <p:cNvPr id="7" name="Imagen 6" descr="Imagen que contiene interior, tabla, metal, artículos&#10;&#10;Descripción generada automáticamente">
                  <a:extLst>
                    <a:ext uri="{FF2B5EF4-FFF2-40B4-BE49-F238E27FC236}">
                      <a16:creationId xmlns:a16="http://schemas.microsoft.com/office/drawing/2014/main" id="{65209BBF-B451-86FF-FC40-7D4662331E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113" b="22266"/>
                <a:stretch/>
              </p:blipFill>
              <p:spPr>
                <a:xfrm>
                  <a:off x="3595857" y="3063428"/>
                  <a:ext cx="1577584" cy="3319629"/>
                </a:xfrm>
                <a:prstGeom prst="rect">
                  <a:avLst/>
                </a:prstGeom>
                <a:ln/>
              </p:spPr>
            </p:pic>
            <p:sp>
              <p:nvSpPr>
                <p:cNvPr id="8" name="TextBox 1036">
                  <a:extLst>
                    <a:ext uri="{FF2B5EF4-FFF2-40B4-BE49-F238E27FC236}">
                      <a16:creationId xmlns:a16="http://schemas.microsoft.com/office/drawing/2014/main" id="{02B8783D-78C6-16BF-116D-39BF8CE82EDB}"/>
                    </a:ext>
                  </a:extLst>
                </p:cNvPr>
                <p:cNvSpPr txBox="1"/>
                <p:nvPr/>
              </p:nvSpPr>
              <p:spPr>
                <a:xfrm>
                  <a:off x="4627945" y="4244258"/>
                  <a:ext cx="927771" cy="523220"/>
                </a:xfrm>
                <a:prstGeom prst="rect">
                  <a:avLst/>
                </a:prstGeom>
                <a:solidFill>
                  <a:schemeClr val="bg1"/>
                </a:solidFill>
                <a:ln>
                  <a:solidFill>
                    <a:schemeClr val="accent2"/>
                  </a:solidFill>
                </a:ln>
              </p:spPr>
              <p:txBody>
                <a:bodyPr wrap="square" rtlCol="0">
                  <a:spAutoFit/>
                </a:bodyPr>
                <a:lstStyle>
                  <a:defPPr>
                    <a:defRPr lang="en-US"/>
                  </a:defPPr>
                  <a:lvl1pPr algn="ctr">
                    <a:defRPr sz="1200" i="1">
                      <a:latin typeface="Arial" panose="020B0604020202020204" pitchFamily="34" charset="0"/>
                      <a:cs typeface="Arial" panose="020B0604020202020204" pitchFamily="34" charset="0"/>
                    </a:defRPr>
                  </a:lvl1pPr>
                </a:lstStyle>
                <a:p>
                  <a:r>
                    <a:rPr lang="en-US"/>
                    <a:t>Optical collection</a:t>
                  </a:r>
                  <a:endParaRPr lang="en-US" dirty="0"/>
                </a:p>
              </p:txBody>
            </p:sp>
            <p:sp>
              <p:nvSpPr>
                <p:cNvPr id="9" name="TextBox 1036">
                  <a:extLst>
                    <a:ext uri="{FF2B5EF4-FFF2-40B4-BE49-F238E27FC236}">
                      <a16:creationId xmlns:a16="http://schemas.microsoft.com/office/drawing/2014/main" id="{F84E0FAF-C710-84EA-3E66-0401C2865F13}"/>
                    </a:ext>
                  </a:extLst>
                </p:cNvPr>
                <p:cNvSpPr txBox="1"/>
                <p:nvPr/>
              </p:nvSpPr>
              <p:spPr>
                <a:xfrm>
                  <a:off x="4271740" y="3250053"/>
                  <a:ext cx="1104696" cy="523220"/>
                </a:xfrm>
                <a:prstGeom prst="rect">
                  <a:avLst/>
                </a:prstGeom>
                <a:solidFill>
                  <a:schemeClr val="bg1"/>
                </a:solidFill>
                <a:ln>
                  <a:solidFill>
                    <a:srgbClr val="FF0000"/>
                  </a:solidFill>
                </a:ln>
              </p:spPr>
              <p:txBody>
                <a:bodyPr wrap="square" rtlCol="0">
                  <a:spAutoFit/>
                </a:bodyPr>
                <a:lstStyle>
                  <a:defPPr>
                    <a:defRPr lang="en-US"/>
                  </a:defPPr>
                  <a:lvl1pPr algn="ctr">
                    <a:defRPr sz="1200" i="1">
                      <a:latin typeface="Arial" panose="020B0604020202020204" pitchFamily="34" charset="0"/>
                      <a:cs typeface="Arial" panose="020B0604020202020204" pitchFamily="34" charset="0"/>
                    </a:defRPr>
                  </a:lvl1pPr>
                </a:lstStyle>
                <a:p>
                  <a:r>
                    <a:rPr lang="en-US" dirty="0" err="1"/>
                    <a:t>Focussing</a:t>
                  </a:r>
                  <a:r>
                    <a:rPr lang="en-US" dirty="0"/>
                    <a:t> optics</a:t>
                  </a:r>
                </a:p>
              </p:txBody>
            </p:sp>
            <p:sp>
              <p:nvSpPr>
                <p:cNvPr id="10" name="TextBox 1036">
                  <a:extLst>
                    <a:ext uri="{FF2B5EF4-FFF2-40B4-BE49-F238E27FC236}">
                      <a16:creationId xmlns:a16="http://schemas.microsoft.com/office/drawing/2014/main" id="{24E428EF-6866-133B-3B3C-8A050422B398}"/>
                    </a:ext>
                  </a:extLst>
                </p:cNvPr>
                <p:cNvSpPr txBox="1"/>
                <p:nvPr/>
              </p:nvSpPr>
              <p:spPr>
                <a:xfrm>
                  <a:off x="431801" y="3773274"/>
                  <a:ext cx="774700" cy="27699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1200" i="1">
                      <a:latin typeface="Arial" panose="020B0604020202020204" pitchFamily="34" charset="0"/>
                      <a:cs typeface="Arial" panose="020B0604020202020204" pitchFamily="34" charset="0"/>
                    </a:defRPr>
                  </a:lvl1pPr>
                </a:lstStyle>
                <a:p>
                  <a:r>
                    <a:rPr lang="en-US" dirty="0"/>
                    <a:t>Laser</a:t>
                  </a:r>
                </a:p>
              </p:txBody>
            </p:sp>
            <p:sp>
              <p:nvSpPr>
                <p:cNvPr id="11" name="TextBox 1036">
                  <a:extLst>
                    <a:ext uri="{FF2B5EF4-FFF2-40B4-BE49-F238E27FC236}">
                      <a16:creationId xmlns:a16="http://schemas.microsoft.com/office/drawing/2014/main" id="{35BEB1CF-6AE2-EAF0-FB26-E578D4FB29BB}"/>
                    </a:ext>
                  </a:extLst>
                </p:cNvPr>
                <p:cNvSpPr txBox="1"/>
                <p:nvPr/>
              </p:nvSpPr>
              <p:spPr>
                <a:xfrm>
                  <a:off x="355600" y="2465081"/>
                  <a:ext cx="1544320" cy="46166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1200" i="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Field </a:t>
                  </a:r>
                  <a:r>
                    <a:rPr lang="en-US"/>
                    <a:t>spectrometer(s)</a:t>
                  </a:r>
                  <a:endParaRPr lang="en-US" dirty="0"/>
                </a:p>
              </p:txBody>
            </p:sp>
            <p:sp>
              <p:nvSpPr>
                <p:cNvPr id="12" name="TextBox 1036">
                  <a:extLst>
                    <a:ext uri="{FF2B5EF4-FFF2-40B4-BE49-F238E27FC236}">
                      <a16:creationId xmlns:a16="http://schemas.microsoft.com/office/drawing/2014/main" id="{076D34B1-B057-70EB-CF3B-BDED0A71AACF}"/>
                    </a:ext>
                  </a:extLst>
                </p:cNvPr>
                <p:cNvSpPr txBox="1"/>
                <p:nvPr/>
              </p:nvSpPr>
              <p:spPr>
                <a:xfrm>
                  <a:off x="1580704" y="4179879"/>
                  <a:ext cx="1944620" cy="46760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1200" i="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Lab </a:t>
                  </a:r>
                  <a:r>
                    <a:rPr lang="en-US" dirty="0"/>
                    <a:t>spectrograph</a:t>
                  </a:r>
                </a:p>
                <a:p>
                  <a:r>
                    <a:rPr lang="en-US"/>
                    <a:t>&amp; iCCD</a:t>
                  </a:r>
                  <a:endParaRPr lang="en-US" dirty="0"/>
                </a:p>
              </p:txBody>
            </p:sp>
            <p:sp>
              <p:nvSpPr>
                <p:cNvPr id="13" name="TextBox 1036">
                  <a:extLst>
                    <a:ext uri="{FF2B5EF4-FFF2-40B4-BE49-F238E27FC236}">
                      <a16:creationId xmlns:a16="http://schemas.microsoft.com/office/drawing/2014/main" id="{995A5163-3DA3-2FC3-E800-54B9A67EE619}"/>
                    </a:ext>
                  </a:extLst>
                </p:cNvPr>
                <p:cNvSpPr txBox="1"/>
                <p:nvPr/>
              </p:nvSpPr>
              <p:spPr>
                <a:xfrm>
                  <a:off x="4577705" y="5543414"/>
                  <a:ext cx="978011" cy="276999"/>
                </a:xfrm>
                <a:prstGeom prst="rect">
                  <a:avLst/>
                </a:prstGeom>
                <a:solidFill>
                  <a:schemeClr val="bg1"/>
                </a:solidFill>
                <a:ln>
                  <a:solidFill>
                    <a:schemeClr val="accent2"/>
                  </a:solidFill>
                </a:ln>
              </p:spPr>
              <p:txBody>
                <a:bodyPr wrap="square" rtlCol="0">
                  <a:spAutoFit/>
                </a:bodyPr>
                <a:lstStyle>
                  <a:defPPr>
                    <a:defRPr lang="en-US"/>
                  </a:defPPr>
                  <a:lvl1pPr algn="ctr">
                    <a:defRPr sz="1200" i="1">
                      <a:latin typeface="Arial" panose="020B0604020202020204" pitchFamily="34" charset="0"/>
                      <a:cs typeface="Arial" panose="020B0604020202020204" pitchFamily="34" charset="0"/>
                    </a:defRPr>
                  </a:lvl1pPr>
                </a:lstStyle>
                <a:p>
                  <a:r>
                    <a:rPr lang="en-US" dirty="0"/>
                    <a:t>Sample</a:t>
                  </a:r>
                </a:p>
              </p:txBody>
            </p:sp>
            <p:sp>
              <p:nvSpPr>
                <p:cNvPr id="14" name="TextBox 1036">
                  <a:extLst>
                    <a:ext uri="{FF2B5EF4-FFF2-40B4-BE49-F238E27FC236}">
                      <a16:creationId xmlns:a16="http://schemas.microsoft.com/office/drawing/2014/main" id="{91929144-1BE0-4964-03C3-EFB57887EE2F}"/>
                    </a:ext>
                  </a:extLst>
                </p:cNvPr>
                <p:cNvSpPr txBox="1"/>
                <p:nvPr/>
              </p:nvSpPr>
              <p:spPr>
                <a:xfrm>
                  <a:off x="1605997" y="5857903"/>
                  <a:ext cx="1894029" cy="280563"/>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1200" i="1">
                      <a:latin typeface="Arial" panose="020B0604020202020204" pitchFamily="34" charset="0"/>
                      <a:cs typeface="Arial" panose="020B0604020202020204" pitchFamily="34" charset="0"/>
                    </a:defRPr>
                  </a:lvl1pPr>
                </a:lstStyle>
                <a:p>
                  <a:r>
                    <a:rPr lang="en-US" dirty="0"/>
                    <a:t>Automated XYZ stage </a:t>
                  </a:r>
                </a:p>
              </p:txBody>
            </p:sp>
          </p:grpSp>
          <p:sp>
            <p:nvSpPr>
              <p:cNvPr id="15" name="TextBox 1036">
                <a:extLst>
                  <a:ext uri="{FF2B5EF4-FFF2-40B4-BE49-F238E27FC236}">
                    <a16:creationId xmlns:a16="http://schemas.microsoft.com/office/drawing/2014/main" id="{35AACAC6-7863-13B1-F0F7-07B91663D2E9}"/>
                  </a:ext>
                </a:extLst>
              </p:cNvPr>
              <p:cNvSpPr txBox="1"/>
              <p:nvPr/>
            </p:nvSpPr>
            <p:spPr>
              <a:xfrm>
                <a:off x="2015977" y="1074736"/>
                <a:ext cx="1368152"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1200" i="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Echelle spectrometer</a:t>
                </a:r>
                <a:endParaRPr lang="en-US" dirty="0"/>
              </a:p>
            </p:txBody>
          </p:sp>
          <p:sp>
            <p:nvSpPr>
              <p:cNvPr id="16" name="TextBox 1036">
                <a:extLst>
                  <a:ext uri="{FF2B5EF4-FFF2-40B4-BE49-F238E27FC236}">
                    <a16:creationId xmlns:a16="http://schemas.microsoft.com/office/drawing/2014/main" id="{8F5E6CBC-644B-8520-4AAC-0D8F0CCCBFF4}"/>
                  </a:ext>
                </a:extLst>
              </p:cNvPr>
              <p:cNvSpPr txBox="1"/>
              <p:nvPr/>
            </p:nvSpPr>
            <p:spPr>
              <a:xfrm>
                <a:off x="719874" y="1196859"/>
                <a:ext cx="774700" cy="27699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1200" i="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Lasers</a:t>
                </a:r>
                <a:endParaRPr lang="en-US" dirty="0"/>
              </a:p>
            </p:txBody>
          </p:sp>
        </p:grpSp>
        <p:sp>
          <p:nvSpPr>
            <p:cNvPr id="20" name="TextBox 1036">
              <a:extLst>
                <a:ext uri="{FF2B5EF4-FFF2-40B4-BE49-F238E27FC236}">
                  <a16:creationId xmlns:a16="http://schemas.microsoft.com/office/drawing/2014/main" id="{D0402ABF-12A4-A649-B04A-D0492DF3AFF3}"/>
                </a:ext>
              </a:extLst>
            </p:cNvPr>
            <p:cNvSpPr txBox="1"/>
            <p:nvPr/>
          </p:nvSpPr>
          <p:spPr>
            <a:xfrm>
              <a:off x="8126186" y="4865575"/>
              <a:ext cx="1855569"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1200" i="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Workstation PC for data acquisition and data analysis</a:t>
              </a:r>
            </a:p>
          </p:txBody>
        </p:sp>
        <p:sp>
          <p:nvSpPr>
            <p:cNvPr id="21" name="Flecha: hacia abajo 20">
              <a:extLst>
                <a:ext uri="{FF2B5EF4-FFF2-40B4-BE49-F238E27FC236}">
                  <a16:creationId xmlns:a16="http://schemas.microsoft.com/office/drawing/2014/main" id="{AD2A5B84-09E8-BC1A-54E8-3463195303E8}"/>
                </a:ext>
              </a:extLst>
            </p:cNvPr>
            <p:cNvSpPr/>
            <p:nvPr/>
          </p:nvSpPr>
          <p:spPr>
            <a:xfrm>
              <a:off x="10560496" y="2348880"/>
              <a:ext cx="452765" cy="617475"/>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505085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02005-1EC1-E3CA-0F6D-7C4E17A84E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C99694-193C-34DB-A351-848CD4C9D7DE}"/>
              </a:ext>
            </a:extLst>
          </p:cNvPr>
          <p:cNvSpPr>
            <a:spLocks noGrp="1"/>
          </p:cNvSpPr>
          <p:nvPr>
            <p:ph type="title"/>
          </p:nvPr>
        </p:nvSpPr>
        <p:spPr>
          <a:xfrm>
            <a:off x="0" y="203248"/>
            <a:ext cx="8515031" cy="532184"/>
          </a:xfrm>
        </p:spPr>
        <p:txBody>
          <a:bodyPr/>
          <a:lstStyle/>
          <a:p>
            <a:r>
              <a:rPr lang="en-US" dirty="0"/>
              <a:t>   LIBS spectra measurement</a:t>
            </a:r>
            <a:endParaRPr lang="en-US" dirty="0">
              <a:highlight>
                <a:srgbClr val="FFFF00"/>
              </a:highlight>
            </a:endParaRPr>
          </a:p>
        </p:txBody>
      </p:sp>
      <p:sp>
        <p:nvSpPr>
          <p:cNvPr id="8" name="Marcador de contenido 5">
            <a:extLst>
              <a:ext uri="{FF2B5EF4-FFF2-40B4-BE49-F238E27FC236}">
                <a16:creationId xmlns:a16="http://schemas.microsoft.com/office/drawing/2014/main" id="{F9BED90B-804C-FF2E-90B3-4060F389E259}"/>
              </a:ext>
            </a:extLst>
          </p:cNvPr>
          <p:cNvSpPr txBox="1">
            <a:spLocks/>
          </p:cNvSpPr>
          <p:nvPr/>
        </p:nvSpPr>
        <p:spPr>
          <a:xfrm>
            <a:off x="7645536" y="6372298"/>
            <a:ext cx="3937000" cy="300038"/>
          </a:xfrm>
          <a:prstGeom prst="rect">
            <a:avLst/>
          </a:prstGeom>
          <a:solidFill>
            <a:srgbClr val="648B4D"/>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200" dirty="0"/>
              <a:t>5</a:t>
            </a:r>
            <a:r>
              <a:rPr lang="en-US" sz="1200" baseline="30000" dirty="0"/>
              <a:t>th</a:t>
            </a:r>
            <a:r>
              <a:rPr lang="en-US" sz="1200" dirty="0"/>
              <a:t> webinar | 19-02-2025 | online</a:t>
            </a:r>
          </a:p>
          <a:p>
            <a:endParaRPr lang="es-ES" sz="1200" dirty="0"/>
          </a:p>
        </p:txBody>
      </p:sp>
      <p:pic>
        <p:nvPicPr>
          <p:cNvPr id="5" name="Imagen 4">
            <a:extLst>
              <a:ext uri="{FF2B5EF4-FFF2-40B4-BE49-F238E27FC236}">
                <a16:creationId xmlns:a16="http://schemas.microsoft.com/office/drawing/2014/main" id="{8F7EFB63-6851-BBA5-01EB-EA4E1B110312}"/>
              </a:ext>
            </a:extLst>
          </p:cNvPr>
          <p:cNvPicPr>
            <a:picLocks noChangeAspect="1"/>
          </p:cNvPicPr>
          <p:nvPr/>
        </p:nvPicPr>
        <p:blipFill rotWithShape="1">
          <a:blip r:embed="rId7"/>
          <a:srcRect t="19382"/>
          <a:stretch/>
        </p:blipFill>
        <p:spPr>
          <a:xfrm>
            <a:off x="619301" y="3890682"/>
            <a:ext cx="4180555" cy="2245087"/>
          </a:xfrm>
          <a:prstGeom prst="rect">
            <a:avLst/>
          </a:prstGeom>
        </p:spPr>
      </p:pic>
      <p:pic>
        <p:nvPicPr>
          <p:cNvPr id="6" name="Vídeo sin título ‐ Hecho con Clipchamp">
            <a:hlinkClick r:id="" action="ppaction://media"/>
            <a:extLst>
              <a:ext uri="{FF2B5EF4-FFF2-40B4-BE49-F238E27FC236}">
                <a16:creationId xmlns:a16="http://schemas.microsoft.com/office/drawing/2014/main" id="{126B14A7-435A-AB1B-82DD-21E4EEAE793F}"/>
              </a:ext>
            </a:extLst>
          </p:cNvPr>
          <p:cNvPicPr>
            <a:picLocks noChangeAspect="1"/>
          </p:cNvPicPr>
          <p:nvPr>
            <a:videoFile r:link="rId1"/>
            <p:extLst>
              <p:ext uri="{DAA4B4D4-6D71-4841-9C94-3DE7FCFB9230}">
                <p14:media xmlns:p14="http://schemas.microsoft.com/office/powerpoint/2010/main" r:embed="rId2">
                  <p14:trim st="500" end="634"/>
                </p14:media>
              </p:ext>
            </p:extLst>
          </p:nvPr>
        </p:nvPicPr>
        <p:blipFill rotWithShape="1">
          <a:blip r:embed="rId8"/>
          <a:srcRect l="11967" t="14230" r="13556"/>
          <a:stretch/>
        </p:blipFill>
        <p:spPr>
          <a:xfrm>
            <a:off x="5375920" y="1423639"/>
            <a:ext cx="2664296" cy="1822939"/>
          </a:xfrm>
          <a:prstGeom prst="rect">
            <a:avLst/>
          </a:prstGeom>
        </p:spPr>
      </p:pic>
      <p:pic>
        <p:nvPicPr>
          <p:cNvPr id="9" name="Picture 1024">
            <a:extLst>
              <a:ext uri="{FF2B5EF4-FFF2-40B4-BE49-F238E27FC236}">
                <a16:creationId xmlns:a16="http://schemas.microsoft.com/office/drawing/2014/main" id="{87C6C669-F064-23B5-16B4-72C4B5A30630}"/>
              </a:ext>
            </a:extLst>
          </p:cNvPr>
          <p:cNvPicPr>
            <a:picLocks noChangeAspect="1"/>
          </p:cNvPicPr>
          <p:nvPr/>
        </p:nvPicPr>
        <p:blipFill rotWithShape="1">
          <a:blip r:embed="rId9"/>
          <a:srcRect l="12978" t="408" r="6162" b="13690"/>
          <a:stretch/>
        </p:blipFill>
        <p:spPr>
          <a:xfrm>
            <a:off x="767408" y="1063215"/>
            <a:ext cx="1833850" cy="2657138"/>
          </a:xfrm>
          <a:prstGeom prst="rect">
            <a:avLst/>
          </a:prstGeom>
          <a:ln>
            <a:noFill/>
          </a:ln>
          <a:effectLst>
            <a:outerShdw blurRad="190500" algn="tl" rotWithShape="0">
              <a:srgbClr val="000000">
                <a:alpha val="70000"/>
              </a:srgbClr>
            </a:outerShdw>
          </a:effectLst>
        </p:spPr>
      </p:pic>
      <p:pic>
        <p:nvPicPr>
          <p:cNvPr id="12" name="20231123_Prueba3">
            <a:hlinkClick r:id="" action="ppaction://media"/>
            <a:extLst>
              <a:ext uri="{FF2B5EF4-FFF2-40B4-BE49-F238E27FC236}">
                <a16:creationId xmlns:a16="http://schemas.microsoft.com/office/drawing/2014/main" id="{D48F57BE-51C3-0B76-30D5-92C563E480D4}"/>
              </a:ext>
            </a:extLst>
          </p:cNvPr>
          <p:cNvPicPr>
            <a:picLocks noChangeAspect="1"/>
          </p:cNvPicPr>
          <p:nvPr>
            <a:videoFile r:link="rId1"/>
            <p:extLst>
              <p:ext uri="{DAA4B4D4-6D71-4841-9C94-3DE7FCFB9230}">
                <p14:media xmlns:p14="http://schemas.microsoft.com/office/powerpoint/2010/main" r:embed="rId3">
                  <p14:trim end="1756"/>
                </p14:media>
              </p:ext>
            </p:extLst>
          </p:nvPr>
        </p:nvPicPr>
        <p:blipFill>
          <a:blip r:embed="rId10"/>
          <a:srcRect b="10670"/>
          <a:stretch/>
        </p:blipFill>
        <p:spPr>
          <a:xfrm>
            <a:off x="8515031" y="1454260"/>
            <a:ext cx="3014671" cy="1808568"/>
          </a:xfrm>
          <a:prstGeom prst="rect">
            <a:avLst/>
          </a:prstGeom>
          <a:ln>
            <a:noFill/>
          </a:ln>
          <a:effectLst>
            <a:outerShdw blurRad="190500" algn="tl" rotWithShape="0">
              <a:srgbClr val="000000">
                <a:alpha val="70000"/>
              </a:srgbClr>
            </a:outerShdw>
          </a:effectLst>
        </p:spPr>
      </p:pic>
      <p:pic>
        <p:nvPicPr>
          <p:cNvPr id="13" name="WIN_20250214_10_37_37_Pro">
            <a:hlinkClick r:id="" action="ppaction://media"/>
            <a:extLst>
              <a:ext uri="{FF2B5EF4-FFF2-40B4-BE49-F238E27FC236}">
                <a16:creationId xmlns:a16="http://schemas.microsoft.com/office/drawing/2014/main" id="{6544C705-5EC6-120E-5353-FAD58967BA18}"/>
              </a:ext>
            </a:extLst>
          </p:cNvPr>
          <p:cNvPicPr>
            <a:picLocks noChangeAspect="1"/>
          </p:cNvPicPr>
          <p:nvPr>
            <a:videoFile r:link="rId1"/>
            <p:extLst>
              <p:ext uri="{DAA4B4D4-6D71-4841-9C94-3DE7FCFB9230}">
                <p14:media xmlns:p14="http://schemas.microsoft.com/office/powerpoint/2010/main" r:embed="rId4">
                  <p14:trim st="4121" end="6975.6041"/>
                </p14:media>
              </p:ext>
            </p:extLst>
          </p:nvPr>
        </p:nvPicPr>
        <p:blipFill>
          <a:blip r:embed="rId11"/>
          <a:srcRect l="41107" t="15120" r="29126" b="24400"/>
          <a:stretch/>
        </p:blipFill>
        <p:spPr>
          <a:xfrm>
            <a:off x="2904266" y="1051396"/>
            <a:ext cx="1751574" cy="2669065"/>
          </a:xfrm>
          <a:prstGeom prst="rect">
            <a:avLst/>
          </a:prstGeom>
        </p:spPr>
      </p:pic>
      <p:sp>
        <p:nvSpPr>
          <p:cNvPr id="2" name="Marcador de contenido 3">
            <a:extLst>
              <a:ext uri="{FF2B5EF4-FFF2-40B4-BE49-F238E27FC236}">
                <a16:creationId xmlns:a16="http://schemas.microsoft.com/office/drawing/2014/main" id="{1710A7A0-A3CC-D65C-E690-85DFB4384D26}"/>
              </a:ext>
            </a:extLst>
          </p:cNvPr>
          <p:cNvSpPr>
            <a:spLocks noGrp="1"/>
          </p:cNvSpPr>
          <p:nvPr>
            <p:ph sz="quarter" idx="14"/>
          </p:nvPr>
        </p:nvSpPr>
        <p:spPr>
          <a:xfrm>
            <a:off x="7604971" y="6376772"/>
            <a:ext cx="3937000" cy="300038"/>
          </a:xfrm>
        </p:spPr>
        <p:txBody>
          <a:bodyPr/>
          <a:lstStyle/>
          <a:p>
            <a:r>
              <a:rPr lang="en-US" dirty="0"/>
              <a:t>5</a:t>
            </a:r>
            <a:r>
              <a:rPr lang="en-US" baseline="30000" dirty="0"/>
              <a:t>th</a:t>
            </a:r>
            <a:r>
              <a:rPr lang="en-US" dirty="0"/>
              <a:t> webinar | 19-02-2025 | online</a:t>
            </a:r>
          </a:p>
          <a:p>
            <a:endParaRPr lang="es-ES" dirty="0"/>
          </a:p>
        </p:txBody>
      </p:sp>
      <p:grpSp>
        <p:nvGrpSpPr>
          <p:cNvPr id="14" name="Grupo 13">
            <a:extLst>
              <a:ext uri="{FF2B5EF4-FFF2-40B4-BE49-F238E27FC236}">
                <a16:creationId xmlns:a16="http://schemas.microsoft.com/office/drawing/2014/main" id="{5E61D959-BFDE-23D6-0C66-EDD0DAE2A6D2}"/>
              </a:ext>
            </a:extLst>
          </p:cNvPr>
          <p:cNvGrpSpPr/>
          <p:nvPr/>
        </p:nvGrpSpPr>
        <p:grpSpPr>
          <a:xfrm>
            <a:off x="5951984" y="3551289"/>
            <a:ext cx="5453508" cy="2699303"/>
            <a:chOff x="5951984" y="3551289"/>
            <a:chExt cx="5453508" cy="2699303"/>
          </a:xfrm>
        </p:grpSpPr>
        <p:pic>
          <p:nvPicPr>
            <p:cNvPr id="4" name="Imagen 3">
              <a:extLst>
                <a:ext uri="{FF2B5EF4-FFF2-40B4-BE49-F238E27FC236}">
                  <a16:creationId xmlns:a16="http://schemas.microsoft.com/office/drawing/2014/main" id="{61D5602B-5FB4-9BB7-7AA8-79E2E2F6A4CB}"/>
                </a:ext>
              </a:extLst>
            </p:cNvPr>
            <p:cNvPicPr>
              <a:picLocks noChangeAspect="1"/>
            </p:cNvPicPr>
            <p:nvPr/>
          </p:nvPicPr>
          <p:blipFill>
            <a:blip r:embed="rId12"/>
            <a:stretch/>
          </p:blipFill>
          <p:spPr bwMode="auto">
            <a:xfrm>
              <a:off x="5951984" y="3551289"/>
              <a:ext cx="5453508" cy="2699303"/>
            </a:xfrm>
            <a:prstGeom prst="rect">
              <a:avLst/>
            </a:prstGeom>
          </p:spPr>
        </p:pic>
        <p:pic>
          <p:nvPicPr>
            <p:cNvPr id="10" name="Imagen 9" descr="Imagen que contiene Gráfico&#10;&#10;El contenido generado por IA puede ser incorrecto.">
              <a:extLst>
                <a:ext uri="{FF2B5EF4-FFF2-40B4-BE49-F238E27FC236}">
                  <a16:creationId xmlns:a16="http://schemas.microsoft.com/office/drawing/2014/main" id="{A35FEDA0-156B-2845-B759-F5B8A92AD2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28047" y="3750441"/>
              <a:ext cx="566191" cy="995951"/>
            </a:xfrm>
            <a:prstGeom prst="rect">
              <a:avLst/>
            </a:prstGeom>
          </p:spPr>
        </p:pic>
        <p:sp>
          <p:nvSpPr>
            <p:cNvPr id="11" name="Rectángulo 10">
              <a:extLst>
                <a:ext uri="{FF2B5EF4-FFF2-40B4-BE49-F238E27FC236}">
                  <a16:creationId xmlns:a16="http://schemas.microsoft.com/office/drawing/2014/main" id="{C33CB2BB-F01B-5B69-B755-A8B42EE3938B}"/>
                </a:ext>
              </a:extLst>
            </p:cNvPr>
            <p:cNvSpPr/>
            <p:nvPr/>
          </p:nvSpPr>
          <p:spPr>
            <a:xfrm>
              <a:off x="6528048" y="4746392"/>
              <a:ext cx="566191" cy="718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6149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578"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7" repeatCount="indefinite" fill="hold" display="0">
                  <p:stCondLst>
                    <p:cond delay="indefinite"/>
                  </p:stCondLst>
                </p:cTn>
                <p:tgtEl>
                  <p:spTgt spid="6"/>
                </p:tgtEl>
              </p:cMediaNode>
            </p:video>
            <p:video>
              <p:cMediaNode vol="80000">
                <p:cTn id="18" repeatCount="indefinite" fill="remove" display="0">
                  <p:stCondLst>
                    <p:cond delay="indefinite"/>
                  </p:stCondLst>
                </p:cTn>
                <p:tgtEl>
                  <p:spTgt spid="12"/>
                </p:tgtEl>
              </p:cMediaNode>
            </p:video>
            <p:video>
              <p:cMediaNode vol="80000" mute="1">
                <p:cTn id="19" fill="hold" display="0">
                  <p:stCondLst>
                    <p:cond delay="indefinite"/>
                  </p:stCondLst>
                </p:cTn>
                <p:tgtEl>
                  <p:spTgt spid="1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330B8-81D1-3B63-BC5F-87A17593DB53}"/>
              </a:ext>
            </a:extLst>
          </p:cNvPr>
          <p:cNvSpPr>
            <a:spLocks noGrp="1"/>
          </p:cNvSpPr>
          <p:nvPr>
            <p:ph type="title"/>
          </p:nvPr>
        </p:nvSpPr>
        <p:spPr>
          <a:xfrm>
            <a:off x="0" y="203248"/>
            <a:ext cx="8515031" cy="532184"/>
          </a:xfrm>
        </p:spPr>
        <p:txBody>
          <a:bodyPr/>
          <a:lstStyle/>
          <a:p>
            <a:r>
              <a:rPr lang="en-US" dirty="0"/>
              <a:t>   LIBS spectra on thermosets</a:t>
            </a:r>
          </a:p>
        </p:txBody>
      </p:sp>
      <p:pic>
        <p:nvPicPr>
          <p:cNvPr id="2052" name="Picture 4">
            <a:extLst>
              <a:ext uri="{FF2B5EF4-FFF2-40B4-BE49-F238E27FC236}">
                <a16:creationId xmlns:a16="http://schemas.microsoft.com/office/drawing/2014/main" id="{D4CABFF4-B003-E220-5B58-2511EAE13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15" y="1079516"/>
            <a:ext cx="10094685" cy="5086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3A7673FA-C3D5-CC02-6F9D-71DC1237597F}"/>
              </a:ext>
            </a:extLst>
          </p:cNvPr>
          <p:cNvSpPr txBox="1">
            <a:spLocks/>
          </p:cNvSpPr>
          <p:nvPr/>
        </p:nvSpPr>
        <p:spPr>
          <a:xfrm>
            <a:off x="7155543" y="1568932"/>
            <a:ext cx="4310742" cy="825925"/>
          </a:xfrm>
          <a:prstGeom prst="rect">
            <a:avLst/>
          </a:prstGeom>
        </p:spPr>
        <p:txBody>
          <a:bodyPr lIns="91440" tIns="45720" rIns="91440" bIns="45720" anchor="t"/>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800"/>
              </a:spcBef>
              <a:buClr>
                <a:srgbClr val="000000"/>
              </a:buClr>
              <a:buSzPct val="100000"/>
            </a:pPr>
            <a:endParaRPr lang="en-US" sz="2000" dirty="0">
              <a:solidFill>
                <a:srgbClr val="000000"/>
              </a:solidFill>
            </a:endParaRPr>
          </a:p>
        </p:txBody>
      </p:sp>
      <p:sp>
        <p:nvSpPr>
          <p:cNvPr id="4" name="TextBox 25">
            <a:extLst>
              <a:ext uri="{FF2B5EF4-FFF2-40B4-BE49-F238E27FC236}">
                <a16:creationId xmlns:a16="http://schemas.microsoft.com/office/drawing/2014/main" id="{A058ECB0-E180-1BA3-73C5-7A95B3D38B45}"/>
              </a:ext>
            </a:extLst>
          </p:cNvPr>
          <p:cNvSpPr txBox="1"/>
          <p:nvPr/>
        </p:nvSpPr>
        <p:spPr>
          <a:xfrm>
            <a:off x="7982993" y="2156490"/>
            <a:ext cx="3572192" cy="400110"/>
          </a:xfrm>
          <a:prstGeom prst="rect">
            <a:avLst/>
          </a:prstGeom>
          <a:solidFill>
            <a:schemeClr val="bg1"/>
          </a:solidFill>
          <a:ln w="3175">
            <a:solidFill>
              <a:schemeClr val="accent6">
                <a:lumMod val="75000"/>
              </a:schemeClr>
            </a:solidFill>
          </a:ln>
        </p:spPr>
        <p:txBody>
          <a:bodyPr wrap="square" rtlCol="0">
            <a:spAutoFit/>
          </a:bodyPr>
          <a:lstStyle>
            <a:defPPr>
              <a:defRPr lang="en-US"/>
            </a:defPPr>
            <a:lvl1pPr>
              <a:defRPr sz="1400"/>
            </a:lvl1pPr>
          </a:lstStyle>
          <a:p>
            <a:r>
              <a:rPr lang="en-US" sz="2000" dirty="0">
                <a:latin typeface="Arial" panose="020B0604020202020204" pitchFamily="34" charset="0"/>
                <a:cs typeface="Arial" panose="020B0604020202020204" pitchFamily="34" charset="0"/>
              </a:rPr>
              <a:t>To identify the emission lines</a:t>
            </a:r>
          </a:p>
        </p:txBody>
      </p:sp>
      <p:sp>
        <p:nvSpPr>
          <p:cNvPr id="5" name="Marcador de contenido 3">
            <a:extLst>
              <a:ext uri="{FF2B5EF4-FFF2-40B4-BE49-F238E27FC236}">
                <a16:creationId xmlns:a16="http://schemas.microsoft.com/office/drawing/2014/main" id="{2A9F3A0A-7D8B-9D0E-60DB-FA2390561189}"/>
              </a:ext>
            </a:extLst>
          </p:cNvPr>
          <p:cNvSpPr>
            <a:spLocks noGrp="1"/>
          </p:cNvSpPr>
          <p:nvPr>
            <p:ph sz="quarter" idx="14"/>
          </p:nvPr>
        </p:nvSpPr>
        <p:spPr>
          <a:xfrm>
            <a:off x="7604971" y="6376772"/>
            <a:ext cx="3937000" cy="300038"/>
          </a:xfrm>
        </p:spPr>
        <p:txBody>
          <a:bodyPr/>
          <a:lstStyle/>
          <a:p>
            <a:pPr>
              <a:defRPr/>
            </a:pPr>
            <a:r>
              <a:rPr lang="en-US" dirty="0"/>
              <a:t>5</a:t>
            </a:r>
            <a:r>
              <a:rPr lang="en-US" baseline="30000" dirty="0"/>
              <a:t>th</a:t>
            </a:r>
            <a:r>
              <a:rPr lang="en-US" dirty="0"/>
              <a:t> webinar | 19-02-2025 | online</a:t>
            </a:r>
          </a:p>
        </p:txBody>
      </p:sp>
    </p:spTree>
    <p:extLst>
      <p:ext uri="{BB962C8B-B14F-4D97-AF65-F5344CB8AC3E}">
        <p14:creationId xmlns:p14="http://schemas.microsoft.com/office/powerpoint/2010/main" val="345002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330B8-81D1-3B63-BC5F-87A17593DB53}"/>
              </a:ext>
            </a:extLst>
          </p:cNvPr>
          <p:cNvSpPr>
            <a:spLocks noGrp="1"/>
          </p:cNvSpPr>
          <p:nvPr>
            <p:ph type="title"/>
          </p:nvPr>
        </p:nvSpPr>
        <p:spPr>
          <a:xfrm>
            <a:off x="0" y="203248"/>
            <a:ext cx="8515031" cy="532184"/>
          </a:xfrm>
        </p:spPr>
        <p:txBody>
          <a:bodyPr/>
          <a:lstStyle/>
          <a:p>
            <a:r>
              <a:rPr lang="en-US" dirty="0"/>
              <a:t>   LIBS spectra on thermosets</a:t>
            </a:r>
          </a:p>
        </p:txBody>
      </p:sp>
      <p:sp>
        <p:nvSpPr>
          <p:cNvPr id="8" name="Marcador de contenido 5">
            <a:extLst>
              <a:ext uri="{FF2B5EF4-FFF2-40B4-BE49-F238E27FC236}">
                <a16:creationId xmlns:a16="http://schemas.microsoft.com/office/drawing/2014/main" id="{6B1A16D6-69A2-2B2C-2235-C912A2248E62}"/>
              </a:ext>
            </a:extLst>
          </p:cNvPr>
          <p:cNvSpPr txBox="1">
            <a:spLocks/>
          </p:cNvSpPr>
          <p:nvPr/>
        </p:nvSpPr>
        <p:spPr>
          <a:xfrm>
            <a:off x="7645536" y="6372298"/>
            <a:ext cx="3937000" cy="300038"/>
          </a:xfrm>
          <a:prstGeom prst="rect">
            <a:avLst/>
          </a:prstGeom>
          <a:solidFill>
            <a:srgbClr val="648B4D"/>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90000"/>
              </a:lnSpc>
              <a:spcBef>
                <a:spcPts val="1000"/>
              </a:spcBef>
              <a:spcAft>
                <a:spcPts val="0"/>
              </a:spcAft>
              <a:buClrTx/>
              <a:buSzTx/>
              <a:buFont typeface="Arial"/>
              <a:buNone/>
              <a:tabLst/>
              <a:defRPr/>
            </a:pPr>
            <a:r>
              <a:rPr kumimoji="0" lang="en-US" sz="1400" b="0" i="0" u="none" strike="noStrike" kern="0" cap="none" spc="0" normalizeH="0" baseline="0" noProof="0" dirty="0">
                <a:ln>
                  <a:noFill/>
                </a:ln>
                <a:solidFill>
                  <a:prstClr val="white"/>
                </a:solidFill>
                <a:effectLst/>
                <a:uLnTx/>
                <a:uFillTx/>
                <a:latin typeface="Arial"/>
                <a:cs typeface="Arial"/>
              </a:rPr>
              <a:t>5</a:t>
            </a:r>
            <a:r>
              <a:rPr kumimoji="0" lang="en-US" sz="1400" b="0" i="0" u="none" strike="noStrike" kern="0" cap="none" spc="0" normalizeH="0" baseline="30000" noProof="0" dirty="0">
                <a:ln>
                  <a:noFill/>
                </a:ln>
                <a:solidFill>
                  <a:prstClr val="white"/>
                </a:solidFill>
                <a:effectLst/>
                <a:uLnTx/>
                <a:uFillTx/>
                <a:latin typeface="Arial"/>
                <a:cs typeface="Arial"/>
              </a:rPr>
              <a:t>th</a:t>
            </a:r>
            <a:r>
              <a:rPr kumimoji="0" lang="en-US" sz="1400" b="0" i="0" u="none" strike="noStrike" kern="0" cap="none" spc="0" normalizeH="0" baseline="0" noProof="0" dirty="0">
                <a:ln>
                  <a:noFill/>
                </a:ln>
                <a:solidFill>
                  <a:prstClr val="white"/>
                </a:solidFill>
                <a:effectLst/>
                <a:uLnTx/>
                <a:uFillTx/>
                <a:latin typeface="Arial"/>
                <a:cs typeface="Arial"/>
              </a:rPr>
              <a:t> webinar | 19-02-2025 | online</a:t>
            </a:r>
          </a:p>
          <a:p>
            <a:endParaRPr lang="es-ES" sz="1200" dirty="0"/>
          </a:p>
        </p:txBody>
      </p:sp>
      <p:pic>
        <p:nvPicPr>
          <p:cNvPr id="4" name="Imagen 3" descr="Gráfico, Histograma&#10;&#10;Descripción generada automáticamente">
            <a:extLst>
              <a:ext uri="{FF2B5EF4-FFF2-40B4-BE49-F238E27FC236}">
                <a16:creationId xmlns:a16="http://schemas.microsoft.com/office/drawing/2014/main" id="{D80885CF-0BEA-F234-547D-64512BE44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54" y="1138660"/>
            <a:ext cx="10333546" cy="5233638"/>
          </a:xfrm>
          <a:prstGeom prst="rect">
            <a:avLst/>
          </a:prstGeom>
        </p:spPr>
      </p:pic>
      <p:sp>
        <p:nvSpPr>
          <p:cNvPr id="5" name="TextBox 25">
            <a:extLst>
              <a:ext uri="{FF2B5EF4-FFF2-40B4-BE49-F238E27FC236}">
                <a16:creationId xmlns:a16="http://schemas.microsoft.com/office/drawing/2014/main" id="{BE9FEC88-D8CE-BFB4-22A6-A27F177EA514}"/>
              </a:ext>
            </a:extLst>
          </p:cNvPr>
          <p:cNvSpPr txBox="1"/>
          <p:nvPr/>
        </p:nvSpPr>
        <p:spPr>
          <a:xfrm>
            <a:off x="8930967" y="2446351"/>
            <a:ext cx="2888479" cy="400110"/>
          </a:xfrm>
          <a:prstGeom prst="rect">
            <a:avLst/>
          </a:prstGeom>
          <a:solidFill>
            <a:schemeClr val="bg1"/>
          </a:solidFill>
          <a:ln w="3175">
            <a:solidFill>
              <a:schemeClr val="accent6">
                <a:lumMod val="75000"/>
              </a:schemeClr>
            </a:solidFill>
          </a:ln>
        </p:spPr>
        <p:txBody>
          <a:bodyPr wrap="square" rtlCol="0">
            <a:spAutoFit/>
          </a:bodyPr>
          <a:lstStyle>
            <a:defPPr>
              <a:defRPr lang="en-US"/>
            </a:defPPr>
            <a:lvl1pPr>
              <a:defRPr sz="1400"/>
            </a:lvl1pPr>
          </a:lstStyle>
          <a:p>
            <a:r>
              <a:rPr lang="en-US" sz="2000" dirty="0">
                <a:latin typeface="Arial" panose="020B0604020202020204" pitchFamily="34" charset="0"/>
                <a:cs typeface="Arial" panose="020B0604020202020204" pitchFamily="34" charset="0"/>
              </a:rPr>
              <a:t>Atomic emission lines</a:t>
            </a:r>
          </a:p>
        </p:txBody>
      </p:sp>
    </p:spTree>
    <p:extLst>
      <p:ext uri="{BB962C8B-B14F-4D97-AF65-F5344CB8AC3E}">
        <p14:creationId xmlns:p14="http://schemas.microsoft.com/office/powerpoint/2010/main" val="42150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330B8-81D1-3B63-BC5F-87A17593DB53}"/>
              </a:ext>
            </a:extLst>
          </p:cNvPr>
          <p:cNvSpPr>
            <a:spLocks noGrp="1"/>
          </p:cNvSpPr>
          <p:nvPr>
            <p:ph type="title"/>
          </p:nvPr>
        </p:nvSpPr>
        <p:spPr>
          <a:xfrm>
            <a:off x="0" y="203248"/>
            <a:ext cx="8515031" cy="532184"/>
          </a:xfrm>
        </p:spPr>
        <p:txBody>
          <a:bodyPr/>
          <a:lstStyle/>
          <a:p>
            <a:r>
              <a:rPr lang="en-US" dirty="0"/>
              <a:t>   LIBS spectra on thermosets</a:t>
            </a:r>
          </a:p>
        </p:txBody>
      </p:sp>
      <p:pic>
        <p:nvPicPr>
          <p:cNvPr id="4" name="Imagen 3" descr="Gráfico, Histograma&#10;&#10;Descripción generada automáticamente">
            <a:extLst>
              <a:ext uri="{FF2B5EF4-FFF2-40B4-BE49-F238E27FC236}">
                <a16:creationId xmlns:a16="http://schemas.microsoft.com/office/drawing/2014/main" id="{29A09A38-9351-83DA-3CC5-6FAF2B044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65" y="990304"/>
            <a:ext cx="10401436" cy="5381994"/>
          </a:xfrm>
          <a:prstGeom prst="rect">
            <a:avLst/>
          </a:prstGeom>
        </p:spPr>
      </p:pic>
      <p:sp>
        <p:nvSpPr>
          <p:cNvPr id="5" name="TextBox 25">
            <a:extLst>
              <a:ext uri="{FF2B5EF4-FFF2-40B4-BE49-F238E27FC236}">
                <a16:creationId xmlns:a16="http://schemas.microsoft.com/office/drawing/2014/main" id="{69D8C09B-E7A6-30D4-D033-775E738CBC37}"/>
              </a:ext>
            </a:extLst>
          </p:cNvPr>
          <p:cNvSpPr txBox="1"/>
          <p:nvPr/>
        </p:nvSpPr>
        <p:spPr>
          <a:xfrm>
            <a:off x="8636001" y="2446351"/>
            <a:ext cx="3183446" cy="400110"/>
          </a:xfrm>
          <a:prstGeom prst="rect">
            <a:avLst/>
          </a:prstGeom>
          <a:solidFill>
            <a:schemeClr val="bg1"/>
          </a:solidFill>
          <a:ln w="3175">
            <a:solidFill>
              <a:schemeClr val="accent6">
                <a:lumMod val="75000"/>
              </a:schemeClr>
            </a:solidFill>
          </a:ln>
        </p:spPr>
        <p:txBody>
          <a:bodyPr wrap="square" rtlCol="0">
            <a:spAutoFit/>
          </a:bodyPr>
          <a:lstStyle>
            <a:defPPr>
              <a:defRPr lang="en-US"/>
            </a:defPPr>
            <a:lvl1pPr>
              <a:defRPr sz="1400"/>
            </a:lvl1pPr>
          </a:lstStyle>
          <a:p>
            <a:r>
              <a:rPr lang="en-US" sz="2000" dirty="0">
                <a:latin typeface="Arial" panose="020B0604020202020204" pitchFamily="34" charset="0"/>
                <a:cs typeface="Arial" panose="020B0604020202020204" pitchFamily="34" charset="0"/>
              </a:rPr>
              <a:t>Molecular emission lines</a:t>
            </a:r>
          </a:p>
        </p:txBody>
      </p:sp>
      <p:sp>
        <p:nvSpPr>
          <p:cNvPr id="2" name="Marcador de contenido 3">
            <a:extLst>
              <a:ext uri="{FF2B5EF4-FFF2-40B4-BE49-F238E27FC236}">
                <a16:creationId xmlns:a16="http://schemas.microsoft.com/office/drawing/2014/main" id="{27108AC6-D1DB-D7B9-3D95-4E39D899672E}"/>
              </a:ext>
            </a:extLst>
          </p:cNvPr>
          <p:cNvSpPr>
            <a:spLocks noGrp="1"/>
          </p:cNvSpPr>
          <p:nvPr>
            <p:ph sz="quarter" idx="14"/>
          </p:nvPr>
        </p:nvSpPr>
        <p:spPr>
          <a:xfrm>
            <a:off x="7604971" y="6376772"/>
            <a:ext cx="3937000" cy="300038"/>
          </a:xfrm>
        </p:spPr>
        <p:txBody>
          <a:bodyPr/>
          <a:lstStyle/>
          <a:p>
            <a:pPr>
              <a:defRPr/>
            </a:pPr>
            <a:r>
              <a:rPr lang="en-US" dirty="0"/>
              <a:t>5</a:t>
            </a:r>
            <a:r>
              <a:rPr lang="en-US" baseline="30000" dirty="0"/>
              <a:t>th</a:t>
            </a:r>
            <a:r>
              <a:rPr lang="en-US" dirty="0"/>
              <a:t> webinar | 19-02-2025 | online</a:t>
            </a:r>
          </a:p>
        </p:txBody>
      </p:sp>
    </p:spTree>
    <p:extLst>
      <p:ext uri="{BB962C8B-B14F-4D97-AF65-F5344CB8AC3E}">
        <p14:creationId xmlns:p14="http://schemas.microsoft.com/office/powerpoint/2010/main" val="1976448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330B8-81D1-3B63-BC5F-87A17593DB53}"/>
              </a:ext>
            </a:extLst>
          </p:cNvPr>
          <p:cNvSpPr>
            <a:spLocks noGrp="1"/>
          </p:cNvSpPr>
          <p:nvPr>
            <p:ph type="title"/>
          </p:nvPr>
        </p:nvSpPr>
        <p:spPr>
          <a:xfrm>
            <a:off x="0" y="203248"/>
            <a:ext cx="8515031" cy="532184"/>
          </a:xfrm>
        </p:spPr>
        <p:txBody>
          <a:bodyPr/>
          <a:lstStyle/>
          <a:p>
            <a:r>
              <a:rPr lang="en-US" dirty="0"/>
              <a:t>   LIBS spectra on thermoset resins</a:t>
            </a:r>
          </a:p>
        </p:txBody>
      </p:sp>
      <p:pic>
        <p:nvPicPr>
          <p:cNvPr id="4" name="Imagen 3" descr="Gráfico, Histograma&#10;&#10;Descripción generada automáticamente">
            <a:extLst>
              <a:ext uri="{FF2B5EF4-FFF2-40B4-BE49-F238E27FC236}">
                <a16:creationId xmlns:a16="http://schemas.microsoft.com/office/drawing/2014/main" id="{EC43F0C0-007E-E50B-8A01-5F1F245C3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64" y="1101767"/>
            <a:ext cx="10366828" cy="5270531"/>
          </a:xfrm>
          <a:prstGeom prst="rect">
            <a:avLst/>
          </a:prstGeom>
        </p:spPr>
      </p:pic>
      <p:sp>
        <p:nvSpPr>
          <p:cNvPr id="2" name="Marcador de contenido 3">
            <a:extLst>
              <a:ext uri="{FF2B5EF4-FFF2-40B4-BE49-F238E27FC236}">
                <a16:creationId xmlns:a16="http://schemas.microsoft.com/office/drawing/2014/main" id="{1AD99704-8DE3-82DD-29A7-52E3A02D3629}"/>
              </a:ext>
            </a:extLst>
          </p:cNvPr>
          <p:cNvSpPr>
            <a:spLocks noGrp="1"/>
          </p:cNvSpPr>
          <p:nvPr>
            <p:ph sz="quarter" idx="14"/>
          </p:nvPr>
        </p:nvSpPr>
        <p:spPr>
          <a:xfrm>
            <a:off x="7604971" y="6376772"/>
            <a:ext cx="3937000" cy="300038"/>
          </a:xfrm>
        </p:spPr>
        <p:txBody>
          <a:bodyPr/>
          <a:lstStyle/>
          <a:p>
            <a:pPr>
              <a:defRPr/>
            </a:pPr>
            <a:r>
              <a:rPr lang="en-US" dirty="0"/>
              <a:t>5</a:t>
            </a:r>
            <a:r>
              <a:rPr lang="en-US" baseline="30000" dirty="0"/>
              <a:t>th</a:t>
            </a:r>
            <a:r>
              <a:rPr lang="en-US" dirty="0"/>
              <a:t> webinar | 19-02-2025 | online</a:t>
            </a:r>
          </a:p>
        </p:txBody>
      </p:sp>
    </p:spTree>
    <p:extLst>
      <p:ext uri="{BB962C8B-B14F-4D97-AF65-F5344CB8AC3E}">
        <p14:creationId xmlns:p14="http://schemas.microsoft.com/office/powerpoint/2010/main" val="3026735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B4FBC-FA3A-72FC-8575-74FF5459299B}"/>
            </a:ext>
          </a:extLst>
        </p:cNvPr>
        <p:cNvGrpSpPr/>
        <p:nvPr/>
      </p:nvGrpSpPr>
      <p:grpSpPr>
        <a:xfrm>
          <a:off x="0" y="0"/>
          <a:ext cx="0" cy="0"/>
          <a:chOff x="0" y="0"/>
          <a:chExt cx="0" cy="0"/>
        </a:xfrm>
      </p:grpSpPr>
      <p:sp>
        <p:nvSpPr>
          <p:cNvPr id="15" name="Rectangle 13">
            <a:extLst>
              <a:ext uri="{FF2B5EF4-FFF2-40B4-BE49-F238E27FC236}">
                <a16:creationId xmlns:a16="http://schemas.microsoft.com/office/drawing/2014/main" id="{B7EAE0C5-2494-45DB-917B-8E1E275A7E5E}"/>
              </a:ext>
            </a:extLst>
          </p:cNvPr>
          <p:cNvSpPr/>
          <p:nvPr/>
        </p:nvSpPr>
        <p:spPr>
          <a:xfrm>
            <a:off x="4511825" y="1122059"/>
            <a:ext cx="7420966" cy="2278622"/>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ítulo 1">
            <a:extLst>
              <a:ext uri="{FF2B5EF4-FFF2-40B4-BE49-F238E27FC236}">
                <a16:creationId xmlns:a16="http://schemas.microsoft.com/office/drawing/2014/main" id="{BB45B7EF-AE2B-71E3-7F3B-25849B4CA27C}"/>
              </a:ext>
            </a:extLst>
          </p:cNvPr>
          <p:cNvSpPr>
            <a:spLocks noGrp="1"/>
          </p:cNvSpPr>
          <p:nvPr>
            <p:ph type="title"/>
          </p:nvPr>
        </p:nvSpPr>
        <p:spPr>
          <a:xfrm>
            <a:off x="1" y="185664"/>
            <a:ext cx="8485974" cy="532184"/>
          </a:xfrm>
        </p:spPr>
        <p:txBody>
          <a:bodyPr/>
          <a:lstStyle/>
          <a:p>
            <a:r>
              <a:rPr lang="es-ES" dirty="0"/>
              <a:t>   Laser </a:t>
            </a:r>
            <a:r>
              <a:rPr lang="es-ES" dirty="0" err="1"/>
              <a:t>Induced</a:t>
            </a:r>
            <a:r>
              <a:rPr lang="es-ES" dirty="0"/>
              <a:t> </a:t>
            </a:r>
            <a:r>
              <a:rPr lang="es-ES" dirty="0" err="1"/>
              <a:t>Breakdown</a:t>
            </a:r>
            <a:r>
              <a:rPr lang="es-ES" dirty="0"/>
              <a:t> </a:t>
            </a:r>
            <a:r>
              <a:rPr lang="es-ES" dirty="0" err="1"/>
              <a:t>Spectroscopy</a:t>
            </a:r>
            <a:r>
              <a:rPr lang="es-ES" dirty="0"/>
              <a:t> (LIBS)</a:t>
            </a:r>
          </a:p>
        </p:txBody>
      </p:sp>
      <p:sp>
        <p:nvSpPr>
          <p:cNvPr id="3" name="Marcador de número de diapositiva 2">
            <a:extLst>
              <a:ext uri="{FF2B5EF4-FFF2-40B4-BE49-F238E27FC236}">
                <a16:creationId xmlns:a16="http://schemas.microsoft.com/office/drawing/2014/main" id="{37E6F41E-30CD-EEB9-1A21-157E73F56A57}"/>
              </a:ext>
            </a:extLst>
          </p:cNvPr>
          <p:cNvSpPr>
            <a:spLocks noGrp="1"/>
          </p:cNvSpPr>
          <p:nvPr>
            <p:ph type="sldNum" sz="quarter" idx="10"/>
          </p:nvPr>
        </p:nvSpPr>
        <p:spPr/>
        <p:txBody>
          <a:bodyPr/>
          <a:lstStyle/>
          <a:p>
            <a:pPr>
              <a:defRPr/>
            </a:pPr>
            <a:fld id="{BBC95AA2-3B59-4831-8BC6-006282D7F8BD}" type="slidenum">
              <a:rPr lang="en-GB" smtClean="0"/>
              <a:t>29</a:t>
            </a:fld>
            <a:endParaRPr lang="en-GB"/>
          </a:p>
        </p:txBody>
      </p:sp>
      <p:sp>
        <p:nvSpPr>
          <p:cNvPr id="5" name="Rectangle 13">
            <a:extLst>
              <a:ext uri="{FF2B5EF4-FFF2-40B4-BE49-F238E27FC236}">
                <a16:creationId xmlns:a16="http://schemas.microsoft.com/office/drawing/2014/main" id="{AA958D27-FC8D-7740-F0AD-719D0CC67CD6}"/>
              </a:ext>
            </a:extLst>
          </p:cNvPr>
          <p:cNvSpPr/>
          <p:nvPr/>
        </p:nvSpPr>
        <p:spPr>
          <a:xfrm>
            <a:off x="486920" y="1122059"/>
            <a:ext cx="3826831" cy="4793203"/>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extBox 14">
            <a:extLst>
              <a:ext uri="{FF2B5EF4-FFF2-40B4-BE49-F238E27FC236}">
                <a16:creationId xmlns:a16="http://schemas.microsoft.com/office/drawing/2014/main" id="{8A653546-234D-B091-E8E9-1F250B9257E7}"/>
              </a:ext>
            </a:extLst>
          </p:cNvPr>
          <p:cNvSpPr txBox="1"/>
          <p:nvPr/>
        </p:nvSpPr>
        <p:spPr>
          <a:xfrm>
            <a:off x="1090423" y="2265458"/>
            <a:ext cx="2579112" cy="1077218"/>
          </a:xfrm>
          <a:prstGeom prst="rect">
            <a:avLst/>
          </a:prstGeom>
          <a:solidFill>
            <a:schemeClr val="accent6">
              <a:lumMod val="20000"/>
              <a:lumOff val="80000"/>
            </a:schemeClr>
          </a:solidFill>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b="1"/>
              <a:t>Experimental data</a:t>
            </a:r>
          </a:p>
          <a:p>
            <a:pPr marL="285750" indent="-285750">
              <a:buFontTx/>
              <a:buChar char="-"/>
            </a:pPr>
            <a:r>
              <a:rPr lang="en-GB" sz="1600"/>
              <a:t>LIBS spectra</a:t>
            </a:r>
          </a:p>
          <a:p>
            <a:pPr marL="285750" indent="-285750">
              <a:buFontTx/>
              <a:buChar char="-"/>
            </a:pPr>
            <a:r>
              <a:rPr lang="en-GB" sz="1600"/>
              <a:t>Normalization</a:t>
            </a:r>
          </a:p>
          <a:p>
            <a:pPr marL="285750" indent="-285750">
              <a:buFontTx/>
              <a:buChar char="-"/>
            </a:pPr>
            <a:r>
              <a:rPr lang="en-GB" sz="1600"/>
              <a:t>Table of features</a:t>
            </a:r>
          </a:p>
        </p:txBody>
      </p:sp>
      <p:sp>
        <p:nvSpPr>
          <p:cNvPr id="7" name="TextBox 15">
            <a:extLst>
              <a:ext uri="{FF2B5EF4-FFF2-40B4-BE49-F238E27FC236}">
                <a16:creationId xmlns:a16="http://schemas.microsoft.com/office/drawing/2014/main" id="{534A55ED-153A-698C-7562-4BAB9A5A5C8D}"/>
              </a:ext>
            </a:extLst>
          </p:cNvPr>
          <p:cNvSpPr txBox="1"/>
          <p:nvPr/>
        </p:nvSpPr>
        <p:spPr>
          <a:xfrm>
            <a:off x="1090422" y="3890444"/>
            <a:ext cx="2579112" cy="830997"/>
          </a:xfrm>
          <a:prstGeom prst="rect">
            <a:avLst/>
          </a:prstGeom>
          <a:solidFill>
            <a:schemeClr val="accent6">
              <a:lumMod val="20000"/>
              <a:lumOff val="80000"/>
            </a:schemeClr>
          </a:solidFill>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a:t>Feature selection </a:t>
            </a:r>
            <a:r>
              <a:rPr lang="en-GB" sz="1600"/>
              <a:t>and </a:t>
            </a:r>
            <a:r>
              <a:rPr lang="en-GB" sz="1600" b="1"/>
              <a:t>dimensionality reduction</a:t>
            </a:r>
          </a:p>
        </p:txBody>
      </p:sp>
      <p:sp>
        <p:nvSpPr>
          <p:cNvPr id="8" name="TextBox 16">
            <a:extLst>
              <a:ext uri="{FF2B5EF4-FFF2-40B4-BE49-F238E27FC236}">
                <a16:creationId xmlns:a16="http://schemas.microsoft.com/office/drawing/2014/main" id="{C8A2EC60-76E5-C869-925A-1414878D65C0}"/>
              </a:ext>
            </a:extLst>
          </p:cNvPr>
          <p:cNvSpPr txBox="1"/>
          <p:nvPr/>
        </p:nvSpPr>
        <p:spPr>
          <a:xfrm>
            <a:off x="1090422" y="5099932"/>
            <a:ext cx="2579112" cy="338554"/>
          </a:xfrm>
          <a:prstGeom prst="rect">
            <a:avLst/>
          </a:prstGeom>
          <a:solidFill>
            <a:schemeClr val="accent6">
              <a:lumMod val="20000"/>
              <a:lumOff val="80000"/>
            </a:schemeClr>
          </a:solidFill>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b="1"/>
              <a:t>Classification algorithms</a:t>
            </a:r>
          </a:p>
        </p:txBody>
      </p:sp>
      <p:cxnSp>
        <p:nvCxnSpPr>
          <p:cNvPr id="11" name="Straight Arrow Connector 20">
            <a:extLst>
              <a:ext uri="{FF2B5EF4-FFF2-40B4-BE49-F238E27FC236}">
                <a16:creationId xmlns:a16="http://schemas.microsoft.com/office/drawing/2014/main" id="{40F16DCE-0270-1310-E0AC-B6AFF0E360B4}"/>
              </a:ext>
            </a:extLst>
          </p:cNvPr>
          <p:cNvCxnSpPr>
            <a:cxnSpLocks/>
            <a:stCxn id="6" idx="2"/>
            <a:endCxn id="7" idx="0"/>
          </p:cNvCxnSpPr>
          <p:nvPr/>
        </p:nvCxnSpPr>
        <p:spPr>
          <a:xfrm flipH="1">
            <a:off x="2379978" y="3342676"/>
            <a:ext cx="1" cy="547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21">
            <a:extLst>
              <a:ext uri="{FF2B5EF4-FFF2-40B4-BE49-F238E27FC236}">
                <a16:creationId xmlns:a16="http://schemas.microsoft.com/office/drawing/2014/main" id="{B0256186-E26C-F0FA-0796-8A02D6ED413F}"/>
              </a:ext>
            </a:extLst>
          </p:cNvPr>
          <p:cNvCxnSpPr>
            <a:cxnSpLocks/>
            <a:stCxn id="7" idx="2"/>
            <a:endCxn id="8" idx="0"/>
          </p:cNvCxnSpPr>
          <p:nvPr/>
        </p:nvCxnSpPr>
        <p:spPr>
          <a:xfrm>
            <a:off x="2379978" y="4721441"/>
            <a:ext cx="0" cy="378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22">
            <a:extLst>
              <a:ext uri="{FF2B5EF4-FFF2-40B4-BE49-F238E27FC236}">
                <a16:creationId xmlns:a16="http://schemas.microsoft.com/office/drawing/2014/main" id="{99EFED09-9633-06B2-2D79-F2D583927A8F}"/>
              </a:ext>
            </a:extLst>
          </p:cNvPr>
          <p:cNvSpPr txBox="1"/>
          <p:nvPr/>
        </p:nvSpPr>
        <p:spPr>
          <a:xfrm>
            <a:off x="701582" y="1419350"/>
            <a:ext cx="3445150" cy="369332"/>
          </a:xfrm>
          <a:prstGeom prst="rect">
            <a:avLst/>
          </a:prstGeom>
          <a:solidFill>
            <a:schemeClr val="accent6">
              <a:lumMod val="20000"/>
              <a:lumOff val="80000"/>
            </a:schemeClr>
          </a:solidFill>
          <a:ln w="38100">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MATRIX CLASIFICATION</a:t>
            </a:r>
            <a:endParaRPr lang="en-GB" dirty="0"/>
          </a:p>
        </p:txBody>
      </p:sp>
      <p:cxnSp>
        <p:nvCxnSpPr>
          <p:cNvPr id="14" name="Connector: Elbow 47">
            <a:extLst>
              <a:ext uri="{FF2B5EF4-FFF2-40B4-BE49-F238E27FC236}">
                <a16:creationId xmlns:a16="http://schemas.microsoft.com/office/drawing/2014/main" id="{CAAD5012-26F1-246D-476C-D3FC983C74D7}"/>
              </a:ext>
            </a:extLst>
          </p:cNvPr>
          <p:cNvCxnSpPr>
            <a:cxnSpLocks/>
            <a:stCxn id="8" idx="3"/>
            <a:endCxn id="6" idx="3"/>
          </p:cNvCxnSpPr>
          <p:nvPr/>
        </p:nvCxnSpPr>
        <p:spPr>
          <a:xfrm flipV="1">
            <a:off x="3669534" y="2804067"/>
            <a:ext cx="1" cy="2465142"/>
          </a:xfrm>
          <a:prstGeom prst="bentConnector3">
            <a:avLst>
              <a:gd name="adj1" fmla="val 22860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Marcador de contenido 15">
            <a:extLst>
              <a:ext uri="{FF2B5EF4-FFF2-40B4-BE49-F238E27FC236}">
                <a16:creationId xmlns:a16="http://schemas.microsoft.com/office/drawing/2014/main" id="{A5060B37-4C76-3098-BA50-B06D0C7783FF}"/>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pic>
        <p:nvPicPr>
          <p:cNvPr id="1026" name="Picture 2">
            <a:extLst>
              <a:ext uri="{FF2B5EF4-FFF2-40B4-BE49-F238E27FC236}">
                <a16:creationId xmlns:a16="http://schemas.microsoft.com/office/drawing/2014/main" id="{4D2C6492-C2E4-01F4-296F-DB915077B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244" y="3524177"/>
            <a:ext cx="6298331" cy="2583931"/>
          </a:xfrm>
          <a:prstGeom prst="rect">
            <a:avLst/>
          </a:prstGeom>
          <a:extLst>
            <a:ext uri="{909E8E84-426E-40DD-AFC4-6F175D3DCCD1}">
              <a14:hiddenFill xmlns:a14="http://schemas.microsoft.com/office/drawing/2010/main">
                <a:solidFill>
                  <a:srgbClr val="FFFFFF"/>
                </a:solidFill>
              </a14:hiddenFill>
            </a:ext>
          </a:extLst>
        </p:spPr>
      </p:pic>
      <p:pic>
        <p:nvPicPr>
          <p:cNvPr id="9" name="Picture 18">
            <a:extLst>
              <a:ext uri="{FF2B5EF4-FFF2-40B4-BE49-F238E27FC236}">
                <a16:creationId xmlns:a16="http://schemas.microsoft.com/office/drawing/2014/main" id="{7146A1CB-9765-5DBD-9609-AAB20A6C72A9}"/>
              </a:ext>
            </a:extLst>
          </p:cNvPr>
          <p:cNvPicPr>
            <a:picLocks noChangeAspect="1"/>
          </p:cNvPicPr>
          <p:nvPr/>
        </p:nvPicPr>
        <p:blipFill>
          <a:blip r:embed="rId4"/>
          <a:stretch>
            <a:fillRect/>
          </a:stretch>
        </p:blipFill>
        <p:spPr>
          <a:xfrm>
            <a:off x="4528413" y="1163400"/>
            <a:ext cx="7273647" cy="2159604"/>
          </a:xfrm>
          <a:prstGeom prst="rect">
            <a:avLst/>
          </a:prstGeom>
          <a:ln w="19050"/>
        </p:spPr>
      </p:pic>
    </p:spTree>
    <p:extLst>
      <p:ext uri="{BB962C8B-B14F-4D97-AF65-F5344CB8AC3E}">
        <p14:creationId xmlns:p14="http://schemas.microsoft.com/office/powerpoint/2010/main" val="16480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FC14F-433A-3224-1B6F-2E11224E1E4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05594C7-0A31-4694-21D3-49EB2939ABAC}"/>
              </a:ext>
            </a:extLst>
          </p:cNvPr>
          <p:cNvSpPr>
            <a:spLocks noGrp="1"/>
          </p:cNvSpPr>
          <p:nvPr>
            <p:ph type="title"/>
          </p:nvPr>
        </p:nvSpPr>
        <p:spPr>
          <a:xfrm>
            <a:off x="1" y="185664"/>
            <a:ext cx="8485974" cy="532184"/>
          </a:xfrm>
        </p:spPr>
        <p:txBody>
          <a:bodyPr/>
          <a:lstStyle/>
          <a:p>
            <a:r>
              <a:rPr lang="es-ES" dirty="0"/>
              <a:t>   AIMEN </a:t>
            </a:r>
            <a:r>
              <a:rPr lang="es-ES" dirty="0" err="1"/>
              <a:t>Technology</a:t>
            </a:r>
            <a:r>
              <a:rPr lang="es-ES" dirty="0"/>
              <a:t> Centre</a:t>
            </a:r>
          </a:p>
        </p:txBody>
      </p:sp>
      <p:sp>
        <p:nvSpPr>
          <p:cNvPr id="3" name="Marcador de número de diapositiva 2">
            <a:extLst>
              <a:ext uri="{FF2B5EF4-FFF2-40B4-BE49-F238E27FC236}">
                <a16:creationId xmlns:a16="http://schemas.microsoft.com/office/drawing/2014/main" id="{BADCFA1D-2D7F-4B15-6D1A-8EB4801601E8}"/>
              </a:ext>
            </a:extLst>
          </p:cNvPr>
          <p:cNvSpPr>
            <a:spLocks noGrp="1"/>
          </p:cNvSpPr>
          <p:nvPr>
            <p:ph type="sldNum" sz="quarter" idx="10"/>
          </p:nvPr>
        </p:nvSpPr>
        <p:spPr/>
        <p:txBody>
          <a:bodyPr/>
          <a:lstStyle/>
          <a:p>
            <a:pPr>
              <a:defRPr/>
            </a:pPr>
            <a:fld id="{BBC95AA2-3B59-4831-8BC6-006282D7F8BD}" type="slidenum">
              <a:rPr lang="en-GB" smtClean="0"/>
              <a:t>3</a:t>
            </a:fld>
            <a:endParaRPr lang="en-GB"/>
          </a:p>
        </p:txBody>
      </p:sp>
      <p:sp>
        <p:nvSpPr>
          <p:cNvPr id="4" name="Marcador de contenido 3">
            <a:extLst>
              <a:ext uri="{FF2B5EF4-FFF2-40B4-BE49-F238E27FC236}">
                <a16:creationId xmlns:a16="http://schemas.microsoft.com/office/drawing/2014/main" id="{F994A0E5-AB4D-23A1-0D0F-1EBD81894D95}"/>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sp>
        <p:nvSpPr>
          <p:cNvPr id="15" name="TextBox 3">
            <a:extLst>
              <a:ext uri="{FF2B5EF4-FFF2-40B4-BE49-F238E27FC236}">
                <a16:creationId xmlns:a16="http://schemas.microsoft.com/office/drawing/2014/main" id="{D020C3BB-02D5-2CC2-15C2-C0459BD7CF61}"/>
              </a:ext>
            </a:extLst>
          </p:cNvPr>
          <p:cNvSpPr txBox="1"/>
          <p:nvPr/>
        </p:nvSpPr>
        <p:spPr>
          <a:xfrm>
            <a:off x="335361" y="1278832"/>
            <a:ext cx="5256584" cy="1893339"/>
          </a:xfrm>
          <a:prstGeom prst="rect">
            <a:avLst/>
          </a:prstGeom>
          <a:noFill/>
        </p:spPr>
        <p:txBody>
          <a:bodyPr wrap="square">
            <a:spAutoFit/>
          </a:bodyPr>
          <a:lstStyle/>
          <a:p>
            <a:pPr algn="just" eaLnBrk="0" fontAlgn="base" hangingPunct="0">
              <a:lnSpc>
                <a:spcPct val="150000"/>
              </a:lnSpc>
              <a:spcBef>
                <a:spcPct val="0"/>
              </a:spcBef>
              <a:spcAft>
                <a:spcPct val="0"/>
              </a:spcAft>
            </a:pPr>
            <a:r>
              <a:rPr lang="en-US" sz="1600" b="1" dirty="0">
                <a:latin typeface="Arial" panose="020B0604020202020204" pitchFamily="34" charset="0"/>
                <a:cs typeface="Arial" panose="020B0604020202020204" pitchFamily="34" charset="0"/>
              </a:rPr>
              <a:t>Innovation and Technology Centre </a:t>
            </a:r>
            <a:r>
              <a:rPr lang="en-US" sz="1600" dirty="0">
                <a:latin typeface="Arial" panose="020B0604020202020204" pitchFamily="34" charset="0"/>
                <a:cs typeface="Arial" panose="020B0604020202020204" pitchFamily="34" charset="0"/>
              </a:rPr>
              <a:t>that develops </a:t>
            </a:r>
          </a:p>
          <a:p>
            <a:pPr algn="just" eaLnBrk="0" fontAlgn="base" hangingPunct="0">
              <a:lnSpc>
                <a:spcPct val="150000"/>
              </a:lnSpc>
              <a:spcBef>
                <a:spcPct val="0"/>
              </a:spcBef>
              <a:spcAft>
                <a:spcPct val="0"/>
              </a:spcAft>
            </a:pPr>
            <a:r>
              <a:rPr lang="en-US" sz="1600" b="1" dirty="0" err="1">
                <a:latin typeface="Arial" panose="020B0604020202020204" pitchFamily="34" charset="0"/>
                <a:cs typeface="Arial" panose="020B0604020202020204" pitchFamily="34" charset="0"/>
              </a:rPr>
              <a:t>R&amp;D&amp;i</a:t>
            </a:r>
            <a:r>
              <a:rPr lang="en-US" sz="1600" b="1" dirty="0">
                <a:latin typeface="Arial" panose="020B0604020202020204" pitchFamily="34" charset="0"/>
                <a:cs typeface="Arial" panose="020B0604020202020204" pitchFamily="34" charset="0"/>
              </a:rPr>
              <a:t> activities </a:t>
            </a:r>
            <a:r>
              <a:rPr lang="en-US" sz="1600" dirty="0">
                <a:latin typeface="Arial" panose="020B0604020202020204" pitchFamily="34" charset="0"/>
                <a:cs typeface="Arial" panose="020B0604020202020204" pitchFamily="34" charset="0"/>
              </a:rPr>
              <a:t>and provides </a:t>
            </a:r>
            <a:r>
              <a:rPr lang="en-US" sz="1600" b="1" dirty="0">
                <a:latin typeface="Arial" panose="020B0604020202020204" pitchFamily="34" charset="0"/>
                <a:cs typeface="Arial" panose="020B0604020202020204" pitchFamily="34" charset="0"/>
              </a:rPr>
              <a:t>technological services </a:t>
            </a:r>
            <a:r>
              <a:rPr lang="en-US" sz="1600" dirty="0">
                <a:latin typeface="Arial" panose="020B0604020202020204" pitchFamily="34" charset="0"/>
                <a:cs typeface="Arial" panose="020B0604020202020204" pitchFamily="34" charset="0"/>
              </a:rPr>
              <a:t>to the industry in the fields of: </a:t>
            </a:r>
          </a:p>
          <a:p>
            <a:pPr algn="just" eaLnBrk="0" fontAlgn="base" hangingPunct="0">
              <a:lnSpc>
                <a:spcPct val="150000"/>
              </a:lnSpc>
              <a:spcBef>
                <a:spcPct val="0"/>
              </a:spcBef>
              <a:spcAft>
                <a:spcPct val="0"/>
              </a:spcAft>
            </a:pPr>
            <a:r>
              <a:rPr lang="en-US" sz="1600" b="1" dirty="0">
                <a:solidFill>
                  <a:srgbClr val="00B0F0"/>
                </a:solidFill>
                <a:latin typeface="Arial" panose="020B0604020202020204" pitchFamily="34" charset="0"/>
                <a:cs typeface="Arial" panose="020B0604020202020204" pitchFamily="34" charset="0"/>
              </a:rPr>
              <a:t>MATERIALS, ADVANCED MANUFACTURING PROCESSES, DIGITIZATION and SUSTAINABILITY.</a:t>
            </a:r>
            <a:endParaRPr lang="es-ES" altLang="es-ES" sz="1600" b="1" dirty="0">
              <a:solidFill>
                <a:srgbClr val="00B0F0"/>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A64D02EB-4A92-651D-5B5B-85849C0F169C}"/>
              </a:ext>
            </a:extLst>
          </p:cNvPr>
          <p:cNvSpPr txBox="1"/>
          <p:nvPr/>
        </p:nvSpPr>
        <p:spPr>
          <a:xfrm>
            <a:off x="349188" y="3789040"/>
            <a:ext cx="5549261" cy="1893339"/>
          </a:xfrm>
          <a:prstGeom prst="rect">
            <a:avLst/>
          </a:prstGeom>
          <a:noFill/>
        </p:spPr>
        <p:txBody>
          <a:bodyPr wrap="square">
            <a:spAutoFit/>
          </a:bodyPr>
          <a:lstStyle/>
          <a:p>
            <a:pPr indent="-285750" algn="just" eaLnBrk="0" fontAlgn="base" hangingPunct="0">
              <a:lnSpc>
                <a:spcPct val="150000"/>
              </a:lnSpc>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Non-profit private association: 300+ employees</a:t>
            </a:r>
          </a:p>
          <a:p>
            <a:pPr indent="-285750" algn="just" eaLnBrk="0" fontAlgn="base" hangingPunct="0">
              <a:lnSpc>
                <a:spcPct val="150000"/>
              </a:lnSpc>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9500m² of scientific-technological infrastructures</a:t>
            </a:r>
          </a:p>
          <a:p>
            <a:pPr indent="-285750" algn="just" eaLnBrk="0" fontAlgn="base" hangingPunct="0">
              <a:lnSpc>
                <a:spcPct val="150000"/>
              </a:lnSpc>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55+ years of experience (since 1967)</a:t>
            </a:r>
          </a:p>
          <a:p>
            <a:pPr indent="-285750" algn="just" eaLnBrk="0" fontAlgn="base" hangingPunct="0">
              <a:lnSpc>
                <a:spcPct val="150000"/>
              </a:lnSpc>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250+ </a:t>
            </a:r>
            <a:r>
              <a:rPr lang="en-US" sz="1600" dirty="0" err="1">
                <a:latin typeface="Arial" panose="020B0604020202020204" pitchFamily="34" charset="0"/>
                <a:cs typeface="Arial" panose="020B0604020202020204" pitchFamily="34" charset="0"/>
              </a:rPr>
              <a:t>R&amp;D&amp;i</a:t>
            </a:r>
            <a:r>
              <a:rPr lang="en-US" sz="1600" dirty="0">
                <a:latin typeface="Arial" panose="020B0604020202020204" pitchFamily="34" charset="0"/>
                <a:cs typeface="Arial" panose="020B0604020202020204" pitchFamily="34" charset="0"/>
              </a:rPr>
              <a:t> projects in last 10years</a:t>
            </a:r>
          </a:p>
          <a:p>
            <a:pPr indent="-285750" algn="just" eaLnBrk="0" fontAlgn="base" hangingPunct="0">
              <a:lnSpc>
                <a:spcPct val="150000"/>
              </a:lnSpc>
              <a:spcBef>
                <a:spcPct val="0"/>
              </a:spcBef>
              <a:spcAft>
                <a:spcPct val="0"/>
              </a:spcAft>
              <a:buFont typeface="Arial" panose="020B0604020202020204" pitchFamily="34" charset="0"/>
              <a:buChar char="•"/>
            </a:pPr>
            <a:r>
              <a:rPr lang="en-US" sz="1600" dirty="0">
                <a:latin typeface="Arial" panose="020B0604020202020204" pitchFamily="34" charset="0"/>
                <a:cs typeface="Arial" panose="020B0604020202020204" pitchFamily="34" charset="0"/>
              </a:rPr>
              <a:t>50 R&amp;D projects per year  </a:t>
            </a:r>
          </a:p>
        </p:txBody>
      </p:sp>
      <p:pic>
        <p:nvPicPr>
          <p:cNvPr id="18" name="Imagen 17" descr="Pantalla de video juego&#10;&#10;Descripción generada automáticamente con confianza baja">
            <a:extLst>
              <a:ext uri="{FF2B5EF4-FFF2-40B4-BE49-F238E27FC236}">
                <a16:creationId xmlns:a16="http://schemas.microsoft.com/office/drawing/2014/main" id="{6DA8EC69-2009-B8CD-E9DF-AD7B6C4DF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063" y="1154196"/>
            <a:ext cx="3508576" cy="2280575"/>
          </a:xfrm>
          <a:prstGeom prst="rect">
            <a:avLst/>
          </a:prstGeom>
        </p:spPr>
      </p:pic>
      <p:grpSp>
        <p:nvGrpSpPr>
          <p:cNvPr id="10" name="Group 12">
            <a:extLst>
              <a:ext uri="{FF2B5EF4-FFF2-40B4-BE49-F238E27FC236}">
                <a16:creationId xmlns:a16="http://schemas.microsoft.com/office/drawing/2014/main" id="{0DA51E9F-2B75-7838-D481-0C9459E9136A}"/>
              </a:ext>
            </a:extLst>
          </p:cNvPr>
          <p:cNvGrpSpPr/>
          <p:nvPr/>
        </p:nvGrpSpPr>
        <p:grpSpPr>
          <a:xfrm>
            <a:off x="6098291" y="1692147"/>
            <a:ext cx="1961646" cy="1746384"/>
            <a:chOff x="-12942" y="4575420"/>
            <a:chExt cx="1627263" cy="1436211"/>
          </a:xfrm>
        </p:grpSpPr>
        <p:pic>
          <p:nvPicPr>
            <p:cNvPr id="11" name="Picture 14" descr="Map&#10;&#10;Description automatically generated">
              <a:extLst>
                <a:ext uri="{FF2B5EF4-FFF2-40B4-BE49-F238E27FC236}">
                  <a16:creationId xmlns:a16="http://schemas.microsoft.com/office/drawing/2014/main" id="{C977403A-72A6-9123-FF18-985B175160F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7748" t="68816" r="59370" b="-513"/>
            <a:stretch/>
          </p:blipFill>
          <p:spPr>
            <a:xfrm>
              <a:off x="-12942" y="4575420"/>
              <a:ext cx="1627263" cy="1436211"/>
            </a:xfrm>
            <a:prstGeom prst="snip1Rect">
              <a:avLst>
                <a:gd name="adj" fmla="val 42632"/>
              </a:avLst>
            </a:prstGeom>
            <a:effectLst>
              <a:softEdge rad="317500"/>
            </a:effectLst>
          </p:spPr>
        </p:pic>
        <p:sp>
          <p:nvSpPr>
            <p:cNvPr id="12" name="Oval 15">
              <a:extLst>
                <a:ext uri="{FF2B5EF4-FFF2-40B4-BE49-F238E27FC236}">
                  <a16:creationId xmlns:a16="http://schemas.microsoft.com/office/drawing/2014/main" id="{A81B21B3-D295-EFDF-B067-FEFA8AAE0FA3}"/>
                </a:ext>
              </a:extLst>
            </p:cNvPr>
            <p:cNvSpPr/>
            <p:nvPr/>
          </p:nvSpPr>
          <p:spPr>
            <a:xfrm>
              <a:off x="367322" y="4930181"/>
              <a:ext cx="7112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1" name="Grupo 20">
            <a:extLst>
              <a:ext uri="{FF2B5EF4-FFF2-40B4-BE49-F238E27FC236}">
                <a16:creationId xmlns:a16="http://schemas.microsoft.com/office/drawing/2014/main" id="{09B640AA-ABF3-76E5-18F8-DC4E3CAB77F7}"/>
              </a:ext>
            </a:extLst>
          </p:cNvPr>
          <p:cNvGrpSpPr/>
          <p:nvPr/>
        </p:nvGrpSpPr>
        <p:grpSpPr>
          <a:xfrm>
            <a:off x="5735960" y="3656089"/>
            <a:ext cx="6242859" cy="2481820"/>
            <a:chOff x="5864325" y="3715808"/>
            <a:chExt cx="6242859" cy="2481820"/>
          </a:xfrm>
        </p:grpSpPr>
        <p:pic>
          <p:nvPicPr>
            <p:cNvPr id="20" name="Imagen 19">
              <a:extLst>
                <a:ext uri="{FF2B5EF4-FFF2-40B4-BE49-F238E27FC236}">
                  <a16:creationId xmlns:a16="http://schemas.microsoft.com/office/drawing/2014/main" id="{BF4BAD18-B7A3-3500-6D8E-23A3F3A9660F}"/>
                </a:ext>
              </a:extLst>
            </p:cNvPr>
            <p:cNvPicPr>
              <a:picLocks noChangeAspect="1"/>
            </p:cNvPicPr>
            <p:nvPr/>
          </p:nvPicPr>
          <p:blipFill>
            <a:blip r:embed="rId6"/>
            <a:stretch>
              <a:fillRect/>
            </a:stretch>
          </p:blipFill>
          <p:spPr>
            <a:xfrm>
              <a:off x="5864325" y="3715808"/>
              <a:ext cx="6242859" cy="2481820"/>
            </a:xfrm>
            <a:prstGeom prst="rect">
              <a:avLst/>
            </a:prstGeom>
          </p:spPr>
        </p:pic>
        <p:grpSp>
          <p:nvGrpSpPr>
            <p:cNvPr id="16" name="Grupo 15">
              <a:extLst>
                <a:ext uri="{FF2B5EF4-FFF2-40B4-BE49-F238E27FC236}">
                  <a16:creationId xmlns:a16="http://schemas.microsoft.com/office/drawing/2014/main" id="{AC8ACC0F-9B40-A63B-B2B7-A32AB9373104}"/>
                </a:ext>
              </a:extLst>
            </p:cNvPr>
            <p:cNvGrpSpPr/>
            <p:nvPr/>
          </p:nvGrpSpPr>
          <p:grpSpPr>
            <a:xfrm>
              <a:off x="5981003" y="4051533"/>
              <a:ext cx="6004000" cy="1936073"/>
              <a:chOff x="5981003" y="4051533"/>
              <a:chExt cx="6004000" cy="1936073"/>
            </a:xfrm>
          </p:grpSpPr>
          <p:sp>
            <p:nvSpPr>
              <p:cNvPr id="5" name="Rectángulo 4">
                <a:extLst>
                  <a:ext uri="{FF2B5EF4-FFF2-40B4-BE49-F238E27FC236}">
                    <a16:creationId xmlns:a16="http://schemas.microsoft.com/office/drawing/2014/main" id="{AC3C0AF1-D62B-5906-60A5-CC419797BD1C}"/>
                  </a:ext>
                </a:extLst>
              </p:cNvPr>
              <p:cNvSpPr/>
              <p:nvPr/>
            </p:nvSpPr>
            <p:spPr>
              <a:xfrm>
                <a:off x="5981003" y="4061399"/>
                <a:ext cx="864096" cy="91166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7" name="Rectángulo 6">
                <a:extLst>
                  <a:ext uri="{FF2B5EF4-FFF2-40B4-BE49-F238E27FC236}">
                    <a16:creationId xmlns:a16="http://schemas.microsoft.com/office/drawing/2014/main" id="{9852590D-F278-48DC-E5D2-586A679431E9}"/>
                  </a:ext>
                </a:extLst>
              </p:cNvPr>
              <p:cNvSpPr/>
              <p:nvPr/>
            </p:nvSpPr>
            <p:spPr>
              <a:xfrm>
                <a:off x="8485975" y="4051533"/>
                <a:ext cx="799682" cy="90518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8" name="Rectángulo 7">
                <a:extLst>
                  <a:ext uri="{FF2B5EF4-FFF2-40B4-BE49-F238E27FC236}">
                    <a16:creationId xmlns:a16="http://schemas.microsoft.com/office/drawing/2014/main" id="{AD475B3F-82E5-40F3-4DBB-47D1C899667E}"/>
                  </a:ext>
                </a:extLst>
              </p:cNvPr>
              <p:cNvSpPr/>
              <p:nvPr/>
            </p:nvSpPr>
            <p:spPr>
              <a:xfrm>
                <a:off x="10995496" y="5082421"/>
                <a:ext cx="989507" cy="90518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9" name="Rectángulo 8">
                <a:extLst>
                  <a:ext uri="{FF2B5EF4-FFF2-40B4-BE49-F238E27FC236}">
                    <a16:creationId xmlns:a16="http://schemas.microsoft.com/office/drawing/2014/main" id="{F934E936-F5E6-F1C9-EEED-D90A190C495F}"/>
                  </a:ext>
                </a:extLst>
              </p:cNvPr>
              <p:cNvSpPr/>
              <p:nvPr/>
            </p:nvSpPr>
            <p:spPr>
              <a:xfrm>
                <a:off x="8474886" y="5082421"/>
                <a:ext cx="864096" cy="90518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4" name="Rectángulo 13">
                <a:extLst>
                  <a:ext uri="{FF2B5EF4-FFF2-40B4-BE49-F238E27FC236}">
                    <a16:creationId xmlns:a16="http://schemas.microsoft.com/office/drawing/2014/main" id="{57A6C455-0A08-8A20-69C9-39074E2FD16F}"/>
                  </a:ext>
                </a:extLst>
              </p:cNvPr>
              <p:cNvSpPr/>
              <p:nvPr/>
            </p:nvSpPr>
            <p:spPr>
              <a:xfrm>
                <a:off x="9377240" y="5082421"/>
                <a:ext cx="751208" cy="90518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grpSp>
      <p:pic>
        <p:nvPicPr>
          <p:cNvPr id="19" name="Content Placeholder 8" descr="Logo, company name&#10;&#10;Description automatically generated">
            <a:extLst>
              <a:ext uri="{FF2B5EF4-FFF2-40B4-BE49-F238E27FC236}">
                <a16:creationId xmlns:a16="http://schemas.microsoft.com/office/drawing/2014/main" id="{97C314E9-030D-B5F9-41D3-CF1C2F526F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444371" y="1062215"/>
            <a:ext cx="1615566" cy="706917"/>
          </a:xfrm>
          <a:prstGeom prst="rect">
            <a:avLst/>
          </a:prstGeom>
        </p:spPr>
      </p:pic>
    </p:spTree>
    <p:extLst>
      <p:ext uri="{BB962C8B-B14F-4D97-AF65-F5344CB8AC3E}">
        <p14:creationId xmlns:p14="http://schemas.microsoft.com/office/powerpoint/2010/main" val="2566569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4C661-C1D0-5A11-9546-DE7F7703FFD2}"/>
            </a:ext>
          </a:extLst>
        </p:cNvPr>
        <p:cNvGrpSpPr/>
        <p:nvPr/>
      </p:nvGrpSpPr>
      <p:grpSpPr>
        <a:xfrm>
          <a:off x="0" y="0"/>
          <a:ext cx="0" cy="0"/>
          <a:chOff x="0" y="0"/>
          <a:chExt cx="0" cy="0"/>
        </a:xfrm>
      </p:grpSpPr>
      <p:sp>
        <p:nvSpPr>
          <p:cNvPr id="15" name="Rectangle 13">
            <a:extLst>
              <a:ext uri="{FF2B5EF4-FFF2-40B4-BE49-F238E27FC236}">
                <a16:creationId xmlns:a16="http://schemas.microsoft.com/office/drawing/2014/main" id="{379E1A6C-729C-E0F6-7033-1FA1658D6B01}"/>
              </a:ext>
            </a:extLst>
          </p:cNvPr>
          <p:cNvSpPr/>
          <p:nvPr/>
        </p:nvSpPr>
        <p:spPr>
          <a:xfrm>
            <a:off x="4511825" y="1122058"/>
            <a:ext cx="7420966" cy="4793203"/>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ítulo 1">
            <a:extLst>
              <a:ext uri="{FF2B5EF4-FFF2-40B4-BE49-F238E27FC236}">
                <a16:creationId xmlns:a16="http://schemas.microsoft.com/office/drawing/2014/main" id="{BDF64F0B-22F1-CF14-8D0B-CF160561766E}"/>
              </a:ext>
            </a:extLst>
          </p:cNvPr>
          <p:cNvSpPr>
            <a:spLocks noGrp="1"/>
          </p:cNvSpPr>
          <p:nvPr>
            <p:ph type="title"/>
          </p:nvPr>
        </p:nvSpPr>
        <p:spPr>
          <a:xfrm>
            <a:off x="1" y="185664"/>
            <a:ext cx="8485974" cy="532184"/>
          </a:xfrm>
        </p:spPr>
        <p:txBody>
          <a:bodyPr/>
          <a:lstStyle/>
          <a:p>
            <a:r>
              <a:rPr lang="es-ES" dirty="0"/>
              <a:t>   Laser </a:t>
            </a:r>
            <a:r>
              <a:rPr lang="es-ES" dirty="0" err="1"/>
              <a:t>Induced</a:t>
            </a:r>
            <a:r>
              <a:rPr lang="es-ES" dirty="0"/>
              <a:t> </a:t>
            </a:r>
            <a:r>
              <a:rPr lang="es-ES" dirty="0" err="1"/>
              <a:t>Breakdown</a:t>
            </a:r>
            <a:r>
              <a:rPr lang="es-ES" dirty="0"/>
              <a:t> </a:t>
            </a:r>
            <a:r>
              <a:rPr lang="es-ES" dirty="0" err="1"/>
              <a:t>Spectroscopy</a:t>
            </a:r>
            <a:r>
              <a:rPr lang="es-ES" dirty="0"/>
              <a:t> (LIBS)</a:t>
            </a:r>
          </a:p>
        </p:txBody>
      </p:sp>
      <p:sp>
        <p:nvSpPr>
          <p:cNvPr id="3" name="Marcador de número de diapositiva 2">
            <a:extLst>
              <a:ext uri="{FF2B5EF4-FFF2-40B4-BE49-F238E27FC236}">
                <a16:creationId xmlns:a16="http://schemas.microsoft.com/office/drawing/2014/main" id="{F4714C2E-DD2E-8D9F-426C-35CA0F15C25E}"/>
              </a:ext>
            </a:extLst>
          </p:cNvPr>
          <p:cNvSpPr>
            <a:spLocks noGrp="1"/>
          </p:cNvSpPr>
          <p:nvPr>
            <p:ph type="sldNum" sz="quarter" idx="10"/>
          </p:nvPr>
        </p:nvSpPr>
        <p:spPr/>
        <p:txBody>
          <a:bodyPr/>
          <a:lstStyle/>
          <a:p>
            <a:pPr>
              <a:defRPr/>
            </a:pPr>
            <a:fld id="{BBC95AA2-3B59-4831-8BC6-006282D7F8BD}" type="slidenum">
              <a:rPr lang="en-GB" smtClean="0"/>
              <a:t>30</a:t>
            </a:fld>
            <a:endParaRPr lang="en-GB"/>
          </a:p>
        </p:txBody>
      </p:sp>
      <p:sp>
        <p:nvSpPr>
          <p:cNvPr id="5" name="Rectangle 13">
            <a:extLst>
              <a:ext uri="{FF2B5EF4-FFF2-40B4-BE49-F238E27FC236}">
                <a16:creationId xmlns:a16="http://schemas.microsoft.com/office/drawing/2014/main" id="{03839C0D-9D9C-CED4-394E-846705AEBA0C}"/>
              </a:ext>
            </a:extLst>
          </p:cNvPr>
          <p:cNvSpPr/>
          <p:nvPr/>
        </p:nvSpPr>
        <p:spPr>
          <a:xfrm>
            <a:off x="486920" y="1122059"/>
            <a:ext cx="3826831" cy="4793203"/>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extBox 14">
            <a:extLst>
              <a:ext uri="{FF2B5EF4-FFF2-40B4-BE49-F238E27FC236}">
                <a16:creationId xmlns:a16="http://schemas.microsoft.com/office/drawing/2014/main" id="{3AC554E2-ABC1-7DE0-4B2C-534F49364028}"/>
              </a:ext>
            </a:extLst>
          </p:cNvPr>
          <p:cNvSpPr txBox="1"/>
          <p:nvPr/>
        </p:nvSpPr>
        <p:spPr>
          <a:xfrm>
            <a:off x="1090423" y="2265458"/>
            <a:ext cx="2579112" cy="1077218"/>
          </a:xfrm>
          <a:prstGeom prst="rect">
            <a:avLst/>
          </a:prstGeom>
          <a:solidFill>
            <a:schemeClr val="accent6">
              <a:lumMod val="20000"/>
              <a:lumOff val="80000"/>
            </a:schemeClr>
          </a:solidFill>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b="1"/>
              <a:t>Experimental data</a:t>
            </a:r>
          </a:p>
          <a:p>
            <a:pPr marL="285750" indent="-285750">
              <a:buFontTx/>
              <a:buChar char="-"/>
            </a:pPr>
            <a:r>
              <a:rPr lang="en-GB" sz="1600"/>
              <a:t>LIBS spectra</a:t>
            </a:r>
          </a:p>
          <a:p>
            <a:pPr marL="285750" indent="-285750">
              <a:buFontTx/>
              <a:buChar char="-"/>
            </a:pPr>
            <a:r>
              <a:rPr lang="en-GB" sz="1600"/>
              <a:t>Normalization</a:t>
            </a:r>
          </a:p>
          <a:p>
            <a:pPr marL="285750" indent="-285750">
              <a:buFontTx/>
              <a:buChar char="-"/>
            </a:pPr>
            <a:r>
              <a:rPr lang="en-GB" sz="1600"/>
              <a:t>Table of features</a:t>
            </a:r>
          </a:p>
        </p:txBody>
      </p:sp>
      <p:sp>
        <p:nvSpPr>
          <p:cNvPr id="7" name="TextBox 15">
            <a:extLst>
              <a:ext uri="{FF2B5EF4-FFF2-40B4-BE49-F238E27FC236}">
                <a16:creationId xmlns:a16="http://schemas.microsoft.com/office/drawing/2014/main" id="{575D62D0-58B1-A187-B041-A33365BDAF62}"/>
              </a:ext>
            </a:extLst>
          </p:cNvPr>
          <p:cNvSpPr txBox="1"/>
          <p:nvPr/>
        </p:nvSpPr>
        <p:spPr>
          <a:xfrm>
            <a:off x="1090422" y="3890444"/>
            <a:ext cx="2579112" cy="830997"/>
          </a:xfrm>
          <a:prstGeom prst="rect">
            <a:avLst/>
          </a:prstGeom>
          <a:solidFill>
            <a:schemeClr val="accent6">
              <a:lumMod val="20000"/>
              <a:lumOff val="80000"/>
            </a:schemeClr>
          </a:solidFill>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a:t>Feature selection </a:t>
            </a:r>
            <a:r>
              <a:rPr lang="en-GB" sz="1600"/>
              <a:t>and </a:t>
            </a:r>
            <a:r>
              <a:rPr lang="en-GB" sz="1600" b="1"/>
              <a:t>dimensionality reduction</a:t>
            </a:r>
          </a:p>
        </p:txBody>
      </p:sp>
      <p:sp>
        <p:nvSpPr>
          <p:cNvPr id="8" name="TextBox 16">
            <a:extLst>
              <a:ext uri="{FF2B5EF4-FFF2-40B4-BE49-F238E27FC236}">
                <a16:creationId xmlns:a16="http://schemas.microsoft.com/office/drawing/2014/main" id="{A40C004A-5874-2321-9A66-63DB89DE59A6}"/>
              </a:ext>
            </a:extLst>
          </p:cNvPr>
          <p:cNvSpPr txBox="1"/>
          <p:nvPr/>
        </p:nvSpPr>
        <p:spPr>
          <a:xfrm>
            <a:off x="1090422" y="5099932"/>
            <a:ext cx="2579112" cy="338554"/>
          </a:xfrm>
          <a:prstGeom prst="rect">
            <a:avLst/>
          </a:prstGeom>
          <a:solidFill>
            <a:schemeClr val="accent6">
              <a:lumMod val="20000"/>
              <a:lumOff val="80000"/>
            </a:schemeClr>
          </a:solidFill>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b="1"/>
              <a:t>Classification algorithms</a:t>
            </a:r>
          </a:p>
        </p:txBody>
      </p:sp>
      <p:cxnSp>
        <p:nvCxnSpPr>
          <p:cNvPr id="11" name="Straight Arrow Connector 20">
            <a:extLst>
              <a:ext uri="{FF2B5EF4-FFF2-40B4-BE49-F238E27FC236}">
                <a16:creationId xmlns:a16="http://schemas.microsoft.com/office/drawing/2014/main" id="{85E65105-B7CC-8A13-66B4-EE5740011545}"/>
              </a:ext>
            </a:extLst>
          </p:cNvPr>
          <p:cNvCxnSpPr>
            <a:cxnSpLocks/>
            <a:stCxn id="6" idx="2"/>
            <a:endCxn id="7" idx="0"/>
          </p:cNvCxnSpPr>
          <p:nvPr/>
        </p:nvCxnSpPr>
        <p:spPr>
          <a:xfrm flipH="1">
            <a:off x="2379978" y="3342676"/>
            <a:ext cx="1" cy="547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21">
            <a:extLst>
              <a:ext uri="{FF2B5EF4-FFF2-40B4-BE49-F238E27FC236}">
                <a16:creationId xmlns:a16="http://schemas.microsoft.com/office/drawing/2014/main" id="{2C314AB2-313D-166C-EF1D-9AFEAF1DCDDA}"/>
              </a:ext>
            </a:extLst>
          </p:cNvPr>
          <p:cNvCxnSpPr>
            <a:cxnSpLocks/>
            <a:stCxn id="7" idx="2"/>
            <a:endCxn id="8" idx="0"/>
          </p:cNvCxnSpPr>
          <p:nvPr/>
        </p:nvCxnSpPr>
        <p:spPr>
          <a:xfrm>
            <a:off x="2379978" y="4721441"/>
            <a:ext cx="0" cy="378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22">
            <a:extLst>
              <a:ext uri="{FF2B5EF4-FFF2-40B4-BE49-F238E27FC236}">
                <a16:creationId xmlns:a16="http://schemas.microsoft.com/office/drawing/2014/main" id="{4B7D795B-FB10-6DD0-8E7D-5818B6668C38}"/>
              </a:ext>
            </a:extLst>
          </p:cNvPr>
          <p:cNvSpPr txBox="1"/>
          <p:nvPr/>
        </p:nvSpPr>
        <p:spPr>
          <a:xfrm>
            <a:off x="701582" y="1419350"/>
            <a:ext cx="3445150" cy="369332"/>
          </a:xfrm>
          <a:prstGeom prst="rect">
            <a:avLst/>
          </a:prstGeom>
          <a:solidFill>
            <a:schemeClr val="accent6">
              <a:lumMod val="20000"/>
              <a:lumOff val="80000"/>
            </a:schemeClr>
          </a:solidFill>
          <a:ln w="38100">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MATRIX CLASIFICATION</a:t>
            </a:r>
            <a:endParaRPr lang="en-GB" dirty="0"/>
          </a:p>
        </p:txBody>
      </p:sp>
      <p:cxnSp>
        <p:nvCxnSpPr>
          <p:cNvPr id="14" name="Connector: Elbow 47">
            <a:extLst>
              <a:ext uri="{FF2B5EF4-FFF2-40B4-BE49-F238E27FC236}">
                <a16:creationId xmlns:a16="http://schemas.microsoft.com/office/drawing/2014/main" id="{8B1CE936-C3D7-4986-2D1D-769D146F88A5}"/>
              </a:ext>
            </a:extLst>
          </p:cNvPr>
          <p:cNvCxnSpPr>
            <a:cxnSpLocks/>
            <a:stCxn id="8" idx="3"/>
            <a:endCxn id="6" idx="3"/>
          </p:cNvCxnSpPr>
          <p:nvPr/>
        </p:nvCxnSpPr>
        <p:spPr>
          <a:xfrm flipV="1">
            <a:off x="3669534" y="2804067"/>
            <a:ext cx="1" cy="2465142"/>
          </a:xfrm>
          <a:prstGeom prst="bentConnector3">
            <a:avLst>
              <a:gd name="adj1" fmla="val 22860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Marcador de contenido 15">
            <a:extLst>
              <a:ext uri="{FF2B5EF4-FFF2-40B4-BE49-F238E27FC236}">
                <a16:creationId xmlns:a16="http://schemas.microsoft.com/office/drawing/2014/main" id="{8D9938EF-A32D-667B-D7F5-74727866698A}"/>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grpSp>
        <p:nvGrpSpPr>
          <p:cNvPr id="4" name="Grupo 3">
            <a:extLst>
              <a:ext uri="{FF2B5EF4-FFF2-40B4-BE49-F238E27FC236}">
                <a16:creationId xmlns:a16="http://schemas.microsoft.com/office/drawing/2014/main" id="{5A3F7223-7CF0-466C-0214-AEDE5AFCA273}"/>
              </a:ext>
            </a:extLst>
          </p:cNvPr>
          <p:cNvGrpSpPr/>
          <p:nvPr/>
        </p:nvGrpSpPr>
        <p:grpSpPr>
          <a:xfrm>
            <a:off x="4693916" y="1419350"/>
            <a:ext cx="7056784" cy="4228400"/>
            <a:chOff x="441054" y="1196753"/>
            <a:chExt cx="10704024" cy="4960834"/>
          </a:xfrm>
        </p:grpSpPr>
        <p:pic>
          <p:nvPicPr>
            <p:cNvPr id="9" name="Picture 1" descr="A diagram of a scientific experiment&#10;&#10;Description automatically generated">
              <a:extLst>
                <a:ext uri="{FF2B5EF4-FFF2-40B4-BE49-F238E27FC236}">
                  <a16:creationId xmlns:a16="http://schemas.microsoft.com/office/drawing/2014/main" id="{70B9BF26-6050-F6D0-D4DE-2D7D8E0F00B9}"/>
                </a:ext>
              </a:extLst>
            </p:cNvPr>
            <p:cNvPicPr>
              <a:picLocks noChangeAspect="1"/>
            </p:cNvPicPr>
            <p:nvPr/>
          </p:nvPicPr>
          <p:blipFill rotWithShape="1">
            <a:blip r:embed="rId3">
              <a:extLst>
                <a:ext uri="{28A0092B-C50C-407E-A947-70E740481C1C}">
                  <a14:useLocalDpi xmlns:a14="http://schemas.microsoft.com/office/drawing/2010/main" val="0"/>
                </a:ext>
              </a:extLst>
            </a:blip>
            <a:srcRect l="-25" t="14278" r="25" b="5511"/>
            <a:stretch/>
          </p:blipFill>
          <p:spPr bwMode="auto">
            <a:xfrm>
              <a:off x="441054" y="1196753"/>
              <a:ext cx="10704024" cy="4960834"/>
            </a:xfrm>
            <a:prstGeom prst="rect">
              <a:avLst/>
            </a:prstGeom>
            <a:noFill/>
            <a:ln>
              <a:noFill/>
            </a:ln>
            <a:extLst>
              <a:ext uri="{53640926-AAD7-44D8-BBD7-CCE9431645EC}">
                <a14:shadowObscured xmlns:a14="http://schemas.microsoft.com/office/drawing/2010/main"/>
              </a:ext>
            </a:extLst>
          </p:spPr>
        </p:pic>
        <p:pic>
          <p:nvPicPr>
            <p:cNvPr id="17" name="Picture 4" descr="A graph of different colored lines&#10;&#10;Description automatically generated">
              <a:extLst>
                <a:ext uri="{FF2B5EF4-FFF2-40B4-BE49-F238E27FC236}">
                  <a16:creationId xmlns:a16="http://schemas.microsoft.com/office/drawing/2014/main" id="{55D0A6B1-585E-7485-3029-CD3C903F33D0}"/>
                </a:ext>
              </a:extLst>
            </p:cNvPr>
            <p:cNvPicPr>
              <a:picLocks noChangeAspect="1"/>
            </p:cNvPicPr>
            <p:nvPr/>
          </p:nvPicPr>
          <p:blipFill>
            <a:blip r:embed="rId4">
              <a:extLst>
                <a:ext uri="{28A0092B-C50C-407E-A947-70E740481C1C}">
                  <a14:useLocalDpi xmlns:a14="http://schemas.microsoft.com/office/drawing/2010/main" val="0"/>
                </a:ext>
              </a:extLst>
            </a:blip>
            <a:srcRect l="90525" t="4195" r="2724" b="75828"/>
            <a:stretch/>
          </p:blipFill>
          <p:spPr>
            <a:xfrm>
              <a:off x="5159896" y="3416791"/>
              <a:ext cx="625067" cy="809919"/>
            </a:xfrm>
            <a:prstGeom prst="rect">
              <a:avLst/>
            </a:prstGeom>
          </p:spPr>
        </p:pic>
      </p:grpSp>
    </p:spTree>
    <p:extLst>
      <p:ext uri="{BB962C8B-B14F-4D97-AF65-F5344CB8AC3E}">
        <p14:creationId xmlns:p14="http://schemas.microsoft.com/office/powerpoint/2010/main" val="3452100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3F41E-1246-3436-EDF6-CC1D7CD5BA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5252E63-7722-6597-8A28-850838F6F568}"/>
              </a:ext>
            </a:extLst>
          </p:cNvPr>
          <p:cNvSpPr>
            <a:spLocks noGrp="1"/>
          </p:cNvSpPr>
          <p:nvPr>
            <p:ph type="title"/>
          </p:nvPr>
        </p:nvSpPr>
        <p:spPr>
          <a:xfrm>
            <a:off x="1" y="185664"/>
            <a:ext cx="8485974" cy="532184"/>
          </a:xfrm>
        </p:spPr>
        <p:txBody>
          <a:bodyPr/>
          <a:lstStyle/>
          <a:p>
            <a:r>
              <a:rPr lang="es-ES" dirty="0"/>
              <a:t>   Raman </a:t>
            </a:r>
            <a:r>
              <a:rPr lang="es-ES" dirty="0" err="1"/>
              <a:t>Spectroscopy</a:t>
            </a:r>
            <a:endParaRPr lang="es-ES" dirty="0"/>
          </a:p>
        </p:txBody>
      </p:sp>
      <p:sp>
        <p:nvSpPr>
          <p:cNvPr id="3" name="Marcador de número de diapositiva 2">
            <a:extLst>
              <a:ext uri="{FF2B5EF4-FFF2-40B4-BE49-F238E27FC236}">
                <a16:creationId xmlns:a16="http://schemas.microsoft.com/office/drawing/2014/main" id="{E83E9ABA-3143-DBDD-8C14-EE3B2F4E96FD}"/>
              </a:ext>
            </a:extLst>
          </p:cNvPr>
          <p:cNvSpPr>
            <a:spLocks noGrp="1"/>
          </p:cNvSpPr>
          <p:nvPr>
            <p:ph type="sldNum" sz="quarter" idx="10"/>
          </p:nvPr>
        </p:nvSpPr>
        <p:spPr/>
        <p:txBody>
          <a:bodyPr/>
          <a:lstStyle/>
          <a:p>
            <a:pPr>
              <a:defRPr/>
            </a:pPr>
            <a:fld id="{BBC95AA2-3B59-4831-8BC6-006282D7F8BD}" type="slidenum">
              <a:rPr lang="en-GB" smtClean="0"/>
              <a:t>31</a:t>
            </a:fld>
            <a:endParaRPr lang="en-GB"/>
          </a:p>
        </p:txBody>
      </p:sp>
      <p:sp>
        <p:nvSpPr>
          <p:cNvPr id="4" name="Marcador de contenido 3">
            <a:extLst>
              <a:ext uri="{FF2B5EF4-FFF2-40B4-BE49-F238E27FC236}">
                <a16:creationId xmlns:a16="http://schemas.microsoft.com/office/drawing/2014/main" id="{3B15A05F-AFFB-D512-63A3-320B553492A7}"/>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pic>
        <p:nvPicPr>
          <p:cNvPr id="1048" name="Imagen 1047" descr="Gráfico&#10;&#10;Descripción generada automáticamente">
            <a:extLst>
              <a:ext uri="{FF2B5EF4-FFF2-40B4-BE49-F238E27FC236}">
                <a16:creationId xmlns:a16="http://schemas.microsoft.com/office/drawing/2014/main" id="{1EC60202-ECF9-9012-A937-49BA4D6E2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1340768"/>
            <a:ext cx="4701452" cy="1089845"/>
          </a:xfrm>
          <a:prstGeom prst="rect">
            <a:avLst/>
          </a:prstGeom>
        </p:spPr>
      </p:pic>
      <p:pic>
        <p:nvPicPr>
          <p:cNvPr id="1049" name="Imagen 1048" descr="Gráfico, Diagrama&#10;&#10;Descripción generada automáticamente">
            <a:extLst>
              <a:ext uri="{FF2B5EF4-FFF2-40B4-BE49-F238E27FC236}">
                <a16:creationId xmlns:a16="http://schemas.microsoft.com/office/drawing/2014/main" id="{B82F234C-494A-EF98-9342-569C4BFB8B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16" y="3140968"/>
            <a:ext cx="4464496" cy="2771219"/>
          </a:xfrm>
          <a:prstGeom prst="rect">
            <a:avLst/>
          </a:prstGeom>
        </p:spPr>
      </p:pic>
      <p:sp>
        <p:nvSpPr>
          <p:cNvPr id="1050" name="CuadroTexto 28">
            <a:extLst>
              <a:ext uri="{FF2B5EF4-FFF2-40B4-BE49-F238E27FC236}">
                <a16:creationId xmlns:a16="http://schemas.microsoft.com/office/drawing/2014/main" id="{1F477D8B-8DE8-8791-69D5-275C4232B717}"/>
              </a:ext>
            </a:extLst>
          </p:cNvPr>
          <p:cNvSpPr txBox="1"/>
          <p:nvPr/>
        </p:nvSpPr>
        <p:spPr>
          <a:xfrm>
            <a:off x="1559496" y="2492896"/>
            <a:ext cx="2890663" cy="338554"/>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dirty="0"/>
              <a:t>Laser </a:t>
            </a:r>
            <a:r>
              <a:rPr lang="es-ES" sz="1600" dirty="0" err="1"/>
              <a:t>excitation</a:t>
            </a:r>
            <a:r>
              <a:rPr lang="es-ES" sz="1600" dirty="0"/>
              <a:t> in UV, VIS </a:t>
            </a:r>
            <a:r>
              <a:rPr lang="es-ES" sz="1600" dirty="0" err="1"/>
              <a:t>or</a:t>
            </a:r>
            <a:r>
              <a:rPr lang="es-ES" sz="1600" dirty="0"/>
              <a:t> NIR</a:t>
            </a:r>
            <a:endParaRPr lang="en-GB" sz="1600" dirty="0"/>
          </a:p>
        </p:txBody>
      </p:sp>
      <p:sp>
        <p:nvSpPr>
          <p:cNvPr id="5" name="Marcador de texto 3">
            <a:extLst>
              <a:ext uri="{FF2B5EF4-FFF2-40B4-BE49-F238E27FC236}">
                <a16:creationId xmlns:a16="http://schemas.microsoft.com/office/drawing/2014/main" id="{ABA864D5-7CB4-23D0-E6DA-826702B8AE8C}"/>
              </a:ext>
            </a:extLst>
          </p:cNvPr>
          <p:cNvSpPr txBox="1">
            <a:spLocks/>
          </p:cNvSpPr>
          <p:nvPr/>
        </p:nvSpPr>
        <p:spPr>
          <a:xfrm>
            <a:off x="6312024" y="1269673"/>
            <a:ext cx="5760640" cy="45552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1" u="sng" dirty="0">
                <a:latin typeface="Arial" panose="020B0604020202020204" pitchFamily="34" charset="0"/>
                <a:cs typeface="Arial" panose="020B0604020202020204" pitchFamily="34" charset="0"/>
              </a:rPr>
              <a:t>UNDERLYING PRINCIPLE</a:t>
            </a:r>
          </a:p>
          <a:p>
            <a:pPr marL="285750" indent="-285750">
              <a:buFont typeface="Arial" panose="020B0604020202020204" pitchFamily="34" charset="0"/>
              <a:buChar char="•"/>
            </a:pPr>
            <a:r>
              <a:rPr lang="es-ES" sz="1600" dirty="0" err="1">
                <a:latin typeface="Arial" panose="020B0604020202020204" pitchFamily="34" charset="0"/>
                <a:cs typeface="Arial" panose="020B0604020202020204" pitchFamily="34" charset="0"/>
              </a:rPr>
              <a:t>Inelastic</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scattering</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of</a:t>
            </a:r>
            <a:r>
              <a:rPr lang="es-ES" sz="1600" dirty="0">
                <a:latin typeface="Arial" panose="020B0604020202020204" pitchFamily="34" charset="0"/>
                <a:cs typeface="Arial" panose="020B0604020202020204" pitchFamily="34" charset="0"/>
              </a:rPr>
              <a:t> laser light </a:t>
            </a:r>
            <a:r>
              <a:rPr lang="es-ES" sz="1600" dirty="0" err="1">
                <a:latin typeface="Arial" panose="020B0604020202020204" pitchFamily="34" charset="0"/>
                <a:cs typeface="Arial" panose="020B0604020202020204" pitchFamily="34" charset="0"/>
              </a:rPr>
              <a:t>by</a:t>
            </a:r>
            <a:r>
              <a:rPr lang="es-ES" sz="1600" dirty="0">
                <a:latin typeface="Arial" panose="020B0604020202020204" pitchFamily="34" charset="0"/>
                <a:cs typeface="Arial" panose="020B0604020202020204" pitchFamily="34" charset="0"/>
              </a:rPr>
              <a:t> material </a:t>
            </a:r>
            <a:r>
              <a:rPr lang="es-ES" sz="1600" dirty="0" err="1">
                <a:latin typeface="Arial" panose="020B0604020202020204" pitchFamily="34" charset="0"/>
                <a:cs typeface="Arial" panose="020B0604020202020204" pitchFamily="34" charset="0"/>
              </a:rPr>
              <a:t>surface</a:t>
            </a:r>
            <a:r>
              <a:rPr lang="es-ES" sz="1600" dirty="0">
                <a:latin typeface="Arial" panose="020B0604020202020204" pitchFamily="34" charset="0"/>
                <a:cs typeface="Arial" panose="020B0604020202020204" pitchFamily="34" charset="0"/>
              </a:rPr>
              <a:t>: los (</a:t>
            </a:r>
            <a:r>
              <a:rPr lang="es-ES" sz="1600" dirty="0" err="1">
                <a:latin typeface="Arial" panose="020B0604020202020204" pitchFamily="34" charset="0"/>
                <a:cs typeface="Arial" panose="020B0604020202020204" pitchFamily="34" charset="0"/>
              </a:rPr>
              <a:t>gain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to</a:t>
            </a:r>
            <a:r>
              <a:rPr lang="es-ES" sz="1600" dirty="0">
                <a:latin typeface="Arial" panose="020B0604020202020204" pitchFamily="34" charset="0"/>
                <a:cs typeface="Arial" panose="020B0604020202020204" pitchFamily="34" charset="0"/>
              </a:rPr>
              <a:t> molecular and </a:t>
            </a:r>
            <a:r>
              <a:rPr lang="es-ES" sz="1600" dirty="0" err="1">
                <a:latin typeface="Arial" panose="020B0604020202020204" pitchFamily="34" charset="0"/>
                <a:cs typeface="Arial" panose="020B0604020202020204" pitchFamily="34" charset="0"/>
              </a:rPr>
              <a:t>lattice</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vibrations</a:t>
            </a:r>
            <a:endParaRPr lang="es-ES" sz="16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s-ES" sz="1600" dirty="0" err="1">
                <a:latin typeface="Arial" panose="020B0604020202020204" pitchFamily="34" charset="0"/>
                <a:cs typeface="Arial" panose="020B0604020202020204" pitchFamily="34" charset="0"/>
              </a:rPr>
              <a:t>Excitation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to</a:t>
            </a:r>
            <a:r>
              <a:rPr lang="es-ES" sz="1600" dirty="0">
                <a:latin typeface="Arial" panose="020B0604020202020204" pitchFamily="34" charset="0"/>
                <a:cs typeface="Arial" panose="020B0604020202020204" pitchFamily="34" charset="0"/>
              </a:rPr>
              <a:t> and </a:t>
            </a:r>
            <a:r>
              <a:rPr lang="es-ES" sz="1600" dirty="0" err="1">
                <a:latin typeface="Arial" panose="020B0604020202020204" pitchFamily="34" charset="0"/>
                <a:cs typeface="Arial" panose="020B0604020202020204" pitchFamily="34" charset="0"/>
              </a:rPr>
              <a:t>subsequent</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relaxation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from</a:t>
            </a:r>
            <a:r>
              <a:rPr lang="es-ES" sz="1600" dirty="0">
                <a:latin typeface="Arial" panose="020B0604020202020204" pitchFamily="34" charset="0"/>
                <a:cs typeface="Arial" panose="020B0604020202020204" pitchFamily="34" charset="0"/>
              </a:rPr>
              <a:t> virtual </a:t>
            </a:r>
            <a:r>
              <a:rPr lang="es-ES" sz="1600" dirty="0" err="1">
                <a:latin typeface="Arial" panose="020B0604020202020204" pitchFamily="34" charset="0"/>
                <a:cs typeface="Arial" panose="020B0604020202020204" pitchFamily="34" charset="0"/>
              </a:rPr>
              <a:t>energetic</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levels</a:t>
            </a:r>
            <a:endParaRPr lang="es-ES" sz="1600" dirty="0">
              <a:latin typeface="Arial" panose="020B0604020202020204" pitchFamily="34" charset="0"/>
              <a:cs typeface="Arial" panose="020B0604020202020204" pitchFamily="34" charset="0"/>
            </a:endParaRPr>
          </a:p>
          <a:p>
            <a:pPr>
              <a:spcAft>
                <a:spcPts val="600"/>
              </a:spcAft>
            </a:pPr>
            <a:endParaRPr lang="es-ES" sz="600" b="1" u="sng" dirty="0">
              <a:latin typeface="Arial" panose="020B0604020202020204" pitchFamily="34" charset="0"/>
              <a:cs typeface="Arial" panose="020B0604020202020204" pitchFamily="34" charset="0"/>
            </a:endParaRPr>
          </a:p>
          <a:p>
            <a:pPr>
              <a:spcAft>
                <a:spcPts val="600"/>
              </a:spcAft>
            </a:pPr>
            <a:r>
              <a:rPr lang="es-ES" sz="1800" b="1" u="sng" dirty="0">
                <a:latin typeface="Arial" panose="020B0604020202020204" pitchFamily="34" charset="0"/>
                <a:cs typeface="Arial" panose="020B0604020202020204" pitchFamily="34" charset="0"/>
              </a:rPr>
              <a:t>FEATURES</a:t>
            </a:r>
          </a:p>
          <a:p>
            <a:pPr marL="342900" indent="-342900">
              <a:buFont typeface="Wingdings" panose="05000000000000000000" pitchFamily="2" charset="2"/>
              <a:buChar char="ü"/>
            </a:pPr>
            <a:r>
              <a:rPr lang="es-ES" sz="1600" dirty="0" err="1">
                <a:latin typeface="Arial" panose="020B0604020202020204" pitchFamily="34" charset="0"/>
                <a:cs typeface="Arial" panose="020B0604020202020204" pitchFamily="34" charset="0"/>
              </a:rPr>
              <a:t>Detailed</a:t>
            </a:r>
            <a:r>
              <a:rPr lang="es-ES" sz="1600" dirty="0">
                <a:latin typeface="Arial" panose="020B0604020202020204" pitchFamily="34" charset="0"/>
                <a:cs typeface="Arial" panose="020B0604020202020204" pitchFamily="34" charset="0"/>
              </a:rPr>
              <a:t> molecular </a:t>
            </a:r>
            <a:r>
              <a:rPr lang="es-ES" sz="1600" dirty="0" err="1">
                <a:latin typeface="Arial" panose="020B0604020202020204" pitchFamily="34" charset="0"/>
                <a:cs typeface="Arial" panose="020B0604020202020204" pitchFamily="34" charset="0"/>
              </a:rPr>
              <a:t>structure</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information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from</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vibrational</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modes</a:t>
            </a:r>
            <a:r>
              <a:rPr lang="es-ES" sz="1600" dirty="0">
                <a:latin typeface="Arial" panose="020B0604020202020204" pitchFamily="34" charset="0"/>
                <a:cs typeface="Arial" panose="020B0604020202020204" pitchFamily="34" charset="0"/>
              </a:rPr>
              <a:t>. Material </a:t>
            </a:r>
            <a:r>
              <a:rPr lang="es-ES" sz="1600" dirty="0" err="1">
                <a:latin typeface="Arial" panose="020B0604020202020204" pitchFamily="34" charset="0"/>
                <a:cs typeface="Arial" panose="020B0604020202020204" pitchFamily="34" charset="0"/>
              </a:rPr>
              <a:t>specific</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emission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peaks</a:t>
            </a:r>
            <a:endParaRPr lang="es-ES"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s-ES" sz="1600" dirty="0">
                <a:latin typeface="Arial" panose="020B0604020202020204" pitchFamily="34" charset="0"/>
                <a:cs typeface="Arial" panose="020B0604020202020204" pitchFamily="34" charset="0"/>
              </a:rPr>
              <a:t>Non destructive </a:t>
            </a:r>
            <a:r>
              <a:rPr lang="es-ES" sz="1600" dirty="0" err="1">
                <a:latin typeface="Arial" panose="020B0604020202020204" pitchFamily="34" charset="0"/>
                <a:cs typeface="Arial" panose="020B0604020202020204" pitchFamily="34" charset="0"/>
              </a:rPr>
              <a:t>technique</a:t>
            </a:r>
            <a:endParaRPr lang="es-ES"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s-ES" sz="1600" dirty="0" err="1">
                <a:latin typeface="Arial" panose="020B0604020202020204" pitchFamily="34" charset="0"/>
                <a:cs typeface="Arial" panose="020B0604020202020204" pitchFamily="34" charset="0"/>
              </a:rPr>
              <a:t>Comparably</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weak</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signal</a:t>
            </a:r>
            <a:endParaRPr lang="es-ES"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s-ES" sz="1600" dirty="0" err="1">
                <a:latin typeface="Arial" panose="020B0604020202020204" pitchFamily="34" charset="0"/>
                <a:cs typeface="Arial" panose="020B0604020202020204" pitchFamily="34" charset="0"/>
              </a:rPr>
              <a:t>Organic</a:t>
            </a:r>
            <a:r>
              <a:rPr lang="es-ES" sz="1600" dirty="0">
                <a:latin typeface="Arial" panose="020B0604020202020204" pitchFamily="34" charset="0"/>
                <a:cs typeface="Arial" panose="020B0604020202020204" pitchFamily="34" charset="0"/>
              </a:rPr>
              <a:t> and </a:t>
            </a:r>
            <a:r>
              <a:rPr lang="es-ES" sz="1600" dirty="0" err="1">
                <a:latin typeface="Arial" panose="020B0604020202020204" pitchFamily="34" charset="0"/>
                <a:cs typeface="Arial" panose="020B0604020202020204" pitchFamily="34" charset="0"/>
              </a:rPr>
              <a:t>inorganic</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materials</a:t>
            </a:r>
            <a:r>
              <a:rPr lang="es-ES" sz="1600"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ü"/>
            </a:pPr>
            <a:r>
              <a:rPr lang="es-ES" sz="1600" dirty="0" err="1">
                <a:latin typeface="Arial" panose="020B0604020202020204" pitchFamily="34" charset="0"/>
                <a:cs typeface="Arial" panose="020B0604020202020204" pitchFamily="34" charset="0"/>
              </a:rPr>
              <a:t>Not</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affected</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by</a:t>
            </a:r>
            <a:r>
              <a:rPr lang="es-ES" sz="1600" dirty="0">
                <a:latin typeface="Arial" panose="020B0604020202020204" pitchFamily="34" charset="0"/>
                <a:cs typeface="Arial" panose="020B0604020202020204" pitchFamily="34" charset="0"/>
              </a:rPr>
              <a:t> wáter </a:t>
            </a:r>
            <a:r>
              <a:rPr lang="es-ES" sz="1600" dirty="0" err="1">
                <a:latin typeface="Arial" panose="020B0604020202020204" pitchFamily="34" charset="0"/>
                <a:cs typeface="Arial" panose="020B0604020202020204" pitchFamily="34" charset="0"/>
              </a:rPr>
              <a:t>interference</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unlike</a:t>
            </a:r>
            <a:r>
              <a:rPr lang="es-ES" sz="1600" dirty="0">
                <a:latin typeface="Arial" panose="020B0604020202020204" pitchFamily="34" charset="0"/>
                <a:cs typeface="Arial" panose="020B0604020202020204" pitchFamily="34" charset="0"/>
              </a:rPr>
              <a:t> IR </a:t>
            </a:r>
            <a:r>
              <a:rPr lang="es-ES" sz="1600" dirty="0" err="1">
                <a:latin typeface="Arial" panose="020B0604020202020204" pitchFamily="34" charset="0"/>
                <a:cs typeface="Arial" panose="020B0604020202020204" pitchFamily="34" charset="0"/>
              </a:rPr>
              <a:t>spectroscopy</a:t>
            </a:r>
            <a:r>
              <a:rPr lang="es-ES" sz="16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ü"/>
            </a:pPr>
            <a:r>
              <a:rPr lang="es-ES" sz="1600" dirty="0" err="1">
                <a:latin typeface="Arial" panose="020B0604020202020204" pitchFamily="34" charset="0"/>
                <a:cs typeface="Arial" panose="020B0604020202020204" pitchFamily="34" charset="0"/>
              </a:rPr>
              <a:t>Most</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common</a:t>
            </a:r>
            <a:r>
              <a:rPr lang="es-ES" sz="1600" dirty="0">
                <a:latin typeface="Arial" panose="020B0604020202020204" pitchFamily="34" charset="0"/>
                <a:cs typeface="Arial" panose="020B0604020202020204" pitchFamily="34" charset="0"/>
              </a:rPr>
              <a:t> use </a:t>
            </a:r>
            <a:r>
              <a:rPr lang="es-ES" sz="1600" dirty="0" err="1">
                <a:latin typeface="Arial" panose="020B0604020202020204" pitchFamily="34" charset="0"/>
                <a:cs typeface="Arial" panose="020B0604020202020204" pitchFamily="34" charset="0"/>
              </a:rPr>
              <a:t>is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materials</a:t>
            </a:r>
            <a:r>
              <a:rPr lang="es-ES" sz="1600" dirty="0">
                <a:latin typeface="Arial" panose="020B0604020202020204" pitchFamily="34" charset="0"/>
                <a:cs typeface="Arial" panose="020B0604020202020204" pitchFamily="34" charset="0"/>
              </a:rPr>
              <a:t> ID (</a:t>
            </a:r>
            <a:r>
              <a:rPr lang="es-ES" sz="1600" dirty="0" err="1">
                <a:latin typeface="Arial" panose="020B0604020202020204" pitchFamily="34" charset="0"/>
                <a:cs typeface="Arial" panose="020B0604020202020204" pitchFamily="34" charset="0"/>
              </a:rPr>
              <a:t>fingerpint</a:t>
            </a:r>
            <a:r>
              <a:rPr lang="es-ES" sz="1600" dirty="0">
                <a:latin typeface="Arial" panose="020B0604020202020204" pitchFamily="34" charset="0"/>
                <a:cs typeface="Arial" panose="020B0604020202020204" pitchFamily="34" charset="0"/>
              </a:rPr>
              <a:t>)</a:t>
            </a:r>
          </a:p>
          <a:p>
            <a:endParaRPr lang="es-ES" dirty="0"/>
          </a:p>
        </p:txBody>
      </p:sp>
    </p:spTree>
    <p:extLst>
      <p:ext uri="{BB962C8B-B14F-4D97-AF65-F5344CB8AC3E}">
        <p14:creationId xmlns:p14="http://schemas.microsoft.com/office/powerpoint/2010/main" val="2194063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7416-911D-FF61-9996-D5EDD7DDCFC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387A334-00A4-9D30-8A26-595F65B064EF}"/>
              </a:ext>
            </a:extLst>
          </p:cNvPr>
          <p:cNvSpPr>
            <a:spLocks noGrp="1"/>
          </p:cNvSpPr>
          <p:nvPr>
            <p:ph type="title"/>
          </p:nvPr>
        </p:nvSpPr>
        <p:spPr>
          <a:xfrm>
            <a:off x="-1" y="185664"/>
            <a:ext cx="8485975" cy="532184"/>
          </a:xfrm>
        </p:spPr>
        <p:txBody>
          <a:bodyPr/>
          <a:lstStyle/>
          <a:p>
            <a:r>
              <a:rPr lang="es-ES" dirty="0"/>
              <a:t>   Raman </a:t>
            </a:r>
            <a:r>
              <a:rPr lang="es-ES" dirty="0" err="1"/>
              <a:t>Spectroscopy</a:t>
            </a:r>
            <a:endParaRPr lang="es-ES" dirty="0"/>
          </a:p>
        </p:txBody>
      </p:sp>
      <p:sp>
        <p:nvSpPr>
          <p:cNvPr id="3" name="Marcador de número de diapositiva 2">
            <a:extLst>
              <a:ext uri="{FF2B5EF4-FFF2-40B4-BE49-F238E27FC236}">
                <a16:creationId xmlns:a16="http://schemas.microsoft.com/office/drawing/2014/main" id="{C3BF244D-FBCF-9E23-E2C6-9F6CCFCFFAD2}"/>
              </a:ext>
            </a:extLst>
          </p:cNvPr>
          <p:cNvSpPr>
            <a:spLocks noGrp="1"/>
          </p:cNvSpPr>
          <p:nvPr>
            <p:ph type="sldNum" sz="quarter" idx="10"/>
          </p:nvPr>
        </p:nvSpPr>
        <p:spPr/>
        <p:txBody>
          <a:bodyPr/>
          <a:lstStyle/>
          <a:p>
            <a:pPr>
              <a:defRPr/>
            </a:pPr>
            <a:fld id="{BBC95AA2-3B59-4831-8BC6-006282D7F8BD}" type="slidenum">
              <a:rPr lang="en-GB" smtClean="0"/>
              <a:t>32</a:t>
            </a:fld>
            <a:endParaRPr lang="en-GB"/>
          </a:p>
        </p:txBody>
      </p:sp>
      <p:sp>
        <p:nvSpPr>
          <p:cNvPr id="4" name="Marcador de contenido 3">
            <a:extLst>
              <a:ext uri="{FF2B5EF4-FFF2-40B4-BE49-F238E27FC236}">
                <a16:creationId xmlns:a16="http://schemas.microsoft.com/office/drawing/2014/main" id="{3721943A-F4A7-B56E-EEF8-AB2B420F973D}"/>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pic>
        <p:nvPicPr>
          <p:cNvPr id="1052" name="Imagen 1051" descr="Imagen que contiene interior, tabla, verde, computadora&#10;&#10;Descripción generada automáticamente">
            <a:extLst>
              <a:ext uri="{FF2B5EF4-FFF2-40B4-BE49-F238E27FC236}">
                <a16:creationId xmlns:a16="http://schemas.microsoft.com/office/drawing/2014/main" id="{888EECBD-420C-88C5-6F4D-2FB2AE1E49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2" y="1165984"/>
            <a:ext cx="1425159" cy="2303397"/>
          </a:xfrm>
          <a:prstGeom prst="rect">
            <a:avLst/>
          </a:prstGeom>
        </p:spPr>
      </p:pic>
      <p:grpSp>
        <p:nvGrpSpPr>
          <p:cNvPr id="1053" name="Grupo 1052">
            <a:extLst>
              <a:ext uri="{FF2B5EF4-FFF2-40B4-BE49-F238E27FC236}">
                <a16:creationId xmlns:a16="http://schemas.microsoft.com/office/drawing/2014/main" id="{55D9E6B1-162F-ECB7-7E3D-3878EE4147A5}"/>
              </a:ext>
            </a:extLst>
          </p:cNvPr>
          <p:cNvGrpSpPr/>
          <p:nvPr/>
        </p:nvGrpSpPr>
        <p:grpSpPr>
          <a:xfrm>
            <a:off x="2701953" y="1064280"/>
            <a:ext cx="2071593" cy="2522128"/>
            <a:chOff x="5470875" y="2453632"/>
            <a:chExt cx="1432852" cy="1913964"/>
          </a:xfrm>
        </p:grpSpPr>
        <p:grpSp>
          <p:nvGrpSpPr>
            <p:cNvPr id="1054" name="Grupo 1053">
              <a:extLst>
                <a:ext uri="{FF2B5EF4-FFF2-40B4-BE49-F238E27FC236}">
                  <a16:creationId xmlns:a16="http://schemas.microsoft.com/office/drawing/2014/main" id="{72E538A6-87DE-B402-CCEB-F601557F6E8B}"/>
                </a:ext>
              </a:extLst>
            </p:cNvPr>
            <p:cNvGrpSpPr/>
            <p:nvPr/>
          </p:nvGrpSpPr>
          <p:grpSpPr>
            <a:xfrm>
              <a:off x="5470875" y="3461395"/>
              <a:ext cx="443612" cy="180204"/>
              <a:chOff x="3450107" y="3263909"/>
              <a:chExt cx="443612" cy="189206"/>
            </a:xfrm>
          </p:grpSpPr>
          <p:sp>
            <p:nvSpPr>
              <p:cNvPr id="1079" name="Rectángulo: esquinas redondeadas 1078">
                <a:extLst>
                  <a:ext uri="{FF2B5EF4-FFF2-40B4-BE49-F238E27FC236}">
                    <a16:creationId xmlns:a16="http://schemas.microsoft.com/office/drawing/2014/main" id="{F96D2C6E-7F80-EA57-C5B4-822549DDE645}"/>
                  </a:ext>
                </a:extLst>
              </p:cNvPr>
              <p:cNvSpPr/>
              <p:nvPr/>
            </p:nvSpPr>
            <p:spPr>
              <a:xfrm>
                <a:off x="3450107" y="3265915"/>
                <a:ext cx="388800" cy="187200"/>
              </a:xfrm>
              <a:prstGeom prst="roundRect">
                <a:avLst/>
              </a:prstGeom>
              <a:solidFill>
                <a:schemeClr val="tx1">
                  <a:lumMod val="85000"/>
                  <a:lumOff val="15000"/>
                </a:schemeClr>
              </a:solidFill>
              <a:ln>
                <a:noFill/>
              </a:ln>
              <a:scene3d>
                <a:camera prst="obliqueTopRight">
                  <a:rot lat="4576408" lon="8092588" rev="8220000"/>
                </a:camera>
                <a:lightRig rig="threePt" dir="t"/>
              </a:scene3d>
              <a:sp3d extrusionH="158750" contourW="635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0" name="Elipse 1079">
                <a:extLst>
                  <a:ext uri="{FF2B5EF4-FFF2-40B4-BE49-F238E27FC236}">
                    <a16:creationId xmlns:a16="http://schemas.microsoft.com/office/drawing/2014/main" id="{7658E9B7-8914-0F8C-54CD-E4A6D37C5712}"/>
                  </a:ext>
                </a:extLst>
              </p:cNvPr>
              <p:cNvSpPr>
                <a:spLocks noChangeAspect="1"/>
              </p:cNvSpPr>
              <p:nvPr/>
            </p:nvSpPr>
            <p:spPr>
              <a:xfrm>
                <a:off x="3832760" y="3263909"/>
                <a:ext cx="60959" cy="72000"/>
              </a:xfrm>
              <a:prstGeom prst="ellipse">
                <a:avLst/>
              </a:prstGeom>
              <a:solidFill>
                <a:schemeClr val="tx1">
                  <a:lumMod val="75000"/>
                  <a:lumOff val="25000"/>
                </a:schemeClr>
              </a:solidFill>
              <a:ln>
                <a:solidFill>
                  <a:schemeClr val="tx1"/>
                </a:solidFill>
              </a:ln>
              <a:scene3d>
                <a:camera prst="isometricOffAxis2Right">
                  <a:rot lat="949289" lon="18066415" rev="366647"/>
                </a:camera>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55" name="Rectángulo 1054">
              <a:extLst>
                <a:ext uri="{FF2B5EF4-FFF2-40B4-BE49-F238E27FC236}">
                  <a16:creationId xmlns:a16="http://schemas.microsoft.com/office/drawing/2014/main" id="{E634B82A-C678-2854-5893-864F7A6294F9}"/>
                </a:ext>
              </a:extLst>
            </p:cNvPr>
            <p:cNvSpPr/>
            <p:nvPr/>
          </p:nvSpPr>
          <p:spPr>
            <a:xfrm>
              <a:off x="5838356" y="3900815"/>
              <a:ext cx="515288" cy="436472"/>
            </a:xfrm>
            <a:prstGeom prst="rect">
              <a:avLst/>
            </a:prstGeom>
            <a:solidFill>
              <a:schemeClr val="accent1">
                <a:lumMod val="75000"/>
              </a:schemeClr>
            </a:solidFill>
            <a:scene3d>
              <a:camera prst="isometricOffAxis2Top">
                <a:rot lat="18075713" lon="3207254" rev="18441450"/>
              </a:camera>
              <a:lightRig rig="threePt" dir="t"/>
            </a:scene3d>
            <a:sp3d extrusionH="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56" name="Grupo 1055">
              <a:extLst>
                <a:ext uri="{FF2B5EF4-FFF2-40B4-BE49-F238E27FC236}">
                  <a16:creationId xmlns:a16="http://schemas.microsoft.com/office/drawing/2014/main" id="{122D3141-B2DE-7115-166D-136097173A0D}"/>
                </a:ext>
              </a:extLst>
            </p:cNvPr>
            <p:cNvGrpSpPr/>
            <p:nvPr/>
          </p:nvGrpSpPr>
          <p:grpSpPr>
            <a:xfrm>
              <a:off x="6043972" y="2699596"/>
              <a:ext cx="403580" cy="187490"/>
              <a:chOff x="4868134" y="2508601"/>
              <a:chExt cx="751591" cy="349164"/>
            </a:xfrm>
          </p:grpSpPr>
          <p:grpSp>
            <p:nvGrpSpPr>
              <p:cNvPr id="1074" name="Grupo 1073">
                <a:extLst>
                  <a:ext uri="{FF2B5EF4-FFF2-40B4-BE49-F238E27FC236}">
                    <a16:creationId xmlns:a16="http://schemas.microsoft.com/office/drawing/2014/main" id="{E6174D6D-9BAA-A640-EE44-B80054639897}"/>
                  </a:ext>
                </a:extLst>
              </p:cNvPr>
              <p:cNvGrpSpPr/>
              <p:nvPr/>
            </p:nvGrpSpPr>
            <p:grpSpPr>
              <a:xfrm>
                <a:off x="4868134" y="2508601"/>
                <a:ext cx="751591" cy="349164"/>
                <a:chOff x="4868134" y="2508601"/>
                <a:chExt cx="751591" cy="349164"/>
              </a:xfrm>
            </p:grpSpPr>
            <p:sp>
              <p:nvSpPr>
                <p:cNvPr id="1076" name="Rectángulo: esquinas redondeadas 1075">
                  <a:extLst>
                    <a:ext uri="{FF2B5EF4-FFF2-40B4-BE49-F238E27FC236}">
                      <a16:creationId xmlns:a16="http://schemas.microsoft.com/office/drawing/2014/main" id="{1A1DE236-F9B2-110B-3F6F-6CA7EB6DAE77}"/>
                    </a:ext>
                  </a:extLst>
                </p:cNvPr>
                <p:cNvSpPr/>
                <p:nvPr/>
              </p:nvSpPr>
              <p:spPr>
                <a:xfrm>
                  <a:off x="4868134" y="2508601"/>
                  <a:ext cx="751591" cy="349164"/>
                </a:xfrm>
                <a:prstGeom prst="roundRect">
                  <a:avLst/>
                </a:prstGeom>
                <a:solidFill>
                  <a:schemeClr val="bg2">
                    <a:lumMod val="50000"/>
                  </a:schemeClr>
                </a:solidFill>
                <a:ln>
                  <a:noFill/>
                </a:ln>
                <a:scene3d>
                  <a:camera prst="obliqueTopRight"/>
                  <a:lightRig rig="threePt" dir="t"/>
                </a:scene3d>
                <a:sp3d extrusionH="469900" contourW="635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7" name="Elipse 1076">
                  <a:extLst>
                    <a:ext uri="{FF2B5EF4-FFF2-40B4-BE49-F238E27FC236}">
                      <a16:creationId xmlns:a16="http://schemas.microsoft.com/office/drawing/2014/main" id="{C71A2F07-9848-D408-CBEB-13F4966945E8}"/>
                    </a:ext>
                  </a:extLst>
                </p:cNvPr>
                <p:cNvSpPr/>
                <p:nvPr/>
              </p:nvSpPr>
              <p:spPr>
                <a:xfrm>
                  <a:off x="5485755" y="2712047"/>
                  <a:ext cx="54000" cy="5400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8" name="Elipse 1077">
                  <a:extLst>
                    <a:ext uri="{FF2B5EF4-FFF2-40B4-BE49-F238E27FC236}">
                      <a16:creationId xmlns:a16="http://schemas.microsoft.com/office/drawing/2014/main" id="{9A5619EF-3F86-FF14-B6DC-88038965F86B}"/>
                    </a:ext>
                  </a:extLst>
                </p:cNvPr>
                <p:cNvSpPr/>
                <p:nvPr/>
              </p:nvSpPr>
              <p:spPr>
                <a:xfrm>
                  <a:off x="5485755" y="2631153"/>
                  <a:ext cx="54000" cy="540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1075" name="Conector recto 1074">
                <a:extLst>
                  <a:ext uri="{FF2B5EF4-FFF2-40B4-BE49-F238E27FC236}">
                    <a16:creationId xmlns:a16="http://schemas.microsoft.com/office/drawing/2014/main" id="{96DF2D48-AF90-708F-6128-87E7CA7598ED}"/>
                  </a:ext>
                </a:extLst>
              </p:cNvPr>
              <p:cNvCxnSpPr/>
              <p:nvPr/>
            </p:nvCxnSpPr>
            <p:spPr>
              <a:xfrm>
                <a:off x="5007137" y="2612879"/>
                <a:ext cx="0" cy="1588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7" name="CuadroTexto 1056">
              <a:extLst>
                <a:ext uri="{FF2B5EF4-FFF2-40B4-BE49-F238E27FC236}">
                  <a16:creationId xmlns:a16="http://schemas.microsoft.com/office/drawing/2014/main" id="{B1419B55-A634-6CA9-A60C-08B3002B0E76}"/>
                </a:ext>
              </a:extLst>
            </p:cNvPr>
            <p:cNvSpPr txBox="1"/>
            <p:nvPr/>
          </p:nvSpPr>
          <p:spPr>
            <a:xfrm>
              <a:off x="5965964" y="2453632"/>
              <a:ext cx="700680" cy="166292"/>
            </a:xfrm>
            <a:prstGeom prst="rect">
              <a:avLst/>
            </a:prstGeom>
            <a:noFill/>
          </p:spPr>
          <p:txBody>
            <a:bodyPr wrap="none" rtlCol="0">
              <a:spAutoFit/>
            </a:bodyPr>
            <a:lstStyle/>
            <a:p>
              <a:r>
                <a:rPr lang="en-GB" sz="1000" dirty="0"/>
                <a:t>Spectrometer</a:t>
              </a:r>
              <a:endParaRPr lang="es-ES" sz="1000" dirty="0"/>
            </a:p>
          </p:txBody>
        </p:sp>
        <p:sp>
          <p:nvSpPr>
            <p:cNvPr id="1058" name="CuadroTexto 1057">
              <a:extLst>
                <a:ext uri="{FF2B5EF4-FFF2-40B4-BE49-F238E27FC236}">
                  <a16:creationId xmlns:a16="http://schemas.microsoft.com/office/drawing/2014/main" id="{68BEA92D-CDA4-2344-D77E-FC8448531918}"/>
                </a:ext>
              </a:extLst>
            </p:cNvPr>
            <p:cNvSpPr txBox="1"/>
            <p:nvPr/>
          </p:nvSpPr>
          <p:spPr>
            <a:xfrm>
              <a:off x="5883762" y="4201303"/>
              <a:ext cx="441931" cy="166293"/>
            </a:xfrm>
            <a:prstGeom prst="rect">
              <a:avLst/>
            </a:prstGeom>
            <a:noFill/>
          </p:spPr>
          <p:txBody>
            <a:bodyPr wrap="none" rtlCol="0">
              <a:spAutoFit/>
            </a:bodyPr>
            <a:lstStyle/>
            <a:p>
              <a:r>
                <a:rPr lang="en-GB" sz="1000" dirty="0"/>
                <a:t>Sample</a:t>
              </a:r>
              <a:endParaRPr lang="es-ES" sz="1000" dirty="0"/>
            </a:p>
          </p:txBody>
        </p:sp>
        <p:sp>
          <p:nvSpPr>
            <p:cNvPr id="1059" name="Trapecio 1058">
              <a:extLst>
                <a:ext uri="{FF2B5EF4-FFF2-40B4-BE49-F238E27FC236}">
                  <a16:creationId xmlns:a16="http://schemas.microsoft.com/office/drawing/2014/main" id="{F6585960-349A-8E55-C434-26C397EEA225}"/>
                </a:ext>
              </a:extLst>
            </p:cNvPr>
            <p:cNvSpPr/>
            <p:nvPr/>
          </p:nvSpPr>
          <p:spPr>
            <a:xfrm rot="10800000">
              <a:off x="6096563" y="3879776"/>
              <a:ext cx="45719" cy="215444"/>
            </a:xfrm>
            <a:prstGeom prst="trapezoid">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0" name="CuadroTexto 1059">
              <a:extLst>
                <a:ext uri="{FF2B5EF4-FFF2-40B4-BE49-F238E27FC236}">
                  <a16:creationId xmlns:a16="http://schemas.microsoft.com/office/drawing/2014/main" id="{7D2ED22A-0A0B-2F4C-F84F-CEE04A242C53}"/>
                </a:ext>
              </a:extLst>
            </p:cNvPr>
            <p:cNvSpPr txBox="1"/>
            <p:nvPr/>
          </p:nvSpPr>
          <p:spPr>
            <a:xfrm>
              <a:off x="5493350" y="3209150"/>
              <a:ext cx="340164" cy="166293"/>
            </a:xfrm>
            <a:prstGeom prst="rect">
              <a:avLst/>
            </a:prstGeom>
            <a:noFill/>
          </p:spPr>
          <p:txBody>
            <a:bodyPr wrap="none" rtlCol="0">
              <a:spAutoFit/>
            </a:bodyPr>
            <a:lstStyle/>
            <a:p>
              <a:r>
                <a:rPr lang="en-GB" sz="1000" dirty="0"/>
                <a:t>Laser</a:t>
              </a:r>
              <a:endParaRPr lang="es-ES" sz="1000" dirty="0"/>
            </a:p>
          </p:txBody>
        </p:sp>
        <p:sp>
          <p:nvSpPr>
            <p:cNvPr id="1061" name="Elipse 1060">
              <a:extLst>
                <a:ext uri="{FF2B5EF4-FFF2-40B4-BE49-F238E27FC236}">
                  <a16:creationId xmlns:a16="http://schemas.microsoft.com/office/drawing/2014/main" id="{12E060C9-7641-E0A5-F43E-3E24781F2877}"/>
                </a:ext>
              </a:extLst>
            </p:cNvPr>
            <p:cNvSpPr/>
            <p:nvPr/>
          </p:nvSpPr>
          <p:spPr>
            <a:xfrm flipH="1" flipV="1">
              <a:off x="6098571" y="4079187"/>
              <a:ext cx="41113" cy="23037"/>
            </a:xfrm>
            <a:prstGeom prst="ellipse">
              <a:avLst/>
            </a:prstGeom>
            <a:solidFill>
              <a:srgbClr val="00B050"/>
            </a:solidFill>
            <a:ln>
              <a:no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2" name="Rectángulo 1061">
              <a:extLst>
                <a:ext uri="{FF2B5EF4-FFF2-40B4-BE49-F238E27FC236}">
                  <a16:creationId xmlns:a16="http://schemas.microsoft.com/office/drawing/2014/main" id="{83AC3403-6B53-D374-55B0-71C43E8F6B7D}"/>
                </a:ext>
              </a:extLst>
            </p:cNvPr>
            <p:cNvSpPr/>
            <p:nvPr/>
          </p:nvSpPr>
          <p:spPr>
            <a:xfrm>
              <a:off x="6027964" y="3205755"/>
              <a:ext cx="187820" cy="18000"/>
            </a:xfrm>
            <a:prstGeom prst="rect">
              <a:avLst/>
            </a:prstGeom>
            <a:solidFill>
              <a:schemeClr val="accent5">
                <a:lumMod val="40000"/>
                <a:lumOff val="60000"/>
                <a:alpha val="51000"/>
              </a:schemeClr>
            </a:solidFill>
            <a:ln w="9525">
              <a:solidFill>
                <a:schemeClr val="tx2">
                  <a:lumMod val="60000"/>
                  <a:lumOff val="4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3" name="Rectángulo 1062">
              <a:extLst>
                <a:ext uri="{FF2B5EF4-FFF2-40B4-BE49-F238E27FC236}">
                  <a16:creationId xmlns:a16="http://schemas.microsoft.com/office/drawing/2014/main" id="{AFA4D5D9-BC06-DEBC-E934-A6A83F2E4820}"/>
                </a:ext>
              </a:extLst>
            </p:cNvPr>
            <p:cNvSpPr/>
            <p:nvPr/>
          </p:nvSpPr>
          <p:spPr>
            <a:xfrm flipH="1">
              <a:off x="5968208" y="3387435"/>
              <a:ext cx="45719" cy="212122"/>
            </a:xfrm>
            <a:prstGeom prst="rect">
              <a:avLst/>
            </a:prstGeom>
            <a:solidFill>
              <a:srgbClr val="00B050">
                <a:alpha val="66667"/>
              </a:srgbClr>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4" name="Rectángulo 1063">
              <a:extLst>
                <a:ext uri="{FF2B5EF4-FFF2-40B4-BE49-F238E27FC236}">
                  <a16:creationId xmlns:a16="http://schemas.microsoft.com/office/drawing/2014/main" id="{33C80BA2-739D-3AFD-44F0-C8730D39800D}"/>
                </a:ext>
              </a:extLst>
            </p:cNvPr>
            <p:cNvSpPr/>
            <p:nvPr/>
          </p:nvSpPr>
          <p:spPr>
            <a:xfrm>
              <a:off x="6034576" y="3467988"/>
              <a:ext cx="187820" cy="36000"/>
            </a:xfrm>
            <a:prstGeom prst="rect">
              <a:avLst/>
            </a:prstGeom>
            <a:solidFill>
              <a:schemeClr val="accent5">
                <a:lumMod val="40000"/>
                <a:lumOff val="60000"/>
                <a:alpha val="51000"/>
              </a:schemeClr>
            </a:solidFill>
            <a:ln w="9525">
              <a:solidFill>
                <a:schemeClr val="tx2">
                  <a:lumMod val="60000"/>
                  <a:lumOff val="40000"/>
                </a:schemeClr>
              </a:solidFill>
            </a:ln>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5" name="Rectángulo 1064">
              <a:extLst>
                <a:ext uri="{FF2B5EF4-FFF2-40B4-BE49-F238E27FC236}">
                  <a16:creationId xmlns:a16="http://schemas.microsoft.com/office/drawing/2014/main" id="{C2A63143-4A38-65FE-0B6C-E6CD40A51BCF}"/>
                </a:ext>
              </a:extLst>
            </p:cNvPr>
            <p:cNvSpPr/>
            <p:nvPr/>
          </p:nvSpPr>
          <p:spPr>
            <a:xfrm>
              <a:off x="6096568" y="3132214"/>
              <a:ext cx="47932" cy="740377"/>
            </a:xfrm>
            <a:prstGeom prst="rect">
              <a:avLst/>
            </a:prstGeom>
            <a:solidFill>
              <a:srgbClr val="00B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6" name="CuadroTexto 1065">
              <a:extLst>
                <a:ext uri="{FF2B5EF4-FFF2-40B4-BE49-F238E27FC236}">
                  <a16:creationId xmlns:a16="http://schemas.microsoft.com/office/drawing/2014/main" id="{8DB2B02E-BD5E-F795-4888-43DF978C7A03}"/>
                </a:ext>
              </a:extLst>
            </p:cNvPr>
            <p:cNvSpPr txBox="1"/>
            <p:nvPr/>
          </p:nvSpPr>
          <p:spPr>
            <a:xfrm>
              <a:off x="6239856" y="3384595"/>
              <a:ext cx="663871" cy="166293"/>
            </a:xfrm>
            <a:prstGeom prst="rect">
              <a:avLst/>
            </a:prstGeom>
            <a:noFill/>
          </p:spPr>
          <p:txBody>
            <a:bodyPr wrap="none" rtlCol="0">
              <a:spAutoFit/>
            </a:bodyPr>
            <a:lstStyle/>
            <a:p>
              <a:r>
                <a:rPr lang="es-ES" sz="1000" dirty="0"/>
                <a:t>B</a:t>
              </a:r>
              <a:r>
                <a:rPr lang="en-GB" sz="1000" dirty="0" err="1"/>
                <a:t>eam</a:t>
              </a:r>
              <a:r>
                <a:rPr lang="en-GB" sz="1000" dirty="0"/>
                <a:t> splitter</a:t>
              </a:r>
              <a:endParaRPr lang="es-ES" sz="1000" dirty="0"/>
            </a:p>
          </p:txBody>
        </p:sp>
        <p:sp>
          <p:nvSpPr>
            <p:cNvPr id="1067" name="CuadroTexto 1066">
              <a:extLst>
                <a:ext uri="{FF2B5EF4-FFF2-40B4-BE49-F238E27FC236}">
                  <a16:creationId xmlns:a16="http://schemas.microsoft.com/office/drawing/2014/main" id="{1BB99B60-BB90-4FB7-0DBD-D0B704A63D81}"/>
                </a:ext>
              </a:extLst>
            </p:cNvPr>
            <p:cNvSpPr txBox="1"/>
            <p:nvPr/>
          </p:nvSpPr>
          <p:spPr>
            <a:xfrm>
              <a:off x="6239858" y="3126942"/>
              <a:ext cx="580509" cy="166293"/>
            </a:xfrm>
            <a:prstGeom prst="rect">
              <a:avLst/>
            </a:prstGeom>
            <a:noFill/>
          </p:spPr>
          <p:txBody>
            <a:bodyPr wrap="none" rtlCol="0">
              <a:spAutoFit/>
            </a:bodyPr>
            <a:lstStyle/>
            <a:p>
              <a:r>
                <a:rPr lang="es-ES" sz="1000" dirty="0" err="1"/>
                <a:t>Notch</a:t>
              </a:r>
              <a:r>
                <a:rPr lang="es-ES" sz="1000" dirty="0"/>
                <a:t> </a:t>
              </a:r>
              <a:r>
                <a:rPr lang="es-ES" sz="1000" dirty="0" err="1"/>
                <a:t>filter</a:t>
              </a:r>
              <a:endParaRPr lang="es-ES" sz="1000" dirty="0"/>
            </a:p>
          </p:txBody>
        </p:sp>
        <p:sp>
          <p:nvSpPr>
            <p:cNvPr id="1068" name="CuadroTexto 1067">
              <a:extLst>
                <a:ext uri="{FF2B5EF4-FFF2-40B4-BE49-F238E27FC236}">
                  <a16:creationId xmlns:a16="http://schemas.microsoft.com/office/drawing/2014/main" id="{8FCF0D21-E92F-125A-19B6-D1A648DE9BD9}"/>
                </a:ext>
              </a:extLst>
            </p:cNvPr>
            <p:cNvSpPr txBox="1"/>
            <p:nvPr/>
          </p:nvSpPr>
          <p:spPr>
            <a:xfrm>
              <a:off x="6239856" y="3668359"/>
              <a:ext cx="646549" cy="270226"/>
            </a:xfrm>
            <a:prstGeom prst="rect">
              <a:avLst/>
            </a:prstGeom>
            <a:noFill/>
          </p:spPr>
          <p:txBody>
            <a:bodyPr wrap="none" rtlCol="0">
              <a:spAutoFit/>
            </a:bodyPr>
            <a:lstStyle/>
            <a:p>
              <a:r>
                <a:rPr lang="es-ES" sz="1000" dirty="0" err="1"/>
                <a:t>Microscope</a:t>
              </a:r>
              <a:r>
                <a:rPr lang="es-ES" sz="1000" dirty="0"/>
                <a:t> </a:t>
              </a:r>
            </a:p>
            <a:p>
              <a:r>
                <a:rPr lang="es-ES" sz="1000" dirty="0" err="1"/>
                <a:t>objective</a:t>
              </a:r>
              <a:endParaRPr lang="es-ES" sz="1000" dirty="0"/>
            </a:p>
          </p:txBody>
        </p:sp>
        <p:sp>
          <p:nvSpPr>
            <p:cNvPr id="1069" name="Elipse 1068">
              <a:extLst>
                <a:ext uri="{FF2B5EF4-FFF2-40B4-BE49-F238E27FC236}">
                  <a16:creationId xmlns:a16="http://schemas.microsoft.com/office/drawing/2014/main" id="{0EBA80A9-DA08-CB08-8692-EC67B1DB42B7}"/>
                </a:ext>
              </a:extLst>
            </p:cNvPr>
            <p:cNvSpPr/>
            <p:nvPr/>
          </p:nvSpPr>
          <p:spPr>
            <a:xfrm>
              <a:off x="6025393" y="3112863"/>
              <a:ext cx="187261" cy="45719"/>
            </a:xfrm>
            <a:prstGeom prst="ellipse">
              <a:avLst/>
            </a:prstGeom>
            <a:solidFill>
              <a:schemeClr val="accent5">
                <a:lumMod val="40000"/>
                <a:lumOff val="60000"/>
                <a:alpha val="51000"/>
              </a:schemeClr>
            </a:solidFill>
            <a:ln w="9525">
              <a:solidFill>
                <a:schemeClr val="tx2">
                  <a:lumMod val="60000"/>
                  <a:lumOff val="4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0" name="Trapecio 1069">
              <a:extLst>
                <a:ext uri="{FF2B5EF4-FFF2-40B4-BE49-F238E27FC236}">
                  <a16:creationId xmlns:a16="http://schemas.microsoft.com/office/drawing/2014/main" id="{CEE2EB82-E4A6-2039-21DB-79F94248BDDB}"/>
                </a:ext>
              </a:extLst>
            </p:cNvPr>
            <p:cNvSpPr/>
            <p:nvPr/>
          </p:nvSpPr>
          <p:spPr>
            <a:xfrm>
              <a:off x="6096000" y="2815981"/>
              <a:ext cx="45719" cy="315322"/>
            </a:xfrm>
            <a:prstGeom prst="trapezoid">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71" name="Grupo 1070">
              <a:extLst>
                <a:ext uri="{FF2B5EF4-FFF2-40B4-BE49-F238E27FC236}">
                  <a16:creationId xmlns:a16="http://schemas.microsoft.com/office/drawing/2014/main" id="{4F0FF50B-F5E0-5E21-9294-70110FD39C51}"/>
                </a:ext>
              </a:extLst>
            </p:cNvPr>
            <p:cNvGrpSpPr/>
            <p:nvPr/>
          </p:nvGrpSpPr>
          <p:grpSpPr>
            <a:xfrm>
              <a:off x="6070092" y="3714094"/>
              <a:ext cx="95250" cy="213664"/>
              <a:chOff x="6067198" y="3719882"/>
              <a:chExt cx="95250" cy="213664"/>
            </a:xfrm>
          </p:grpSpPr>
          <p:sp>
            <p:nvSpPr>
              <p:cNvPr id="1072" name="Cilindro 1071">
                <a:extLst>
                  <a:ext uri="{FF2B5EF4-FFF2-40B4-BE49-F238E27FC236}">
                    <a16:creationId xmlns:a16="http://schemas.microsoft.com/office/drawing/2014/main" id="{91F26F81-1EC1-6FFE-9108-0B987E11B707}"/>
                  </a:ext>
                </a:extLst>
              </p:cNvPr>
              <p:cNvSpPr/>
              <p:nvPr/>
            </p:nvSpPr>
            <p:spPr>
              <a:xfrm>
                <a:off x="6067198" y="3719882"/>
                <a:ext cx="95250" cy="185020"/>
              </a:xfrm>
              <a:prstGeom prst="can">
                <a:avLst/>
              </a:prstGeom>
              <a:solidFill>
                <a:schemeClr val="bg1">
                  <a:lumMod val="65000"/>
                </a:schemeClr>
              </a:solidFill>
              <a:ln>
                <a:solidFill>
                  <a:schemeClr val="tx1">
                    <a:lumMod val="75000"/>
                    <a:lumOff val="25000"/>
                  </a:schemeClr>
                </a:solidFill>
              </a:ln>
              <a:scene3d>
                <a:camera prst="orthographicFront">
                  <a:rot lat="0" lon="0" rev="108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3" name="Diagrama de flujo: operación manual 1072">
                <a:extLst>
                  <a:ext uri="{FF2B5EF4-FFF2-40B4-BE49-F238E27FC236}">
                    <a16:creationId xmlns:a16="http://schemas.microsoft.com/office/drawing/2014/main" id="{76515A10-68AB-356E-0C56-E218EFC6A7FC}"/>
                  </a:ext>
                </a:extLst>
              </p:cNvPr>
              <p:cNvSpPr/>
              <p:nvPr/>
            </p:nvSpPr>
            <p:spPr>
              <a:xfrm>
                <a:off x="6071078" y="3887827"/>
                <a:ext cx="87490" cy="45719"/>
              </a:xfrm>
              <a:prstGeom prst="flowChartManualOperation">
                <a:avLst/>
              </a:prstGeom>
              <a:solidFill>
                <a:schemeClr val="tx1">
                  <a:lumMod val="65000"/>
                  <a:lumOff val="3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82" name="CuadroTexto 28">
            <a:extLst>
              <a:ext uri="{FF2B5EF4-FFF2-40B4-BE49-F238E27FC236}">
                <a16:creationId xmlns:a16="http://schemas.microsoft.com/office/drawing/2014/main" id="{5D8AD7C5-251C-9339-3FC1-6FBAA6759CCF}"/>
              </a:ext>
            </a:extLst>
          </p:cNvPr>
          <p:cNvSpPr txBox="1"/>
          <p:nvPr/>
        </p:nvSpPr>
        <p:spPr>
          <a:xfrm>
            <a:off x="761413" y="3553405"/>
            <a:ext cx="2260427" cy="338554"/>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i="1" dirty="0">
                <a:latin typeface="Arial" panose="020B0604020202020204" pitchFamily="34" charset="0"/>
                <a:cs typeface="Arial" panose="020B0604020202020204" pitchFamily="34" charset="0"/>
              </a:rPr>
              <a:t>Raman </a:t>
            </a:r>
            <a:r>
              <a:rPr lang="es-ES" sz="1600" i="1" dirty="0" err="1">
                <a:latin typeface="Arial" panose="020B0604020202020204" pitchFamily="34" charset="0"/>
                <a:cs typeface="Arial" panose="020B0604020202020204" pitchFamily="34" charset="0"/>
              </a:rPr>
              <a:t>setup</a:t>
            </a:r>
            <a:r>
              <a:rPr lang="es-ES" sz="1600" i="1" dirty="0">
                <a:latin typeface="Arial" panose="020B0604020202020204" pitchFamily="34" charset="0"/>
                <a:cs typeface="Arial" panose="020B0604020202020204" pitchFamily="34" charset="0"/>
              </a:rPr>
              <a:t> at Aimen</a:t>
            </a:r>
            <a:endParaRPr lang="en-GB" sz="1600" i="1" dirty="0">
              <a:latin typeface="Arial" panose="020B0604020202020204" pitchFamily="34" charset="0"/>
              <a:cs typeface="Arial" panose="020B0604020202020204" pitchFamily="34" charset="0"/>
            </a:endParaRPr>
          </a:p>
        </p:txBody>
      </p:sp>
      <p:sp>
        <p:nvSpPr>
          <p:cNvPr id="1083" name="CuadroTexto 28">
            <a:extLst>
              <a:ext uri="{FF2B5EF4-FFF2-40B4-BE49-F238E27FC236}">
                <a16:creationId xmlns:a16="http://schemas.microsoft.com/office/drawing/2014/main" id="{9D7D8C32-86DD-0645-4F4D-12925AEB1676}"/>
              </a:ext>
            </a:extLst>
          </p:cNvPr>
          <p:cNvSpPr txBox="1"/>
          <p:nvPr/>
        </p:nvSpPr>
        <p:spPr>
          <a:xfrm>
            <a:off x="761413" y="5856636"/>
            <a:ext cx="3788217" cy="338554"/>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i="1" dirty="0">
                <a:latin typeface="Arial" panose="020B0604020202020204" pitchFamily="34" charset="0"/>
                <a:cs typeface="Arial" panose="020B0604020202020204" pitchFamily="34" charset="0"/>
              </a:rPr>
              <a:t>Raman </a:t>
            </a:r>
            <a:r>
              <a:rPr lang="es-ES" sz="1600" i="1" dirty="0" err="1">
                <a:latin typeface="Arial" panose="020B0604020202020204" pitchFamily="34" charset="0"/>
                <a:cs typeface="Arial" panose="020B0604020202020204" pitchFamily="34" charset="0"/>
              </a:rPr>
              <a:t>microscope</a:t>
            </a:r>
            <a:r>
              <a:rPr lang="es-ES" sz="1600" i="1" dirty="0">
                <a:latin typeface="Arial" panose="020B0604020202020204" pitchFamily="34" charset="0"/>
                <a:cs typeface="Arial" panose="020B0604020202020204" pitchFamily="34" charset="0"/>
              </a:rPr>
              <a:t> at Patras </a:t>
            </a:r>
            <a:r>
              <a:rPr lang="es-ES" sz="1600" i="1" dirty="0" err="1">
                <a:latin typeface="Arial" panose="020B0604020202020204" pitchFamily="34" charset="0"/>
                <a:cs typeface="Arial" panose="020B0604020202020204" pitchFamily="34" charset="0"/>
              </a:rPr>
              <a:t>University</a:t>
            </a:r>
            <a:endParaRPr lang="en-GB" sz="1600" i="1" dirty="0">
              <a:latin typeface="Arial" panose="020B0604020202020204" pitchFamily="34" charset="0"/>
              <a:cs typeface="Arial" panose="020B0604020202020204" pitchFamily="34" charset="0"/>
            </a:endParaRPr>
          </a:p>
        </p:txBody>
      </p:sp>
      <p:pic>
        <p:nvPicPr>
          <p:cNvPr id="6" name="Imagen 5" descr="Imagen que contiene máquina de coser, interior, tabla, escritorio&#10;&#10;El contenido generado por IA puede ser incorrecto.">
            <a:extLst>
              <a:ext uri="{FF2B5EF4-FFF2-40B4-BE49-F238E27FC236}">
                <a16:creationId xmlns:a16="http://schemas.microsoft.com/office/drawing/2014/main" id="{EC0BC565-D6C3-9ABF-3CDF-B01282169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87" y="4168473"/>
            <a:ext cx="2893421" cy="1626419"/>
          </a:xfrm>
          <a:prstGeom prst="rect">
            <a:avLst/>
          </a:prstGeom>
        </p:spPr>
      </p:pic>
      <p:sp>
        <p:nvSpPr>
          <p:cNvPr id="5" name="Marcador de texto 3">
            <a:extLst>
              <a:ext uri="{FF2B5EF4-FFF2-40B4-BE49-F238E27FC236}">
                <a16:creationId xmlns:a16="http://schemas.microsoft.com/office/drawing/2014/main" id="{DD54994F-12D7-BC45-A59D-B3FC8EDD0C8D}"/>
              </a:ext>
            </a:extLst>
          </p:cNvPr>
          <p:cNvSpPr txBox="1">
            <a:spLocks/>
          </p:cNvSpPr>
          <p:nvPr/>
        </p:nvSpPr>
        <p:spPr>
          <a:xfrm>
            <a:off x="5365399" y="1155341"/>
            <a:ext cx="6507423" cy="416274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 sz="1600" b="1" dirty="0">
              <a:latin typeface="Arial" panose="020B0604020202020204" pitchFamily="34" charset="0"/>
              <a:cs typeface="Arial" panose="020B0604020202020204" pitchFamily="34" charset="0"/>
            </a:endParaRPr>
          </a:p>
          <a:p>
            <a:r>
              <a:rPr lang="es-ES" sz="1600" b="1" dirty="0" err="1">
                <a:latin typeface="Arial" panose="020B0604020202020204" pitchFamily="34" charset="0"/>
                <a:cs typeface="Arial" panose="020B0604020202020204" pitchFamily="34" charset="0"/>
              </a:rPr>
              <a:t>Main</a:t>
            </a:r>
            <a:r>
              <a:rPr lang="es-ES" sz="1600" b="1" dirty="0">
                <a:latin typeface="Arial" panose="020B0604020202020204" pitchFamily="34" charset="0"/>
                <a:cs typeface="Arial" panose="020B0604020202020204" pitchFamily="34" charset="0"/>
              </a:rPr>
              <a:t> </a:t>
            </a:r>
            <a:r>
              <a:rPr lang="es-ES" sz="1600" b="1" dirty="0" err="1">
                <a:latin typeface="Arial" panose="020B0604020202020204" pitchFamily="34" charset="0"/>
                <a:cs typeface="Arial" panose="020B0604020202020204" pitchFamily="34" charset="0"/>
              </a:rPr>
              <a:t>components</a:t>
            </a:r>
            <a:r>
              <a:rPr lang="es-ES" sz="1600" b="1" dirty="0">
                <a:latin typeface="Arial" panose="020B0604020202020204" pitchFamily="34" charset="0"/>
                <a:cs typeface="Arial" panose="020B0604020202020204" pitchFamily="34" charset="0"/>
              </a:rPr>
              <a:t> and </a:t>
            </a:r>
            <a:r>
              <a:rPr lang="es-ES" sz="1600" b="1" dirty="0" err="1">
                <a:latin typeface="Arial" panose="020B0604020202020204" pitchFamily="34" charset="0"/>
                <a:cs typeface="Arial" panose="020B0604020202020204" pitchFamily="34" charset="0"/>
              </a:rPr>
              <a:t>parameters</a:t>
            </a:r>
            <a:endParaRPr lang="es-ES" sz="16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s-ES" sz="1600" dirty="0">
                <a:latin typeface="Arial" panose="020B0604020202020204" pitchFamily="34" charset="0"/>
                <a:cs typeface="Arial" panose="020B0604020202020204" pitchFamily="34" charset="0"/>
              </a:rPr>
              <a:t>Laser </a:t>
            </a:r>
            <a:r>
              <a:rPr lang="es-ES" sz="1600" dirty="0" err="1">
                <a:latin typeface="Arial" panose="020B0604020202020204" pitchFamily="34" charset="0"/>
                <a:cs typeface="Arial" panose="020B0604020202020204" pitchFamily="34" charset="0"/>
              </a:rPr>
              <a:t>excitation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source</a:t>
            </a:r>
            <a:r>
              <a:rPr lang="es-ES" sz="1600" dirty="0">
                <a:latin typeface="Arial" panose="020B0604020202020204" pitchFamily="34" charset="0"/>
                <a:cs typeface="Arial" panose="020B0604020202020204" pitchFamily="34" charset="0"/>
              </a:rPr>
              <a:t> </a:t>
            </a:r>
          </a:p>
          <a:p>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Peak</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wavelength</a:t>
            </a:r>
            <a:r>
              <a:rPr lang="es-ES" sz="1600" dirty="0">
                <a:latin typeface="Arial" panose="020B0604020202020204" pitchFamily="34" charset="0"/>
                <a:cs typeface="Arial" panose="020B0604020202020204" pitchFamily="34" charset="0"/>
              </a:rPr>
              <a:t> &amp; </a:t>
            </a:r>
            <a:r>
              <a:rPr lang="es-ES" sz="1600" dirty="0" err="1">
                <a:latin typeface="Arial" panose="020B0604020202020204" pitchFamily="34" charset="0"/>
                <a:cs typeface="Arial" panose="020B0604020202020204" pitchFamily="34" charset="0"/>
              </a:rPr>
              <a:t>power</a:t>
            </a:r>
            <a:endParaRPr lang="es-ES"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s-ES" sz="1600" dirty="0" err="1">
                <a:latin typeface="Arial" panose="020B0604020202020204" pitchFamily="34" charset="0"/>
                <a:cs typeface="Arial" panose="020B0604020202020204" pitchFamily="34" charset="0"/>
              </a:rPr>
              <a:t>Optical</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collection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system</a:t>
            </a:r>
            <a:endParaRPr lang="es-ES" sz="1600" dirty="0">
              <a:latin typeface="Arial" panose="020B0604020202020204" pitchFamily="34" charset="0"/>
              <a:cs typeface="Arial" panose="020B0604020202020204" pitchFamily="34" charset="0"/>
            </a:endParaRPr>
          </a:p>
          <a:p>
            <a:pPr marL="0" lvl="1" indent="0">
              <a:spcBef>
                <a:spcPts val="1000"/>
              </a:spcBef>
              <a:buNone/>
            </a:pPr>
            <a:r>
              <a:rPr lang="es-ES" sz="1600" dirty="0">
                <a:latin typeface="Arial" panose="020B0604020202020204" pitchFamily="34" charset="0"/>
                <a:cs typeface="Arial" panose="020B0604020202020204" pitchFamily="34" charset="0"/>
              </a:rPr>
              <a:t>	Probe </a:t>
            </a:r>
            <a:r>
              <a:rPr lang="es-ES" sz="1600" dirty="0" err="1">
                <a:latin typeface="Arial" panose="020B0604020202020204" pitchFamily="34" charset="0"/>
                <a:cs typeface="Arial" panose="020B0604020202020204" pitchFamily="34" charset="0"/>
              </a:rPr>
              <a:t>geometry</a:t>
            </a:r>
            <a:r>
              <a:rPr lang="es-ES" sz="1600" dirty="0">
                <a:latin typeface="Arial" panose="020B0604020202020204" pitchFamily="34" charset="0"/>
                <a:cs typeface="Arial" panose="020B0604020202020204" pitchFamily="34" charset="0"/>
              </a:rPr>
              <a:t> and </a:t>
            </a:r>
            <a:r>
              <a:rPr lang="es-ES" sz="1600" dirty="0" err="1">
                <a:latin typeface="Arial" panose="020B0604020202020204" pitchFamily="34" charset="0"/>
                <a:cs typeface="Arial" panose="020B0604020202020204" pitchFamily="34" charset="0"/>
              </a:rPr>
              <a:t>type</a:t>
            </a:r>
            <a:endParaRPr lang="es-ES"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s-ES" sz="1600" dirty="0" err="1">
                <a:latin typeface="Arial" panose="020B0604020202020204" pitchFamily="34" charset="0"/>
                <a:cs typeface="Arial" panose="020B0604020202020204" pitchFamily="34" charset="0"/>
              </a:rPr>
              <a:t>Spectra</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detection</a:t>
            </a:r>
            <a:endParaRPr lang="es-ES" sz="1600" dirty="0">
              <a:latin typeface="Arial" panose="020B0604020202020204" pitchFamily="34" charset="0"/>
              <a:cs typeface="Arial" panose="020B0604020202020204" pitchFamily="34" charset="0"/>
            </a:endParaRPr>
          </a:p>
          <a:p>
            <a:pPr lvl="1" indent="0">
              <a:buClr>
                <a:srgbClr val="009EE0"/>
              </a:buClr>
              <a:buNone/>
            </a:pP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Spectral</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range</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resolution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Dark</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noise</a:t>
            </a:r>
            <a:endParaRPr lang="es-ES" sz="1600" dirty="0">
              <a:latin typeface="Arial" panose="020B0604020202020204" pitchFamily="34" charset="0"/>
              <a:cs typeface="Arial" panose="020B0604020202020204" pitchFamily="34" charset="0"/>
            </a:endParaRPr>
          </a:p>
          <a:p>
            <a:pPr>
              <a:spcBef>
                <a:spcPts val="2400"/>
              </a:spcBef>
            </a:pPr>
            <a:r>
              <a:rPr lang="es-ES" sz="1600" b="1" dirty="0" err="1">
                <a:latin typeface="Arial" panose="020B0604020202020204" pitchFamily="34" charset="0"/>
                <a:cs typeface="Arial" panose="020B0604020202020204" pitchFamily="34" charset="0"/>
              </a:rPr>
              <a:t>Baseline</a:t>
            </a:r>
            <a:r>
              <a:rPr lang="es-ES" sz="1600" b="1" dirty="0">
                <a:latin typeface="Arial" panose="020B0604020202020204" pitchFamily="34" charset="0"/>
                <a:cs typeface="Arial" panose="020B0604020202020204" pitchFamily="34" charset="0"/>
              </a:rPr>
              <a:t> and </a:t>
            </a:r>
            <a:r>
              <a:rPr lang="es-ES" sz="1600" b="1" dirty="0" err="1">
                <a:latin typeface="Arial" panose="020B0604020202020204" pitchFamily="34" charset="0"/>
                <a:cs typeface="Arial" panose="020B0604020202020204" pitchFamily="34" charset="0"/>
              </a:rPr>
              <a:t>fluoroscence</a:t>
            </a:r>
            <a:r>
              <a:rPr lang="es-ES" sz="1600" b="1" dirty="0">
                <a:latin typeface="Arial" panose="020B0604020202020204" pitchFamily="34" charset="0"/>
                <a:cs typeface="Arial" panose="020B0604020202020204" pitchFamily="34" charset="0"/>
              </a:rPr>
              <a:t> </a:t>
            </a:r>
            <a:r>
              <a:rPr lang="es-ES" sz="1600" b="1" dirty="0" err="1">
                <a:latin typeface="Arial" panose="020B0604020202020204" pitchFamily="34" charset="0"/>
                <a:cs typeface="Arial" panose="020B0604020202020204" pitchFamily="34" charset="0"/>
              </a:rPr>
              <a:t>removal</a:t>
            </a:r>
            <a:endParaRPr lang="es-ES" sz="1600" b="1" dirty="0">
              <a:latin typeface="Arial" panose="020B0604020202020204" pitchFamily="34" charset="0"/>
              <a:cs typeface="Arial" panose="020B0604020202020204" pitchFamily="34" charset="0"/>
            </a:endParaRPr>
          </a:p>
          <a:p>
            <a:pPr>
              <a:spcBef>
                <a:spcPts val="2400"/>
              </a:spcBef>
            </a:pPr>
            <a:r>
              <a:rPr lang="es-ES" sz="1600" b="1" dirty="0" err="1">
                <a:latin typeface="Arial" panose="020B0604020202020204" pitchFamily="34" charset="0"/>
                <a:cs typeface="Arial" panose="020B0604020202020204" pitchFamily="34" charset="0"/>
              </a:rPr>
              <a:t>Spectra</a:t>
            </a:r>
            <a:r>
              <a:rPr lang="es-ES" sz="1600" b="1" dirty="0">
                <a:latin typeface="Arial" panose="020B0604020202020204" pitchFamily="34" charset="0"/>
                <a:cs typeface="Arial" panose="020B0604020202020204" pitchFamily="34" charset="0"/>
              </a:rPr>
              <a:t> - &gt; Raman shift </a:t>
            </a:r>
            <a:r>
              <a:rPr lang="es-ES" sz="1600" b="1" dirty="0" err="1">
                <a:latin typeface="Arial" panose="020B0604020202020204" pitchFamily="34" charset="0"/>
                <a:cs typeface="Arial" panose="020B0604020202020204" pitchFamily="34" charset="0"/>
              </a:rPr>
              <a:t>calculation</a:t>
            </a:r>
            <a:endParaRPr lang="es-ES" sz="1600" b="1" dirty="0">
              <a:latin typeface="Arial" panose="020B0604020202020204" pitchFamily="34" charset="0"/>
              <a:cs typeface="Arial" panose="020B0604020202020204" pitchFamily="34" charset="0"/>
            </a:endParaRPr>
          </a:p>
          <a:p>
            <a:endParaRPr lang="es-ES" dirty="0"/>
          </a:p>
        </p:txBody>
      </p:sp>
      <p:pic>
        <p:nvPicPr>
          <p:cNvPr id="8" name="Imagen 7">
            <a:extLst>
              <a:ext uri="{FF2B5EF4-FFF2-40B4-BE49-F238E27FC236}">
                <a16:creationId xmlns:a16="http://schemas.microsoft.com/office/drawing/2014/main" id="{2A4E4266-C13F-D1B6-1F00-E6F5A6489998}"/>
              </a:ext>
            </a:extLst>
          </p:cNvPr>
          <p:cNvPicPr>
            <a:picLocks noChangeAspect="1"/>
          </p:cNvPicPr>
          <p:nvPr/>
        </p:nvPicPr>
        <p:blipFill>
          <a:blip r:embed="rId5"/>
          <a:stretch>
            <a:fillRect/>
          </a:stretch>
        </p:blipFill>
        <p:spPr>
          <a:xfrm>
            <a:off x="5801013" y="5085185"/>
            <a:ext cx="5290052" cy="899462"/>
          </a:xfrm>
          <a:prstGeom prst="rect">
            <a:avLst/>
          </a:prstGeom>
        </p:spPr>
      </p:pic>
    </p:spTree>
    <p:extLst>
      <p:ext uri="{BB962C8B-B14F-4D97-AF65-F5344CB8AC3E}">
        <p14:creationId xmlns:p14="http://schemas.microsoft.com/office/powerpoint/2010/main" val="2298239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1BC43-CEEE-C859-18FA-DD0C2AA7D15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9D8A8D9-4643-8923-0FB5-A010AF71817C}"/>
              </a:ext>
            </a:extLst>
          </p:cNvPr>
          <p:cNvSpPr>
            <a:spLocks noGrp="1"/>
          </p:cNvSpPr>
          <p:nvPr>
            <p:ph type="title"/>
          </p:nvPr>
        </p:nvSpPr>
        <p:spPr>
          <a:xfrm>
            <a:off x="1" y="185664"/>
            <a:ext cx="8485974" cy="532184"/>
          </a:xfrm>
        </p:spPr>
        <p:txBody>
          <a:bodyPr/>
          <a:lstStyle/>
          <a:p>
            <a:r>
              <a:rPr lang="es-ES" dirty="0"/>
              <a:t>   Raman </a:t>
            </a:r>
            <a:r>
              <a:rPr lang="es-ES" dirty="0" err="1"/>
              <a:t>Spectroscopy</a:t>
            </a:r>
            <a:endParaRPr lang="es-ES" dirty="0"/>
          </a:p>
        </p:txBody>
      </p:sp>
      <p:sp>
        <p:nvSpPr>
          <p:cNvPr id="3" name="Marcador de número de diapositiva 2">
            <a:extLst>
              <a:ext uri="{FF2B5EF4-FFF2-40B4-BE49-F238E27FC236}">
                <a16:creationId xmlns:a16="http://schemas.microsoft.com/office/drawing/2014/main" id="{5103782A-0D2E-9961-FE83-2E65662EE945}"/>
              </a:ext>
            </a:extLst>
          </p:cNvPr>
          <p:cNvSpPr>
            <a:spLocks noGrp="1"/>
          </p:cNvSpPr>
          <p:nvPr>
            <p:ph type="sldNum" sz="quarter" idx="10"/>
          </p:nvPr>
        </p:nvSpPr>
        <p:spPr/>
        <p:txBody>
          <a:bodyPr/>
          <a:lstStyle/>
          <a:p>
            <a:pPr>
              <a:defRPr/>
            </a:pPr>
            <a:fld id="{BBC95AA2-3B59-4831-8BC6-006282D7F8BD}" type="slidenum">
              <a:rPr lang="en-GB" smtClean="0"/>
              <a:t>33</a:t>
            </a:fld>
            <a:endParaRPr lang="en-GB"/>
          </a:p>
        </p:txBody>
      </p:sp>
      <p:sp>
        <p:nvSpPr>
          <p:cNvPr id="4" name="Marcador de contenido 3">
            <a:extLst>
              <a:ext uri="{FF2B5EF4-FFF2-40B4-BE49-F238E27FC236}">
                <a16:creationId xmlns:a16="http://schemas.microsoft.com/office/drawing/2014/main" id="{F43341F3-9216-B45B-F716-65835FEF90DD}"/>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sp>
        <p:nvSpPr>
          <p:cNvPr id="33" name="CuadroTexto 32">
            <a:extLst>
              <a:ext uri="{FF2B5EF4-FFF2-40B4-BE49-F238E27FC236}">
                <a16:creationId xmlns:a16="http://schemas.microsoft.com/office/drawing/2014/main" id="{6A65615E-4643-179A-5BE1-1F38D32788AF}"/>
              </a:ext>
            </a:extLst>
          </p:cNvPr>
          <p:cNvSpPr txBox="1"/>
          <p:nvPr/>
        </p:nvSpPr>
        <p:spPr>
          <a:xfrm>
            <a:off x="7453284" y="2254324"/>
            <a:ext cx="4088688" cy="2939779"/>
          </a:xfrm>
          <a:prstGeom prst="rect">
            <a:avLst/>
          </a:prstGeom>
          <a:noFill/>
        </p:spPr>
        <p:txBody>
          <a:bodyPr wrap="square" rtlCol="0">
            <a:spAutoFit/>
          </a:bodyPr>
          <a:lstStyle/>
          <a:p>
            <a:pPr marL="285750" indent="-285750">
              <a:lnSpc>
                <a:spcPct val="150000"/>
              </a:lnSpc>
              <a:spcAft>
                <a:spcPts val="1200"/>
              </a:spcAft>
              <a:buFont typeface="Wingdings" panose="05000000000000000000" pitchFamily="2" charset="2"/>
              <a:buChar char="ü"/>
            </a:pPr>
            <a:r>
              <a:rPr lang="es-ES" sz="1600" dirty="0">
                <a:latin typeface="Arial" panose="020B0604020202020204" pitchFamily="34" charset="0"/>
                <a:cs typeface="Arial" panose="020B0604020202020204" pitchFamily="34" charset="0"/>
              </a:rPr>
              <a:t>Individual Raman </a:t>
            </a:r>
            <a:r>
              <a:rPr lang="es-ES" sz="1600" dirty="0" err="1">
                <a:latin typeface="Arial" panose="020B0604020202020204" pitchFamily="34" charset="0"/>
                <a:cs typeface="Arial" panose="020B0604020202020204" pitchFamily="34" charset="0"/>
              </a:rPr>
              <a:t>peaks</a:t>
            </a:r>
            <a:r>
              <a:rPr lang="es-ES" sz="1600" dirty="0">
                <a:latin typeface="Arial" panose="020B0604020202020204" pitchFamily="34" charset="0"/>
                <a:cs typeface="Arial" panose="020B0604020202020204" pitchFamily="34" charset="0"/>
              </a:rPr>
              <a:t> can be </a:t>
            </a:r>
            <a:r>
              <a:rPr lang="es-ES" sz="1600" dirty="0" err="1">
                <a:latin typeface="Arial" panose="020B0604020202020204" pitchFamily="34" charset="0"/>
                <a:cs typeface="Arial" panose="020B0604020202020204" pitchFamily="34" charset="0"/>
              </a:rPr>
              <a:t>assigned</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to</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specific</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vibrational</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modes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of</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the</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analysed</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molecule</a:t>
            </a:r>
            <a:endParaRPr lang="es-ES" sz="1600" dirty="0">
              <a:latin typeface="Arial" panose="020B0604020202020204" pitchFamily="34" charset="0"/>
              <a:cs typeface="Arial" panose="020B0604020202020204" pitchFamily="34" charset="0"/>
            </a:endParaRPr>
          </a:p>
          <a:p>
            <a:pPr marL="285750" indent="-285750">
              <a:lnSpc>
                <a:spcPct val="150000"/>
              </a:lnSpc>
              <a:spcAft>
                <a:spcPts val="1200"/>
              </a:spcAf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es-ES" sz="1600" dirty="0">
                <a:latin typeface="Arial" panose="020B0604020202020204" pitchFamily="34" charset="0"/>
                <a:cs typeface="Arial" panose="020B0604020202020204" pitchFamily="34" charset="0"/>
              </a:rPr>
              <a:t>Material-</a:t>
            </a:r>
            <a:r>
              <a:rPr lang="es-ES" sz="1600" dirty="0" err="1">
                <a:latin typeface="Arial" panose="020B0604020202020204" pitchFamily="34" charset="0"/>
                <a:cs typeface="Arial" panose="020B0604020202020204" pitchFamily="34" charset="0"/>
              </a:rPr>
              <a:t>specific</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lines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allow</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for</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its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identification</a:t>
            </a:r>
            <a:r>
              <a:rPr lang="es-ES" sz="1600" dirty="0">
                <a:latin typeface="Arial" panose="020B0604020202020204" pitchFamily="34" charset="0"/>
                <a:cs typeface="Arial" panose="020B0604020202020204" pitchFamily="34" charset="0"/>
              </a:rPr>
              <a:t> and </a:t>
            </a:r>
            <a:r>
              <a:rPr lang="es-ES" sz="1600" dirty="0" err="1">
                <a:latin typeface="Arial" panose="020B0604020202020204" pitchFamily="34" charset="0"/>
                <a:cs typeface="Arial" panose="020B0604020202020204" pitchFamily="34" charset="0"/>
              </a:rPr>
              <a:t>differentiation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from</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other</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materials</a:t>
            </a:r>
            <a:endParaRPr lang="es-ES" sz="16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25CAE4D7-D4EA-E8A8-15FF-A4C89894F6C5}"/>
              </a:ext>
            </a:extLst>
          </p:cNvPr>
          <p:cNvSpPr/>
          <p:nvPr/>
        </p:nvSpPr>
        <p:spPr>
          <a:xfrm>
            <a:off x="4799856" y="1628800"/>
            <a:ext cx="2664296" cy="72008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endParaRPr lang="es-ES" sz="105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285F3A19-CE0D-680F-626B-01F0FEE0BA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6" y="908720"/>
            <a:ext cx="6336704" cy="508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229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82331-B667-24FE-2974-AEE828620DA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82A2275-06DF-A91F-E425-1CCCE0A3E3A4}"/>
              </a:ext>
            </a:extLst>
          </p:cNvPr>
          <p:cNvSpPr>
            <a:spLocks noGrp="1"/>
          </p:cNvSpPr>
          <p:nvPr>
            <p:ph type="title"/>
          </p:nvPr>
        </p:nvSpPr>
        <p:spPr>
          <a:xfrm>
            <a:off x="1" y="185664"/>
            <a:ext cx="8485974" cy="532184"/>
          </a:xfrm>
        </p:spPr>
        <p:txBody>
          <a:bodyPr/>
          <a:lstStyle/>
          <a:p>
            <a:r>
              <a:rPr lang="es-ES" dirty="0"/>
              <a:t>   Raman </a:t>
            </a:r>
            <a:r>
              <a:rPr lang="es-ES" dirty="0" err="1"/>
              <a:t>Spectroscopy</a:t>
            </a:r>
            <a:endParaRPr lang="es-ES" dirty="0"/>
          </a:p>
        </p:txBody>
      </p:sp>
      <p:sp>
        <p:nvSpPr>
          <p:cNvPr id="3" name="Marcador de número de diapositiva 2">
            <a:extLst>
              <a:ext uri="{FF2B5EF4-FFF2-40B4-BE49-F238E27FC236}">
                <a16:creationId xmlns:a16="http://schemas.microsoft.com/office/drawing/2014/main" id="{FE08AA34-1ACB-9133-1355-CE25103864C9}"/>
              </a:ext>
            </a:extLst>
          </p:cNvPr>
          <p:cNvSpPr>
            <a:spLocks noGrp="1"/>
          </p:cNvSpPr>
          <p:nvPr>
            <p:ph type="sldNum" sz="quarter" idx="10"/>
          </p:nvPr>
        </p:nvSpPr>
        <p:spPr/>
        <p:txBody>
          <a:bodyPr/>
          <a:lstStyle/>
          <a:p>
            <a:pPr>
              <a:defRPr/>
            </a:pPr>
            <a:fld id="{BBC95AA2-3B59-4831-8BC6-006282D7F8BD}" type="slidenum">
              <a:rPr lang="en-GB" smtClean="0"/>
              <a:t>34</a:t>
            </a:fld>
            <a:endParaRPr lang="en-GB"/>
          </a:p>
        </p:txBody>
      </p:sp>
      <p:sp>
        <p:nvSpPr>
          <p:cNvPr id="4" name="Marcador de contenido 3">
            <a:extLst>
              <a:ext uri="{FF2B5EF4-FFF2-40B4-BE49-F238E27FC236}">
                <a16:creationId xmlns:a16="http://schemas.microsoft.com/office/drawing/2014/main" id="{08EDDBAB-F6D4-0029-356E-FB78E6DD16DF}"/>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sp>
        <p:nvSpPr>
          <p:cNvPr id="33" name="CuadroTexto 32">
            <a:extLst>
              <a:ext uri="{FF2B5EF4-FFF2-40B4-BE49-F238E27FC236}">
                <a16:creationId xmlns:a16="http://schemas.microsoft.com/office/drawing/2014/main" id="{D7E396B3-9E30-3285-3183-06F336907997}"/>
              </a:ext>
            </a:extLst>
          </p:cNvPr>
          <p:cNvSpPr txBox="1"/>
          <p:nvPr/>
        </p:nvSpPr>
        <p:spPr>
          <a:xfrm>
            <a:off x="7453284" y="2254324"/>
            <a:ext cx="4088688" cy="2939779"/>
          </a:xfrm>
          <a:prstGeom prst="rect">
            <a:avLst/>
          </a:prstGeom>
          <a:noFill/>
        </p:spPr>
        <p:txBody>
          <a:bodyPr wrap="square" rtlCol="0">
            <a:spAutoFit/>
          </a:bodyPr>
          <a:lstStyle/>
          <a:p>
            <a:pPr marL="285750" indent="-285750">
              <a:lnSpc>
                <a:spcPct val="150000"/>
              </a:lnSpc>
              <a:spcAft>
                <a:spcPts val="1200"/>
              </a:spcAft>
              <a:buFont typeface="Wingdings" panose="05000000000000000000" pitchFamily="2" charset="2"/>
              <a:buChar char="ü"/>
            </a:pPr>
            <a:r>
              <a:rPr lang="es-ES" sz="1600" dirty="0">
                <a:latin typeface="Arial" panose="020B0604020202020204" pitchFamily="34" charset="0"/>
                <a:cs typeface="Arial" panose="020B0604020202020204" pitchFamily="34" charset="0"/>
              </a:rPr>
              <a:t>Individual Raman </a:t>
            </a:r>
            <a:r>
              <a:rPr lang="es-ES" sz="1600" dirty="0" err="1">
                <a:latin typeface="Arial" panose="020B0604020202020204" pitchFamily="34" charset="0"/>
                <a:cs typeface="Arial" panose="020B0604020202020204" pitchFamily="34" charset="0"/>
              </a:rPr>
              <a:t>peaks</a:t>
            </a:r>
            <a:r>
              <a:rPr lang="es-ES" sz="1600" dirty="0">
                <a:latin typeface="Arial" panose="020B0604020202020204" pitchFamily="34" charset="0"/>
                <a:cs typeface="Arial" panose="020B0604020202020204" pitchFamily="34" charset="0"/>
              </a:rPr>
              <a:t> can be </a:t>
            </a:r>
            <a:r>
              <a:rPr lang="es-ES" sz="1600" dirty="0" err="1">
                <a:latin typeface="Arial" panose="020B0604020202020204" pitchFamily="34" charset="0"/>
                <a:cs typeface="Arial" panose="020B0604020202020204" pitchFamily="34" charset="0"/>
              </a:rPr>
              <a:t>assigned</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to</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specific</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vibrational</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modes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of</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the</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analysed</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molecule</a:t>
            </a:r>
            <a:endParaRPr lang="es-ES" sz="1600" dirty="0">
              <a:latin typeface="Arial" panose="020B0604020202020204" pitchFamily="34" charset="0"/>
              <a:cs typeface="Arial" panose="020B0604020202020204" pitchFamily="34" charset="0"/>
            </a:endParaRPr>
          </a:p>
          <a:p>
            <a:pPr marL="285750" indent="-285750">
              <a:lnSpc>
                <a:spcPct val="150000"/>
              </a:lnSpc>
              <a:spcAft>
                <a:spcPts val="1200"/>
              </a:spcAf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es-ES" sz="1600" dirty="0">
                <a:latin typeface="Arial" panose="020B0604020202020204" pitchFamily="34" charset="0"/>
                <a:cs typeface="Arial" panose="020B0604020202020204" pitchFamily="34" charset="0"/>
              </a:rPr>
              <a:t>Material-</a:t>
            </a:r>
            <a:r>
              <a:rPr lang="es-ES" sz="1600" dirty="0" err="1">
                <a:latin typeface="Arial" panose="020B0604020202020204" pitchFamily="34" charset="0"/>
                <a:cs typeface="Arial" panose="020B0604020202020204" pitchFamily="34" charset="0"/>
              </a:rPr>
              <a:t>specific</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lines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allow</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for</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its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identification</a:t>
            </a:r>
            <a:r>
              <a:rPr lang="es-ES" sz="1600" dirty="0">
                <a:latin typeface="Arial" panose="020B0604020202020204" pitchFamily="34" charset="0"/>
                <a:cs typeface="Arial" panose="020B0604020202020204" pitchFamily="34" charset="0"/>
              </a:rPr>
              <a:t> and </a:t>
            </a:r>
            <a:r>
              <a:rPr lang="es-ES" sz="1600" dirty="0" err="1">
                <a:latin typeface="Arial" panose="020B0604020202020204" pitchFamily="34" charset="0"/>
                <a:cs typeface="Arial" panose="020B0604020202020204" pitchFamily="34" charset="0"/>
              </a:rPr>
              <a:t>differentiation</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from</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other</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materials</a:t>
            </a:r>
            <a:endParaRPr lang="es-ES" sz="16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6ADAB9D9-DDFB-D934-7BEF-7D83C154011E}"/>
              </a:ext>
            </a:extLst>
          </p:cNvPr>
          <p:cNvSpPr/>
          <p:nvPr/>
        </p:nvSpPr>
        <p:spPr>
          <a:xfrm>
            <a:off x="4799856" y="1628800"/>
            <a:ext cx="2664296" cy="72008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endParaRPr lang="es-ES" sz="105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BBE063B-6390-1217-60ED-690CA1762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833"/>
          <a:stretch/>
        </p:blipFill>
        <p:spPr bwMode="auto">
          <a:xfrm>
            <a:off x="1285334" y="961963"/>
            <a:ext cx="5530746" cy="517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461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5F7F1-AA94-85E7-19F4-F1B09186E8E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198E1A4-487D-DE3A-9AB9-4A3D1B7A0F9E}"/>
              </a:ext>
            </a:extLst>
          </p:cNvPr>
          <p:cNvSpPr>
            <a:spLocks noGrp="1"/>
          </p:cNvSpPr>
          <p:nvPr>
            <p:ph type="title"/>
          </p:nvPr>
        </p:nvSpPr>
        <p:spPr>
          <a:xfrm>
            <a:off x="1" y="185664"/>
            <a:ext cx="8485974" cy="532184"/>
          </a:xfrm>
        </p:spPr>
        <p:txBody>
          <a:bodyPr/>
          <a:lstStyle/>
          <a:p>
            <a:r>
              <a:rPr lang="es-ES" dirty="0"/>
              <a:t>   </a:t>
            </a:r>
            <a:r>
              <a:rPr lang="es-ES" dirty="0" err="1"/>
              <a:t>Conclusions</a:t>
            </a:r>
            <a:endParaRPr lang="es-ES" dirty="0"/>
          </a:p>
        </p:txBody>
      </p:sp>
      <p:sp>
        <p:nvSpPr>
          <p:cNvPr id="3" name="Marcador de número de diapositiva 2">
            <a:extLst>
              <a:ext uri="{FF2B5EF4-FFF2-40B4-BE49-F238E27FC236}">
                <a16:creationId xmlns:a16="http://schemas.microsoft.com/office/drawing/2014/main" id="{BE1AF3EA-977B-E244-2A12-7AD49B40213B}"/>
              </a:ext>
            </a:extLst>
          </p:cNvPr>
          <p:cNvSpPr>
            <a:spLocks noGrp="1"/>
          </p:cNvSpPr>
          <p:nvPr>
            <p:ph type="sldNum" sz="quarter" idx="10"/>
          </p:nvPr>
        </p:nvSpPr>
        <p:spPr/>
        <p:txBody>
          <a:bodyPr/>
          <a:lstStyle/>
          <a:p>
            <a:pPr>
              <a:defRPr/>
            </a:pPr>
            <a:fld id="{BBC95AA2-3B59-4831-8BC6-006282D7F8BD}" type="slidenum">
              <a:rPr lang="en-GB" smtClean="0"/>
              <a:t>35</a:t>
            </a:fld>
            <a:endParaRPr lang="en-GB"/>
          </a:p>
        </p:txBody>
      </p:sp>
      <p:sp>
        <p:nvSpPr>
          <p:cNvPr id="4" name="Marcador de contenido 3">
            <a:extLst>
              <a:ext uri="{FF2B5EF4-FFF2-40B4-BE49-F238E27FC236}">
                <a16:creationId xmlns:a16="http://schemas.microsoft.com/office/drawing/2014/main" id="{392BAEB5-9654-4C47-084D-C5A0D00194DB}"/>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sp>
        <p:nvSpPr>
          <p:cNvPr id="5" name="CuadroTexto 4">
            <a:extLst>
              <a:ext uri="{FF2B5EF4-FFF2-40B4-BE49-F238E27FC236}">
                <a16:creationId xmlns:a16="http://schemas.microsoft.com/office/drawing/2014/main" id="{A593565A-6D50-9555-7B3A-D6E3ED404D1B}"/>
              </a:ext>
            </a:extLst>
          </p:cNvPr>
          <p:cNvSpPr txBox="1"/>
          <p:nvPr/>
        </p:nvSpPr>
        <p:spPr>
          <a:xfrm>
            <a:off x="466319" y="1175502"/>
            <a:ext cx="11075652" cy="369332"/>
          </a:xfrm>
          <a:prstGeom prst="rect">
            <a:avLst/>
          </a:prstGeom>
          <a:noFill/>
        </p:spPr>
        <p:txBody>
          <a:bodyPr wrap="square" rtlCol="0">
            <a:spAutoFit/>
          </a:bodyPr>
          <a:lstStyle/>
          <a:p>
            <a:pPr marL="71755"/>
            <a:r>
              <a:rPr lang="en-US" dirty="0">
                <a:solidFill>
                  <a:srgbClr val="000000"/>
                </a:solidFill>
                <a:effectLst/>
                <a:latin typeface="Arial" panose="020B0604020202020204" pitchFamily="34" charset="0"/>
              </a:rPr>
              <a:t>Technologies for </a:t>
            </a:r>
            <a:r>
              <a:rPr lang="en-GB" dirty="0">
                <a:solidFill>
                  <a:prstClr val="black"/>
                </a:solidFill>
                <a:latin typeface="Arial" panose="020B0604020202020204" pitchFamily="34" charset="0"/>
                <a:cs typeface="Arial" panose="020B0604020202020204" pitchFamily="34" charset="0"/>
              </a:rPr>
              <a:t>enabling informed decisions for material circularity pathways</a:t>
            </a:r>
            <a:endParaRPr lang="es-ES" sz="2000" dirty="0"/>
          </a:p>
        </p:txBody>
      </p:sp>
      <p:sp>
        <p:nvSpPr>
          <p:cNvPr id="7" name="CuadroTexto 6">
            <a:extLst>
              <a:ext uri="{FF2B5EF4-FFF2-40B4-BE49-F238E27FC236}">
                <a16:creationId xmlns:a16="http://schemas.microsoft.com/office/drawing/2014/main" id="{D3F8ACAD-80BC-A843-D7FE-99932E2F6728}"/>
              </a:ext>
            </a:extLst>
          </p:cNvPr>
          <p:cNvSpPr txBox="1"/>
          <p:nvPr/>
        </p:nvSpPr>
        <p:spPr bwMode="auto">
          <a:xfrm>
            <a:off x="32745" y="1811420"/>
            <a:ext cx="6181164" cy="4703852"/>
          </a:xfrm>
          <a:prstGeom prst="rect">
            <a:avLst/>
          </a:prstGeom>
          <a:noFill/>
        </p:spPr>
        <p:txBody>
          <a:bodyPr wrap="square">
            <a:spAutoFit/>
          </a:bodyPr>
          <a:lstStyle/>
          <a:p>
            <a:pPr marL="914400" lvl="1" indent="-457200" algn="just">
              <a:lnSpc>
                <a:spcPct val="200000"/>
              </a:lnSpc>
              <a:spcAft>
                <a:spcPts val="1200"/>
              </a:spcAft>
              <a:buClr>
                <a:schemeClr val="accent6"/>
              </a:buClr>
              <a:buFont typeface="Wingdings"/>
              <a:buChar char="§"/>
              <a:defRPr/>
            </a:pPr>
            <a:r>
              <a:rPr lang="en-GB" dirty="0">
                <a:latin typeface="Arial"/>
                <a:ea typeface="Verdana"/>
                <a:cs typeface="Arial"/>
              </a:rPr>
              <a:t>Active Thermography </a:t>
            </a:r>
          </a:p>
          <a:p>
            <a:pPr marL="914400" lvl="1" indent="-457200" algn="just">
              <a:lnSpc>
                <a:spcPct val="200000"/>
              </a:lnSpc>
              <a:spcAft>
                <a:spcPts val="1200"/>
              </a:spcAft>
              <a:buClr>
                <a:schemeClr val="accent6"/>
              </a:buClr>
              <a:buFont typeface="Wingdings"/>
              <a:buChar char="§"/>
              <a:defRPr/>
            </a:pPr>
            <a:r>
              <a:rPr lang="en-GB" dirty="0">
                <a:latin typeface="Arial"/>
                <a:ea typeface="Verdana"/>
                <a:cs typeface="Arial"/>
              </a:rPr>
              <a:t>Ultrasound Testing</a:t>
            </a:r>
          </a:p>
          <a:p>
            <a:pPr marL="914400" lvl="1" indent="-457200" algn="just">
              <a:lnSpc>
                <a:spcPct val="200000"/>
              </a:lnSpc>
              <a:spcAft>
                <a:spcPts val="1200"/>
              </a:spcAft>
              <a:buClr>
                <a:schemeClr val="accent6"/>
              </a:buClr>
              <a:buFont typeface="Wingdings"/>
              <a:buChar char="§"/>
              <a:defRPr/>
            </a:pPr>
            <a:endParaRPr lang="en-GB" dirty="0">
              <a:latin typeface="Arial"/>
              <a:ea typeface="Verdana"/>
              <a:cs typeface="Arial"/>
            </a:endParaRPr>
          </a:p>
          <a:p>
            <a:pPr marL="914400" lvl="1" indent="-457200" algn="just">
              <a:lnSpc>
                <a:spcPct val="200000"/>
              </a:lnSpc>
              <a:spcAft>
                <a:spcPts val="1200"/>
              </a:spcAft>
              <a:buClr>
                <a:schemeClr val="accent6"/>
              </a:buClr>
              <a:buFont typeface="Wingdings"/>
              <a:buChar char="§"/>
              <a:defRPr/>
            </a:pPr>
            <a:r>
              <a:rPr lang="es-ES" dirty="0" err="1">
                <a:latin typeface="Arial"/>
                <a:ea typeface="Verdana"/>
              </a:rPr>
              <a:t>Hyperspectral</a:t>
            </a:r>
            <a:r>
              <a:rPr lang="es-ES" dirty="0">
                <a:latin typeface="Arial"/>
                <a:ea typeface="Verdana"/>
              </a:rPr>
              <a:t> </a:t>
            </a:r>
            <a:r>
              <a:rPr lang="es-ES" dirty="0" err="1">
                <a:latin typeface="Arial"/>
                <a:ea typeface="Verdana"/>
              </a:rPr>
              <a:t>Imaging</a:t>
            </a:r>
            <a:r>
              <a:rPr lang="es-ES" dirty="0">
                <a:latin typeface="Arial"/>
                <a:ea typeface="Verdana"/>
              </a:rPr>
              <a:t> </a:t>
            </a:r>
          </a:p>
          <a:p>
            <a:pPr marL="914400" lvl="1" indent="-457200" algn="just">
              <a:lnSpc>
                <a:spcPct val="200000"/>
              </a:lnSpc>
              <a:spcAft>
                <a:spcPts val="1200"/>
              </a:spcAft>
              <a:buClr>
                <a:schemeClr val="accent6"/>
              </a:buClr>
              <a:buFont typeface="Wingdings"/>
              <a:buChar char="§"/>
              <a:defRPr/>
            </a:pPr>
            <a:r>
              <a:rPr lang="es-ES" dirty="0">
                <a:latin typeface="Arial"/>
                <a:ea typeface="Verdana"/>
                <a:cs typeface="Arial"/>
              </a:rPr>
              <a:t>Laser </a:t>
            </a:r>
            <a:r>
              <a:rPr lang="es-ES" dirty="0" err="1">
                <a:latin typeface="Arial"/>
                <a:ea typeface="Verdana"/>
                <a:cs typeface="Arial"/>
              </a:rPr>
              <a:t>Induced</a:t>
            </a:r>
            <a:r>
              <a:rPr lang="es-ES" dirty="0">
                <a:latin typeface="Arial"/>
                <a:ea typeface="Verdana"/>
                <a:cs typeface="Arial"/>
              </a:rPr>
              <a:t> </a:t>
            </a:r>
            <a:r>
              <a:rPr lang="es-ES" dirty="0" err="1">
                <a:latin typeface="Arial"/>
                <a:ea typeface="Verdana"/>
                <a:cs typeface="Arial"/>
              </a:rPr>
              <a:t>Spectroscopy</a:t>
            </a:r>
            <a:r>
              <a:rPr lang="es-ES" dirty="0">
                <a:latin typeface="Arial"/>
                <a:ea typeface="Verdana"/>
                <a:cs typeface="Arial"/>
              </a:rPr>
              <a:t> </a:t>
            </a:r>
            <a:r>
              <a:rPr lang="es-ES" dirty="0" err="1">
                <a:latin typeface="Arial"/>
                <a:ea typeface="Verdana"/>
                <a:cs typeface="Arial"/>
              </a:rPr>
              <a:t>Analysis</a:t>
            </a:r>
            <a:r>
              <a:rPr lang="es-ES" dirty="0">
                <a:latin typeface="Arial"/>
                <a:ea typeface="Verdana"/>
                <a:cs typeface="Arial"/>
              </a:rPr>
              <a:t> </a:t>
            </a:r>
          </a:p>
          <a:p>
            <a:pPr marL="914400" lvl="1" indent="-457200" algn="just">
              <a:lnSpc>
                <a:spcPct val="200000"/>
              </a:lnSpc>
              <a:spcAft>
                <a:spcPts val="1200"/>
              </a:spcAft>
              <a:buClr>
                <a:schemeClr val="accent6"/>
              </a:buClr>
              <a:buFont typeface="Wingdings"/>
              <a:buChar char="§"/>
              <a:defRPr/>
            </a:pPr>
            <a:r>
              <a:rPr lang="es-ES" dirty="0">
                <a:latin typeface="Arial"/>
                <a:ea typeface="Verdana"/>
                <a:cs typeface="Arial"/>
              </a:rPr>
              <a:t>Raman </a:t>
            </a:r>
            <a:r>
              <a:rPr lang="es-ES" dirty="0" err="1">
                <a:latin typeface="Arial"/>
                <a:ea typeface="Verdana"/>
                <a:cs typeface="Arial"/>
              </a:rPr>
              <a:t>Spectroscopy</a:t>
            </a:r>
            <a:endParaRPr lang="es-ES" dirty="0">
              <a:latin typeface="Arial"/>
              <a:ea typeface="Verdana"/>
              <a:cs typeface="Arial"/>
            </a:endParaRPr>
          </a:p>
          <a:p>
            <a:pPr marL="914400" lvl="1" indent="-457200" algn="just">
              <a:lnSpc>
                <a:spcPct val="150000"/>
              </a:lnSpc>
              <a:spcAft>
                <a:spcPts val="1200"/>
              </a:spcAft>
              <a:buClr>
                <a:schemeClr val="accent6"/>
              </a:buClr>
              <a:buFont typeface="Wingdings"/>
              <a:buChar char="§"/>
              <a:defRPr/>
            </a:pPr>
            <a:endParaRPr lang="en-GB" dirty="0">
              <a:latin typeface="Arial"/>
              <a:ea typeface="Verdana"/>
              <a:cs typeface="Arial"/>
            </a:endParaRPr>
          </a:p>
        </p:txBody>
      </p:sp>
      <p:sp>
        <p:nvSpPr>
          <p:cNvPr id="8" name="Abrir llave 7">
            <a:extLst>
              <a:ext uri="{FF2B5EF4-FFF2-40B4-BE49-F238E27FC236}">
                <a16:creationId xmlns:a16="http://schemas.microsoft.com/office/drawing/2014/main" id="{244E1124-401C-248E-DC5B-E289C05C6912}"/>
              </a:ext>
            </a:extLst>
          </p:cNvPr>
          <p:cNvSpPr/>
          <p:nvPr/>
        </p:nvSpPr>
        <p:spPr bwMode="auto">
          <a:xfrm rot="10800000">
            <a:off x="5015879" y="1971699"/>
            <a:ext cx="216024" cy="1111013"/>
          </a:xfrm>
          <a:prstGeom prst="lef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9" name="Abrir llave 8">
            <a:extLst>
              <a:ext uri="{FF2B5EF4-FFF2-40B4-BE49-F238E27FC236}">
                <a16:creationId xmlns:a16="http://schemas.microsoft.com/office/drawing/2014/main" id="{221E1050-3E0F-EF6D-804B-8572A29FEBDF}"/>
              </a:ext>
            </a:extLst>
          </p:cNvPr>
          <p:cNvSpPr/>
          <p:nvPr/>
        </p:nvSpPr>
        <p:spPr bwMode="auto">
          <a:xfrm rot="10800000">
            <a:off x="5015880" y="3861048"/>
            <a:ext cx="288032" cy="2126214"/>
          </a:xfrm>
          <a:prstGeom prst="lef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10" name="CuadroTexto 9">
            <a:extLst>
              <a:ext uri="{FF2B5EF4-FFF2-40B4-BE49-F238E27FC236}">
                <a16:creationId xmlns:a16="http://schemas.microsoft.com/office/drawing/2014/main" id="{C1BB4FA1-9E20-3E50-919D-D6D114A49BC4}"/>
              </a:ext>
            </a:extLst>
          </p:cNvPr>
          <p:cNvSpPr txBox="1"/>
          <p:nvPr/>
        </p:nvSpPr>
        <p:spPr>
          <a:xfrm>
            <a:off x="5879976" y="4106782"/>
            <a:ext cx="5807980" cy="1524007"/>
          </a:xfrm>
          <a:prstGeom prst="rect">
            <a:avLst/>
          </a:prstGeom>
          <a:noFill/>
        </p:spPr>
        <p:txBody>
          <a:bodyPr wrap="square">
            <a:spAutoFit/>
          </a:bodyPr>
          <a:lstStyle/>
          <a:p>
            <a:pPr algn="just">
              <a:lnSpc>
                <a:spcPct val="150000"/>
              </a:lnSpc>
              <a:spcBef>
                <a:spcPts val="600"/>
              </a:spcBef>
              <a:spcAft>
                <a:spcPts val="600"/>
              </a:spcAft>
              <a:defRPr/>
            </a:pPr>
            <a:r>
              <a:rPr lang="en-GB" sz="1600" dirty="0">
                <a:solidFill>
                  <a:prstClr val="black"/>
                </a:solidFill>
                <a:latin typeface="Arial" panose="020B0604020202020204" pitchFamily="34" charset="0"/>
                <a:cs typeface="Arial" panose="020B0604020202020204" pitchFamily="34" charset="0"/>
              </a:rPr>
              <a:t>Systems and experimental protocols coupled with machine learning algorithms  enables differentiation of </a:t>
            </a:r>
            <a:r>
              <a:rPr lang="en-US" sz="1600" dirty="0">
                <a:solidFill>
                  <a:prstClr val="black"/>
                </a:solidFill>
                <a:latin typeface="Arial" panose="020B0604020202020204" pitchFamily="34" charset="0"/>
                <a:cs typeface="Arial" panose="020B0604020202020204" pitchFamily="34" charset="0"/>
              </a:rPr>
              <a:t>matrix of fiber-reinforced </a:t>
            </a:r>
            <a:r>
              <a:rPr lang="en-US" sz="1600" dirty="0" err="1">
                <a:solidFill>
                  <a:prstClr val="black"/>
                </a:solidFill>
                <a:latin typeface="Arial" panose="020B0604020202020204" pitchFamily="34" charset="0"/>
                <a:cs typeface="Arial" panose="020B0604020202020204" pitchFamily="34" charset="0"/>
              </a:rPr>
              <a:t>EoL</a:t>
            </a:r>
            <a:r>
              <a:rPr lang="en-US" sz="1600" dirty="0">
                <a:solidFill>
                  <a:prstClr val="black"/>
                </a:solidFill>
                <a:latin typeface="Arial" panose="020B0604020202020204" pitchFamily="34" charset="0"/>
                <a:cs typeface="Arial" panose="020B0604020202020204" pitchFamily="34" charset="0"/>
              </a:rPr>
              <a:t> composites</a:t>
            </a:r>
            <a:r>
              <a:rPr lang="es-ES" sz="1600" dirty="0">
                <a:solidFill>
                  <a:prstClr val="black"/>
                </a:solidFill>
                <a:latin typeface="Arial" panose="020B0604020202020204" pitchFamily="34" charset="0"/>
                <a:cs typeface="Arial" panose="020B0604020202020204" pitchFamily="34" charset="0"/>
              </a:rPr>
              <a:t> -&gt; </a:t>
            </a:r>
            <a:r>
              <a:rPr lang="es-ES" sz="1600" b="1" dirty="0">
                <a:solidFill>
                  <a:prstClr val="black"/>
                </a:solidFill>
                <a:latin typeface="Arial" panose="020B0604020202020204" pitchFamily="34" charset="0"/>
                <a:cs typeface="Arial" panose="020B0604020202020204" pitchFamily="34" charset="0"/>
              </a:rPr>
              <a:t>Support </a:t>
            </a:r>
            <a:r>
              <a:rPr lang="en-GB" sz="1600" b="1" dirty="0">
                <a:solidFill>
                  <a:prstClr val="black"/>
                </a:solidFill>
                <a:latin typeface="Arial" panose="020B0604020202020204" pitchFamily="34" charset="0"/>
                <a:cs typeface="Arial" panose="020B0604020202020204" pitchFamily="34" charset="0"/>
              </a:rPr>
              <a:t>recyclers </a:t>
            </a:r>
            <a:r>
              <a:rPr lang="en-GB" sz="1600" dirty="0">
                <a:solidFill>
                  <a:prstClr val="black"/>
                </a:solidFill>
                <a:latin typeface="Arial" panose="020B0604020202020204" pitchFamily="34" charset="0"/>
                <a:cs typeface="Arial" panose="020B0604020202020204" pitchFamily="34" charset="0"/>
              </a:rPr>
              <a:t>on solvolysis optimization</a:t>
            </a:r>
          </a:p>
        </p:txBody>
      </p:sp>
      <p:sp>
        <p:nvSpPr>
          <p:cNvPr id="12" name="CuadroTexto 11">
            <a:extLst>
              <a:ext uri="{FF2B5EF4-FFF2-40B4-BE49-F238E27FC236}">
                <a16:creationId xmlns:a16="http://schemas.microsoft.com/office/drawing/2014/main" id="{3A0E988C-BC37-DBFA-74D6-95C299B9C96C}"/>
              </a:ext>
            </a:extLst>
          </p:cNvPr>
          <p:cNvSpPr txBox="1"/>
          <p:nvPr/>
        </p:nvSpPr>
        <p:spPr>
          <a:xfrm>
            <a:off x="5879976" y="1765213"/>
            <a:ext cx="5661995" cy="1524007"/>
          </a:xfrm>
          <a:prstGeom prst="rect">
            <a:avLst/>
          </a:prstGeom>
          <a:noFill/>
        </p:spPr>
        <p:txBody>
          <a:bodyPr wrap="square">
            <a:spAutoFit/>
          </a:bodyPr>
          <a:lstStyle/>
          <a:p>
            <a:pPr algn="just">
              <a:lnSpc>
                <a:spcPct val="150000"/>
              </a:lnSpc>
              <a:spcBef>
                <a:spcPts val="600"/>
              </a:spcBef>
              <a:spcAft>
                <a:spcPts val="600"/>
              </a:spcAft>
              <a:defRPr/>
            </a:pPr>
            <a:r>
              <a:rPr lang="en-US" sz="1600" dirty="0">
                <a:solidFill>
                  <a:prstClr val="black"/>
                </a:solidFill>
                <a:latin typeface="Arial" panose="020B0604020202020204" pitchFamily="34" charset="0"/>
                <a:cs typeface="Arial" panose="020B0604020202020204" pitchFamily="34" charset="0"/>
              </a:rPr>
              <a:t>The methods and software developed allow </a:t>
            </a:r>
            <a:r>
              <a:rPr lang="en-US" sz="1600" b="1" dirty="0">
                <a:solidFill>
                  <a:prstClr val="black"/>
                </a:solidFill>
                <a:latin typeface="Arial" panose="020B0604020202020204" pitchFamily="34" charset="0"/>
                <a:cs typeface="Arial" panose="020B0604020202020204" pitchFamily="34" charset="0"/>
              </a:rPr>
              <a:t>inspection of parts and detection </a:t>
            </a:r>
            <a:r>
              <a:rPr lang="en-US" sz="1600" dirty="0">
                <a:solidFill>
                  <a:prstClr val="black"/>
                </a:solidFill>
                <a:latin typeface="Arial" panose="020B0604020202020204" pitchFamily="34" charset="0"/>
                <a:cs typeface="Arial" panose="020B0604020202020204" pitchFamily="34" charset="0"/>
              </a:rPr>
              <a:t>of defects, as well as material changes -&gt; Support decision whether to </a:t>
            </a:r>
            <a:r>
              <a:rPr lang="en-US" sz="1600" b="1" dirty="0">
                <a:solidFill>
                  <a:prstClr val="black"/>
                </a:solidFill>
                <a:latin typeface="Arial" panose="020B0604020202020204" pitchFamily="34" charset="0"/>
                <a:cs typeface="Arial" panose="020B0604020202020204" pitchFamily="34" charset="0"/>
              </a:rPr>
              <a:t>repair, reuse or recycle </a:t>
            </a:r>
            <a:r>
              <a:rPr lang="en-US" sz="1600" dirty="0">
                <a:solidFill>
                  <a:prstClr val="black"/>
                </a:solidFill>
                <a:latin typeface="Arial" panose="020B0604020202020204" pitchFamily="34" charset="0"/>
                <a:cs typeface="Arial" panose="020B0604020202020204" pitchFamily="34" charset="0"/>
              </a:rPr>
              <a:t>a component</a:t>
            </a:r>
            <a:endParaRPr lang="es-E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791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a:spLocks noGrp="1"/>
          </p:cNvSpPr>
          <p:nvPr>
            <p:ph type="body" sz="quarter" idx="11"/>
          </p:nvPr>
        </p:nvSpPr>
        <p:spPr bwMode="auto">
          <a:xfrm>
            <a:off x="7430490" y="1821822"/>
            <a:ext cx="3107975" cy="2232248"/>
          </a:xfrm>
        </p:spPr>
        <p:txBody>
          <a:bodyPr/>
          <a:lstStyle/>
          <a:p>
            <a:pPr>
              <a:defRPr/>
            </a:pPr>
            <a:r>
              <a:rPr lang="en-US" dirty="0"/>
              <a:t>Miguel Gómez</a:t>
            </a:r>
          </a:p>
          <a:p>
            <a:pPr>
              <a:defRPr/>
            </a:pPr>
            <a:r>
              <a:rPr lang="en-US" dirty="0">
                <a:hlinkClick r:id="rId3"/>
              </a:rPr>
              <a:t>Miguel.gomez@aimen.es</a:t>
            </a:r>
            <a:r>
              <a:rPr lang="en-US" dirty="0"/>
              <a:t> </a:t>
            </a:r>
          </a:p>
          <a:p>
            <a:pPr>
              <a:defRPr/>
            </a:pPr>
            <a:r>
              <a:rPr lang="en-US" dirty="0"/>
              <a:t>Camilo Prieto</a:t>
            </a:r>
          </a:p>
          <a:p>
            <a:pPr>
              <a:defRPr/>
            </a:pPr>
            <a:r>
              <a:rPr lang="en-US" dirty="0">
                <a:hlinkClick r:id="rId4"/>
              </a:rPr>
              <a:t>Camilo.Prieto@aimen.es</a:t>
            </a:r>
            <a:endParaRPr lang="en-US" dirty="0"/>
          </a:p>
          <a:p>
            <a:pPr>
              <a:defRPr/>
            </a:pPr>
            <a:endParaRPr lang="en-US" dirty="0"/>
          </a:p>
        </p:txBody>
      </p:sp>
      <p:sp>
        <p:nvSpPr>
          <p:cNvPr id="5" name="Text Placeholder 4"/>
          <p:cNvSpPr>
            <a:spLocks noGrp="1"/>
          </p:cNvSpPr>
          <p:nvPr>
            <p:ph type="body" sz="quarter" idx="12"/>
          </p:nvPr>
        </p:nvSpPr>
        <p:spPr bwMode="auto"/>
        <p:txBody>
          <a:bodyPr/>
          <a:lstStyle/>
          <a:p>
            <a:pPr>
              <a:defRPr/>
            </a:pPr>
            <a:r>
              <a:rPr lang="en-US" dirty="0"/>
              <a:t>AIMEN Technology Centre</a:t>
            </a:r>
          </a:p>
        </p:txBody>
      </p:sp>
      <p:sp>
        <p:nvSpPr>
          <p:cNvPr id="4" name="Slide Number Placeholder 3"/>
          <p:cNvSpPr>
            <a:spLocks noGrp="1"/>
          </p:cNvSpPr>
          <p:nvPr>
            <p:ph type="sldNum" sz="quarter" idx="13"/>
          </p:nvPr>
        </p:nvSpPr>
        <p:spPr bwMode="auto"/>
        <p:txBody>
          <a:bodyPr/>
          <a:lstStyle/>
          <a:p>
            <a:pPr>
              <a:defRPr/>
            </a:pPr>
            <a:fld id="{BBC95AA2-3B59-4831-8BC6-006282D7F8BD}" type="slidenum">
              <a:rPr lang="en-GB"/>
              <a:t>36</a:t>
            </a:fld>
            <a:endParaRPr lang="en-GB"/>
          </a:p>
        </p:txBody>
      </p:sp>
      <p:sp>
        <p:nvSpPr>
          <p:cNvPr id="6" name="Content Placeholder 5"/>
          <p:cNvSpPr>
            <a:spLocks noGrp="1"/>
          </p:cNvSpPr>
          <p:nvPr>
            <p:ph sz="quarter" idx="14"/>
          </p:nvPr>
        </p:nvSpPr>
        <p:spPr bwMode="auto"/>
        <p:txBody>
          <a:bodyPr/>
          <a:lstStyle/>
          <a:p>
            <a:pPr>
              <a:defRPr/>
            </a:pPr>
            <a:r>
              <a:rPr lang="en-US" dirty="0"/>
              <a:t>5</a:t>
            </a:r>
            <a:r>
              <a:rPr lang="en-US" baseline="30000" dirty="0"/>
              <a:t>th</a:t>
            </a:r>
            <a:r>
              <a:rPr lang="en-US" dirty="0"/>
              <a:t> webinar | 19-02-2025 | online</a:t>
            </a:r>
          </a:p>
          <a:p>
            <a:pPr>
              <a:defRPr/>
            </a:pPr>
            <a:endParaRPr lang="en-US" dirty="0"/>
          </a:p>
        </p:txBody>
      </p:sp>
      <p:pic>
        <p:nvPicPr>
          <p:cNvPr id="2" name="Content Placeholder 8" descr="Logo, company name&#10;&#10;Description automatically generated">
            <a:extLst>
              <a:ext uri="{FF2B5EF4-FFF2-40B4-BE49-F238E27FC236}">
                <a16:creationId xmlns:a16="http://schemas.microsoft.com/office/drawing/2014/main" id="{D25327FE-6108-9E14-A492-2A1772A4EC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680176" y="4135185"/>
            <a:ext cx="2664792" cy="116602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330B8-81D1-3B63-BC5F-87A17593DB53}"/>
              </a:ext>
            </a:extLst>
          </p:cNvPr>
          <p:cNvSpPr>
            <a:spLocks noGrp="1"/>
          </p:cNvSpPr>
          <p:nvPr>
            <p:ph type="title"/>
          </p:nvPr>
        </p:nvSpPr>
        <p:spPr>
          <a:xfrm>
            <a:off x="0" y="185664"/>
            <a:ext cx="8485974" cy="532184"/>
          </a:xfrm>
        </p:spPr>
        <p:txBody>
          <a:bodyPr/>
          <a:lstStyle/>
          <a:p>
            <a:r>
              <a:rPr lang="en-US" dirty="0"/>
              <a:t>   Introduction: EURECOMP project</a:t>
            </a:r>
            <a:endParaRPr lang="en-US" sz="1800" dirty="0"/>
          </a:p>
        </p:txBody>
      </p:sp>
      <p:sp>
        <p:nvSpPr>
          <p:cNvPr id="6" name="CuadroTexto 9">
            <a:extLst>
              <a:ext uri="{FF2B5EF4-FFF2-40B4-BE49-F238E27FC236}">
                <a16:creationId xmlns:a16="http://schemas.microsoft.com/office/drawing/2014/main" id="{BFC8BE6F-7CE7-4DAD-85ED-95C797A6F89B}"/>
              </a:ext>
            </a:extLst>
          </p:cNvPr>
          <p:cNvSpPr txBox="1"/>
          <p:nvPr/>
        </p:nvSpPr>
        <p:spPr>
          <a:xfrm>
            <a:off x="335360" y="1059413"/>
            <a:ext cx="11305256" cy="1138773"/>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lang="en-US" sz="1600" dirty="0">
                <a:solidFill>
                  <a:prstClr val="black"/>
                </a:solidFill>
                <a:latin typeface="Arial" panose="020B0604020202020204" pitchFamily="34" charset="0"/>
                <a:cs typeface="Arial" panose="020B0604020202020204" pitchFamily="34" charset="0"/>
              </a:rPr>
              <a:t>EU project with a strong focus on circularity, set out to provide sustainable methods towards repair, recycling and reuse of end-of-life composite materials</a:t>
            </a:r>
            <a:endParaRPr lang="en-GB" sz="1600" dirty="0">
              <a:solidFill>
                <a:prstClr val="black"/>
              </a:solidFill>
              <a:latin typeface="Arial" panose="020B0604020202020204" pitchFamily="34" charset="0"/>
              <a:cs typeface="Arial" panose="020B0604020202020204" pitchFamily="34" charset="0"/>
            </a:endParaRPr>
          </a:p>
          <a:p>
            <a:pPr marL="342900" lvl="0" indent="-342900" algn="just">
              <a:buFont typeface="Wingdings" panose="05000000000000000000" pitchFamily="2" charset="2"/>
              <a:buChar char="Ø"/>
              <a:defRPr/>
            </a:pPr>
            <a:endParaRPr lang="es-ES" sz="2000" dirty="0">
              <a:solidFill>
                <a:prstClr val="black"/>
              </a:solidFill>
              <a:latin typeface="Arial" panose="020B0604020202020204" pitchFamily="34" charset="0"/>
              <a:cs typeface="Arial" panose="020B0604020202020204" pitchFamily="34" charset="0"/>
            </a:endParaRPr>
          </a:p>
        </p:txBody>
      </p:sp>
      <p:pic>
        <p:nvPicPr>
          <p:cNvPr id="9" name="Imagen 8" descr="Diagrama&#10;&#10;El contenido generado por IA puede ser incorrecto.">
            <a:extLst>
              <a:ext uri="{FF2B5EF4-FFF2-40B4-BE49-F238E27FC236}">
                <a16:creationId xmlns:a16="http://schemas.microsoft.com/office/drawing/2014/main" id="{027BE702-81D5-71FA-02B4-ADBB66956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592" y="1758586"/>
            <a:ext cx="7771460" cy="4669093"/>
          </a:xfrm>
          <a:prstGeom prst="rect">
            <a:avLst/>
          </a:prstGeom>
        </p:spPr>
      </p:pic>
      <p:sp>
        <p:nvSpPr>
          <p:cNvPr id="11" name="CuadroTexto 10">
            <a:extLst>
              <a:ext uri="{FF2B5EF4-FFF2-40B4-BE49-F238E27FC236}">
                <a16:creationId xmlns:a16="http://schemas.microsoft.com/office/drawing/2014/main" id="{33EEFA7D-FD94-FB65-69F8-5C7243FC2A70}"/>
              </a:ext>
            </a:extLst>
          </p:cNvPr>
          <p:cNvSpPr txBox="1"/>
          <p:nvPr/>
        </p:nvSpPr>
        <p:spPr>
          <a:xfrm>
            <a:off x="9408368" y="5877272"/>
            <a:ext cx="2160240" cy="584775"/>
          </a:xfrm>
          <a:prstGeom prst="rect">
            <a:avLst/>
          </a:prstGeom>
          <a:noFill/>
        </p:spPr>
        <p:txBody>
          <a:bodyPr wrap="square">
            <a:spAutoFit/>
          </a:bodyPr>
          <a:lstStyle/>
          <a:p>
            <a:r>
              <a:rPr lang="es-ES" sz="1600" b="1" dirty="0">
                <a:latin typeface="Arial" panose="020B0604020202020204" pitchFamily="34" charset="0"/>
                <a:cs typeface="Arial" panose="020B0604020202020204" pitchFamily="34" charset="0"/>
                <a:hlinkClick r:id="rId4"/>
              </a:rPr>
              <a:t>https://eurecomp.eu</a:t>
            </a:r>
            <a:endParaRPr lang="es-ES" sz="1600" b="1" dirty="0">
              <a:latin typeface="Arial" panose="020B0604020202020204" pitchFamily="34" charset="0"/>
              <a:cs typeface="Arial" panose="020B0604020202020204" pitchFamily="34" charset="0"/>
            </a:endParaRPr>
          </a:p>
          <a:p>
            <a:endParaRPr lang="es-E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637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1537D-122B-FA47-8DE9-5CECD7289F2F}"/>
              </a:ext>
            </a:extLst>
          </p:cNvPr>
          <p:cNvSpPr>
            <a:spLocks noGrp="1"/>
          </p:cNvSpPr>
          <p:nvPr>
            <p:ph type="title"/>
          </p:nvPr>
        </p:nvSpPr>
        <p:spPr>
          <a:xfrm>
            <a:off x="1" y="185664"/>
            <a:ext cx="8485974" cy="532184"/>
          </a:xfrm>
        </p:spPr>
        <p:txBody>
          <a:bodyPr/>
          <a:lstStyle/>
          <a:p>
            <a:r>
              <a:rPr lang="es-ES" dirty="0"/>
              <a:t>   </a:t>
            </a:r>
            <a:r>
              <a:rPr lang="es-ES" dirty="0" err="1"/>
              <a:t>Inspection</a:t>
            </a:r>
            <a:r>
              <a:rPr lang="es-ES" dirty="0"/>
              <a:t> </a:t>
            </a:r>
            <a:r>
              <a:rPr lang="es-ES" dirty="0" err="1"/>
              <a:t>technologies</a:t>
            </a:r>
            <a:endParaRPr lang="es-ES" dirty="0"/>
          </a:p>
        </p:txBody>
      </p:sp>
      <p:sp>
        <p:nvSpPr>
          <p:cNvPr id="3" name="Marcador de número de diapositiva 2">
            <a:extLst>
              <a:ext uri="{FF2B5EF4-FFF2-40B4-BE49-F238E27FC236}">
                <a16:creationId xmlns:a16="http://schemas.microsoft.com/office/drawing/2014/main" id="{B46190B6-3BD2-B570-F45E-38C7172CB597}"/>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FDBBD82D-0BC9-4893-C6FC-D8FF60CBEAC0}"/>
              </a:ext>
            </a:extLst>
          </p:cNvPr>
          <p:cNvSpPr>
            <a:spLocks noGrp="1"/>
          </p:cNvSpPr>
          <p:nvPr>
            <p:ph sz="quarter" idx="14"/>
          </p:nvPr>
        </p:nvSpPr>
        <p:spPr/>
        <p:txBody>
          <a:bodyPr/>
          <a:lstStyle/>
          <a:p>
            <a:pPr>
              <a:defRPr/>
            </a:pPr>
            <a:r>
              <a:rPr lang="en-US" dirty="0"/>
              <a:t>5</a:t>
            </a:r>
            <a:r>
              <a:rPr lang="en-US" baseline="30000" dirty="0"/>
              <a:t>th</a:t>
            </a:r>
            <a:r>
              <a:rPr lang="en-US" dirty="0"/>
              <a:t> webinar | 19-02-2025 | online</a:t>
            </a:r>
          </a:p>
        </p:txBody>
      </p:sp>
      <p:sp>
        <p:nvSpPr>
          <p:cNvPr id="7" name="CuadroTexto 6">
            <a:extLst>
              <a:ext uri="{FF2B5EF4-FFF2-40B4-BE49-F238E27FC236}">
                <a16:creationId xmlns:a16="http://schemas.microsoft.com/office/drawing/2014/main" id="{7BA7E61F-DAE5-85B4-FAA7-B6BD5DEFA051}"/>
              </a:ext>
            </a:extLst>
          </p:cNvPr>
          <p:cNvSpPr txBox="1"/>
          <p:nvPr/>
        </p:nvSpPr>
        <p:spPr>
          <a:xfrm>
            <a:off x="191344" y="1032156"/>
            <a:ext cx="6696744" cy="2585323"/>
          </a:xfrm>
          <a:prstGeom prst="rect">
            <a:avLst/>
          </a:prstGeom>
          <a:noFill/>
        </p:spPr>
        <p:txBody>
          <a:bodyPr wrap="square" rtlCol="0">
            <a:spAutoFit/>
          </a:bodyPr>
          <a:lstStyle/>
          <a:p>
            <a:pPr marL="179705" marR="0" lvl="0" indent="-1079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rPr>
              <a:t>Failure analysis of wind turbine blades and aircraft composite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structures is critical for assessing potential reuse in other applications.</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9705" marR="0" lvl="0" indent="-1079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Identifying the root causes of damage enables evaluation of structural integrity and determination of suitable secondary uses.</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9705" marR="0" lvl="0" indent="-1079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This promotes safety, sustainability, and waste reduction by extending the lifecycle of composite materials.</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Calibri"/>
              <a:cs typeface="Arial"/>
            </a:endParaRPr>
          </a:p>
        </p:txBody>
      </p:sp>
      <p:sp>
        <p:nvSpPr>
          <p:cNvPr id="9" name="CuadroTexto 8">
            <a:extLst>
              <a:ext uri="{FF2B5EF4-FFF2-40B4-BE49-F238E27FC236}">
                <a16:creationId xmlns:a16="http://schemas.microsoft.com/office/drawing/2014/main" id="{6F84EBF3-BF9E-5CDE-F4C9-35FD2B75A98F}"/>
              </a:ext>
            </a:extLst>
          </p:cNvPr>
          <p:cNvSpPr txBox="1"/>
          <p:nvPr/>
        </p:nvSpPr>
        <p:spPr>
          <a:xfrm>
            <a:off x="328891" y="3521701"/>
            <a:ext cx="4464496" cy="341632"/>
          </a:xfrm>
          <a:prstGeom prst="rect">
            <a:avLst/>
          </a:prstGeom>
          <a:noFill/>
        </p:spPr>
        <p:txBody>
          <a:bodyPr wrap="square" rtlCol="0">
            <a:spAutoFit/>
          </a:bodyPr>
          <a:lstStyle/>
          <a:p>
            <a:pPr marR="0" lvl="0" rtl="0" fontAlgn="auto">
              <a:lnSpc>
                <a:spcPct val="90000"/>
              </a:lnSpc>
              <a:spcBef>
                <a:spcPts val="1000"/>
              </a:spcBef>
              <a:spcAft>
                <a:spcPts val="0"/>
              </a:spcAft>
              <a:buClrTx/>
              <a:buSzTx/>
              <a:tabLst/>
              <a:defRPr/>
            </a:pPr>
            <a:r>
              <a:rPr lang="en-US" b="1" u="sng" kern="1200" dirty="0">
                <a:latin typeface="Arial" panose="020B0604020202020204" pitchFamily="34" charset="0"/>
                <a:cs typeface="Arial" panose="020B0604020202020204" pitchFamily="34" charset="0"/>
              </a:rPr>
              <a:t>COMMON DEFECTS</a:t>
            </a:r>
          </a:p>
        </p:txBody>
      </p:sp>
      <p:pic>
        <p:nvPicPr>
          <p:cNvPr id="8" name="Imagen 7">
            <a:extLst>
              <a:ext uri="{FF2B5EF4-FFF2-40B4-BE49-F238E27FC236}">
                <a16:creationId xmlns:a16="http://schemas.microsoft.com/office/drawing/2014/main" id="{E8761B84-F453-1E02-E660-2F77824BE56C}"/>
              </a:ext>
            </a:extLst>
          </p:cNvPr>
          <p:cNvPicPr>
            <a:picLocks noChangeAspect="1"/>
          </p:cNvPicPr>
          <p:nvPr/>
        </p:nvPicPr>
        <p:blipFill>
          <a:blip r:embed="rId3"/>
          <a:stretch>
            <a:fillRect/>
          </a:stretch>
        </p:blipFill>
        <p:spPr>
          <a:xfrm>
            <a:off x="694800" y="4937051"/>
            <a:ext cx="3074050" cy="1114173"/>
          </a:xfrm>
          <a:prstGeom prst="rect">
            <a:avLst/>
          </a:prstGeom>
        </p:spPr>
      </p:pic>
      <p:pic>
        <p:nvPicPr>
          <p:cNvPr id="10" name="Imagen 9">
            <a:extLst>
              <a:ext uri="{FF2B5EF4-FFF2-40B4-BE49-F238E27FC236}">
                <a16:creationId xmlns:a16="http://schemas.microsoft.com/office/drawing/2014/main" id="{73E51CE3-66B2-87E0-7263-C22642450C5F}"/>
              </a:ext>
            </a:extLst>
          </p:cNvPr>
          <p:cNvPicPr>
            <a:picLocks noChangeAspect="1"/>
          </p:cNvPicPr>
          <p:nvPr/>
        </p:nvPicPr>
        <p:blipFill>
          <a:blip r:embed="rId4"/>
          <a:stretch>
            <a:fillRect/>
          </a:stretch>
        </p:blipFill>
        <p:spPr>
          <a:xfrm>
            <a:off x="4631694" y="4948169"/>
            <a:ext cx="3048000" cy="1114173"/>
          </a:xfrm>
          <a:prstGeom prst="rect">
            <a:avLst/>
          </a:prstGeom>
        </p:spPr>
      </p:pic>
      <p:pic>
        <p:nvPicPr>
          <p:cNvPr id="11" name="Imagen 10">
            <a:extLst>
              <a:ext uri="{FF2B5EF4-FFF2-40B4-BE49-F238E27FC236}">
                <a16:creationId xmlns:a16="http://schemas.microsoft.com/office/drawing/2014/main" id="{7BC18F8F-8EA3-6F0B-2F4E-A8894034FE90}"/>
              </a:ext>
            </a:extLst>
          </p:cNvPr>
          <p:cNvPicPr>
            <a:picLocks noChangeAspect="1"/>
          </p:cNvPicPr>
          <p:nvPr/>
        </p:nvPicPr>
        <p:blipFill>
          <a:blip r:embed="rId5"/>
          <a:stretch>
            <a:fillRect/>
          </a:stretch>
        </p:blipFill>
        <p:spPr>
          <a:xfrm>
            <a:off x="8421362" y="4916453"/>
            <a:ext cx="3048000" cy="1145889"/>
          </a:xfrm>
          <a:prstGeom prst="rect">
            <a:avLst/>
          </a:prstGeom>
        </p:spPr>
      </p:pic>
      <p:sp>
        <p:nvSpPr>
          <p:cNvPr id="12" name="CuadroTexto 11">
            <a:extLst>
              <a:ext uri="{FF2B5EF4-FFF2-40B4-BE49-F238E27FC236}">
                <a16:creationId xmlns:a16="http://schemas.microsoft.com/office/drawing/2014/main" id="{70A58B33-791D-4288-6FF6-A162FD7444E6}"/>
              </a:ext>
            </a:extLst>
          </p:cNvPr>
          <p:cNvSpPr txBox="1"/>
          <p:nvPr/>
        </p:nvSpPr>
        <p:spPr>
          <a:xfrm>
            <a:off x="0" y="3969461"/>
            <a:ext cx="3937000" cy="892552"/>
          </a:xfrm>
          <a:prstGeom prst="rect">
            <a:avLst/>
          </a:prstGeom>
          <a:noFill/>
        </p:spPr>
        <p:txBody>
          <a:bodyPr wrap="square" rtlCol="0">
            <a:spAutoFit/>
          </a:bodyPr>
          <a:lstStyle/>
          <a:p>
            <a:pPr marL="914400" lvl="1" indent="-457200">
              <a:buFont typeface="Wingdings" panose="05000000000000000000" pitchFamily="2" charset="2"/>
              <a:buChar char="Ø"/>
              <a:defRPr/>
            </a:pPr>
            <a:r>
              <a:rPr kumimoji="0" lang="en-US"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Delamination:</a:t>
            </a:r>
          </a:p>
          <a:p>
            <a:pPr marL="742950" lvl="1" indent="-285750">
              <a:buFont typeface="Arial" panose="020B0604020202020204" pitchFamily="34" charset="0"/>
              <a:buChar char="•"/>
              <a:defRPr/>
            </a:pPr>
            <a:r>
              <a:rPr lang="en-US" sz="1600" dirty="0">
                <a:solidFill>
                  <a:srgbClr val="000000"/>
                </a:solidFill>
                <a:latin typeface="Arial" panose="020B0604020202020204" pitchFamily="34" charset="0"/>
                <a:cs typeface="Arial"/>
              </a:rPr>
              <a:t>Layers of the matrix and fiber of the composite are separated</a:t>
            </a: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3" name="CuadroTexto 12">
            <a:extLst>
              <a:ext uri="{FF2B5EF4-FFF2-40B4-BE49-F238E27FC236}">
                <a16:creationId xmlns:a16="http://schemas.microsoft.com/office/drawing/2014/main" id="{BAF0F8A5-6EE3-9A1C-2A1E-0F0A0F23CF95}"/>
              </a:ext>
            </a:extLst>
          </p:cNvPr>
          <p:cNvSpPr txBox="1"/>
          <p:nvPr/>
        </p:nvSpPr>
        <p:spPr>
          <a:xfrm>
            <a:off x="4007768" y="3961705"/>
            <a:ext cx="3813341" cy="1169551"/>
          </a:xfrm>
          <a:prstGeom prst="rect">
            <a:avLst/>
          </a:prstGeom>
          <a:noFill/>
        </p:spPr>
        <p:txBody>
          <a:bodyPr wrap="square" rtlCol="0">
            <a:spAutoFit/>
          </a:bodyPr>
          <a:lstStyle/>
          <a:p>
            <a:pPr marL="914400" marR="0" lvl="1" indent="-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a:solidFill>
                  <a:prstClr val="black"/>
                </a:solidFill>
                <a:latin typeface="Arial" panose="020B0604020202020204" pitchFamily="34" charset="0"/>
                <a:cs typeface="Arial" panose="020B0604020202020204" pitchFamily="34" charset="0"/>
              </a:rPr>
              <a:t>Blisters: </a:t>
            </a:r>
          </a:p>
          <a:p>
            <a:pPr marL="914400" lvl="1" indent="-457200">
              <a:buFont typeface="Arial" panose="020B0604020202020204" pitchFamily="34" charset="0"/>
              <a:buChar char="•"/>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Are small air pockets</a:t>
            </a:r>
          </a:p>
          <a:p>
            <a:pPr marL="914400" lvl="1" indent="-457200">
              <a:buFont typeface="Arial" panose="020B0604020202020204" pitchFamily="34" charset="0"/>
              <a:buChar char="•"/>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Inclusions of foreign material</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Calibri"/>
              <a:cs typeface="Arial"/>
            </a:endParaRPr>
          </a:p>
        </p:txBody>
      </p:sp>
      <p:sp>
        <p:nvSpPr>
          <p:cNvPr id="14" name="CuadroTexto 13">
            <a:extLst>
              <a:ext uri="{FF2B5EF4-FFF2-40B4-BE49-F238E27FC236}">
                <a16:creationId xmlns:a16="http://schemas.microsoft.com/office/drawing/2014/main" id="{904A1DD5-7A31-645D-F1A7-3C43B691C715}"/>
              </a:ext>
            </a:extLst>
          </p:cNvPr>
          <p:cNvSpPr txBox="1"/>
          <p:nvPr/>
        </p:nvSpPr>
        <p:spPr>
          <a:xfrm>
            <a:off x="7464152" y="3969461"/>
            <a:ext cx="4005210" cy="1169551"/>
          </a:xfrm>
          <a:prstGeom prst="rect">
            <a:avLst/>
          </a:prstGeom>
          <a:noFill/>
        </p:spPr>
        <p:txBody>
          <a:bodyPr wrap="square" rtlCol="0">
            <a:spAutoFit/>
          </a:bodyPr>
          <a:lstStyle/>
          <a:p>
            <a:pPr marL="1371600" lvl="2" indent="-457200">
              <a:buFont typeface="Wingdings" panose="05000000000000000000" pitchFamily="2" charset="2"/>
              <a:buChar char="Ø"/>
              <a:defRPr/>
            </a:pPr>
            <a:r>
              <a:rPr lang="en-US" sz="2000" dirty="0">
                <a:solidFill>
                  <a:prstClr val="black"/>
                </a:solidFill>
                <a:latin typeface="Arial" panose="020B0604020202020204" pitchFamily="34" charset="0"/>
                <a:cs typeface="Arial" panose="020B0604020202020204" pitchFamily="34" charset="0"/>
              </a:rPr>
              <a:t>Cracks:</a:t>
            </a:r>
          </a:p>
          <a:p>
            <a:pPr marL="1371600" marR="0" lvl="2" indent="-4572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Fissures, fractures and breaks</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Calibri"/>
              <a:cs typeface="Arial"/>
            </a:endParaRPr>
          </a:p>
        </p:txBody>
      </p:sp>
      <p:pic>
        <p:nvPicPr>
          <p:cNvPr id="1026" name="Picture 2" descr="Aparece dañado un generador eólico del monte Faro vimiancés">
            <a:extLst>
              <a:ext uri="{FF2B5EF4-FFF2-40B4-BE49-F238E27FC236}">
                <a16:creationId xmlns:a16="http://schemas.microsoft.com/office/drawing/2014/main" id="{90BEC0DC-3490-0EEA-34E9-60655CE61E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491" y="1130778"/>
            <a:ext cx="4608531" cy="259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28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EC494C-DB41-C23A-D66D-3532704CD3D5}"/>
              </a:ext>
            </a:extLst>
          </p:cNvPr>
          <p:cNvSpPr>
            <a:spLocks noGrp="1"/>
          </p:cNvSpPr>
          <p:nvPr>
            <p:ph type="title"/>
          </p:nvPr>
        </p:nvSpPr>
        <p:spPr>
          <a:xfrm>
            <a:off x="1" y="185664"/>
            <a:ext cx="8485974" cy="532184"/>
          </a:xfrm>
        </p:spPr>
        <p:txBody>
          <a:bodyPr/>
          <a:lstStyle/>
          <a:p>
            <a:r>
              <a:rPr lang="es-ES" dirty="0"/>
              <a:t>   Non-Destructive </a:t>
            </a:r>
            <a:r>
              <a:rPr lang="es-ES" dirty="0" err="1"/>
              <a:t>Testing</a:t>
            </a:r>
            <a:r>
              <a:rPr lang="es-ES" dirty="0"/>
              <a:t> (NDT)</a:t>
            </a:r>
          </a:p>
        </p:txBody>
      </p:sp>
      <p:sp>
        <p:nvSpPr>
          <p:cNvPr id="3" name="Marcador de número de diapositiva 2">
            <a:extLst>
              <a:ext uri="{FF2B5EF4-FFF2-40B4-BE49-F238E27FC236}">
                <a16:creationId xmlns:a16="http://schemas.microsoft.com/office/drawing/2014/main" id="{A31F17CE-085A-1856-EBE2-B7A3F4C86378}"/>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CF1777E0-659F-C7CA-EC86-3F53C8161EF0}"/>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sp>
        <p:nvSpPr>
          <p:cNvPr id="5" name="CuadroTexto 4">
            <a:extLst>
              <a:ext uri="{FF2B5EF4-FFF2-40B4-BE49-F238E27FC236}">
                <a16:creationId xmlns:a16="http://schemas.microsoft.com/office/drawing/2014/main" id="{5A4C4E52-3EFF-EEB8-6ACB-CFD10CA91141}"/>
              </a:ext>
            </a:extLst>
          </p:cNvPr>
          <p:cNvSpPr txBox="1"/>
          <p:nvPr/>
        </p:nvSpPr>
        <p:spPr>
          <a:xfrm>
            <a:off x="407368" y="1142466"/>
            <a:ext cx="5760640" cy="189333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rPr>
              <a:t>A group of methods used to evaluate the integrity, properties, or defects of materials or components without causing damage, using techniques like ultrasonic testing, radiography, and thermography, ensuring safety, quality, and reliability across industries.</a:t>
            </a:r>
          </a:p>
        </p:txBody>
      </p:sp>
      <p:pic>
        <p:nvPicPr>
          <p:cNvPr id="2050" name="Picture 2">
            <a:extLst>
              <a:ext uri="{FF2B5EF4-FFF2-40B4-BE49-F238E27FC236}">
                <a16:creationId xmlns:a16="http://schemas.microsoft.com/office/drawing/2014/main" id="{D14FB4BF-6425-DF89-B61A-43B0380471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5044" y="3656259"/>
            <a:ext cx="3766466" cy="24489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21E9BD6-0ECF-7C09-2D15-33F6252B12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702"/>
          <a:stretch/>
        </p:blipFill>
        <p:spPr bwMode="auto">
          <a:xfrm>
            <a:off x="7392144" y="1247460"/>
            <a:ext cx="3766465" cy="208891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9EC7C6A-4D55-67E8-ED55-A27EB89C78CC}"/>
              </a:ext>
            </a:extLst>
          </p:cNvPr>
          <p:cNvSpPr txBox="1"/>
          <p:nvPr/>
        </p:nvSpPr>
        <p:spPr>
          <a:xfrm>
            <a:off x="7392144" y="1227625"/>
            <a:ext cx="3766465" cy="341632"/>
          </a:xfrm>
          <a:prstGeom prst="rect">
            <a:avLst/>
          </a:prstGeom>
          <a:solidFill>
            <a:schemeClr val="bg1">
              <a:alpha val="65000"/>
            </a:schemeClr>
          </a:solidFill>
        </p:spPr>
        <p:txBody>
          <a:bodyPr wrap="square" rtlCol="0">
            <a:spAutoFit/>
          </a:bodyPr>
          <a:lstStyle/>
          <a:p>
            <a:pPr marR="0" lvl="0" algn="ctr" rtl="0" fontAlgn="auto">
              <a:lnSpc>
                <a:spcPct val="90000"/>
              </a:lnSpc>
              <a:spcBef>
                <a:spcPts val="1000"/>
              </a:spcBef>
              <a:spcAft>
                <a:spcPts val="0"/>
              </a:spcAft>
              <a:buClrTx/>
              <a:buSzTx/>
              <a:tabLst/>
              <a:defRPr/>
            </a:pPr>
            <a:r>
              <a:rPr lang="es-ES" b="1" u="sng" kern="1200" dirty="0">
                <a:latin typeface="Arial" panose="020B0604020202020204" pitchFamily="34" charset="0"/>
                <a:cs typeface="Arial" panose="020B0604020202020204" pitchFamily="34" charset="0"/>
              </a:rPr>
              <a:t>THERMOGRAPHY</a:t>
            </a:r>
          </a:p>
        </p:txBody>
      </p:sp>
      <p:sp>
        <p:nvSpPr>
          <p:cNvPr id="8" name="CuadroTexto 7">
            <a:extLst>
              <a:ext uri="{FF2B5EF4-FFF2-40B4-BE49-F238E27FC236}">
                <a16:creationId xmlns:a16="http://schemas.microsoft.com/office/drawing/2014/main" id="{A4AD7B23-7CB0-756E-1785-1BA524AB3FB2}"/>
              </a:ext>
            </a:extLst>
          </p:cNvPr>
          <p:cNvSpPr txBox="1"/>
          <p:nvPr/>
        </p:nvSpPr>
        <p:spPr>
          <a:xfrm>
            <a:off x="7392144" y="3607933"/>
            <a:ext cx="3766465" cy="369332"/>
          </a:xfrm>
          <a:prstGeom prst="rect">
            <a:avLst/>
          </a:prstGeom>
          <a:solidFill>
            <a:schemeClr val="bg1">
              <a:alpha val="65000"/>
            </a:schemeClr>
          </a:solidFill>
        </p:spPr>
        <p:txBody>
          <a:bodyPr wrap="square" rtlCol="0">
            <a:spAutoFit/>
          </a:bodyPr>
          <a:lstStyle/>
          <a:p>
            <a:pPr marR="0" lvl="0" algn="ctr" defTabSz="914400" eaLnBrk="1" fontAlgn="auto" latinLnBrk="0" hangingPunct="1">
              <a:lnSpc>
                <a:spcPct val="100000"/>
              </a:lnSpc>
              <a:spcBef>
                <a:spcPts val="0"/>
              </a:spcBef>
              <a:spcAft>
                <a:spcPts val="0"/>
              </a:spcAft>
              <a:buClrTx/>
              <a:buSzTx/>
              <a:tabLst/>
              <a:defRPr/>
            </a:pPr>
            <a:r>
              <a:rPr lang="es-ES" b="1" u="sng" kern="1200" dirty="0">
                <a:latin typeface="Arial" panose="020B0604020202020204" pitchFamily="34" charset="0"/>
                <a:cs typeface="Arial" panose="020B0604020202020204" pitchFamily="34" charset="0"/>
              </a:rPr>
              <a:t>ULTRASOUND TESTING (UT)</a:t>
            </a:r>
          </a:p>
        </p:txBody>
      </p:sp>
      <p:pic>
        <p:nvPicPr>
          <p:cNvPr id="1030" name="Picture 6">
            <a:extLst>
              <a:ext uri="{FF2B5EF4-FFF2-40B4-BE49-F238E27FC236}">
                <a16:creationId xmlns:a16="http://schemas.microsoft.com/office/drawing/2014/main" id="{B75528F0-2CB0-13E0-33C2-1AFB96661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43" y="3322583"/>
            <a:ext cx="4551970" cy="253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8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8161EA-83C1-BF89-6247-BC8563FE303B}"/>
              </a:ext>
            </a:extLst>
          </p:cNvPr>
          <p:cNvSpPr>
            <a:spLocks noGrp="1"/>
          </p:cNvSpPr>
          <p:nvPr>
            <p:ph type="title"/>
          </p:nvPr>
        </p:nvSpPr>
        <p:spPr>
          <a:xfrm>
            <a:off x="1" y="185664"/>
            <a:ext cx="8485974" cy="532184"/>
          </a:xfrm>
        </p:spPr>
        <p:txBody>
          <a:bodyPr/>
          <a:lstStyle/>
          <a:p>
            <a:r>
              <a:rPr lang="es-ES" dirty="0"/>
              <a:t>   Test </a:t>
            </a:r>
            <a:r>
              <a:rPr lang="es-ES" dirty="0" err="1"/>
              <a:t>Specimen</a:t>
            </a:r>
            <a:r>
              <a:rPr lang="es-ES" dirty="0"/>
              <a:t> – case </a:t>
            </a:r>
            <a:r>
              <a:rPr lang="es-ES" dirty="0" err="1"/>
              <a:t>study</a:t>
            </a:r>
            <a:endParaRPr lang="es-ES" dirty="0"/>
          </a:p>
        </p:txBody>
      </p:sp>
      <p:sp>
        <p:nvSpPr>
          <p:cNvPr id="3" name="Marcador de número de diapositiva 2">
            <a:extLst>
              <a:ext uri="{FF2B5EF4-FFF2-40B4-BE49-F238E27FC236}">
                <a16:creationId xmlns:a16="http://schemas.microsoft.com/office/drawing/2014/main" id="{2F36CA81-ECCC-9F7A-1AD9-517BBEF741E7}"/>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0C76BD74-AF78-52F0-25E7-F863164709E0}"/>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pic>
        <p:nvPicPr>
          <p:cNvPr id="6" name="Imagen 5" descr="Diagrama, Esquemático&#10;&#10;El contenido generado por IA puede ser incorrecto.">
            <a:extLst>
              <a:ext uri="{FF2B5EF4-FFF2-40B4-BE49-F238E27FC236}">
                <a16:creationId xmlns:a16="http://schemas.microsoft.com/office/drawing/2014/main" id="{F213304F-289A-E9E9-A7FF-E430B4D50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225" y="1412776"/>
            <a:ext cx="3041144" cy="4581128"/>
          </a:xfrm>
          <a:prstGeom prst="rect">
            <a:avLst/>
          </a:prstGeom>
        </p:spPr>
      </p:pic>
      <p:pic>
        <p:nvPicPr>
          <p:cNvPr id="8" name="Imagen 7" descr="Imagen que contiene bolsa, alfombra&#10;&#10;El contenido generado por IA puede ser incorrecto.">
            <a:extLst>
              <a:ext uri="{FF2B5EF4-FFF2-40B4-BE49-F238E27FC236}">
                <a16:creationId xmlns:a16="http://schemas.microsoft.com/office/drawing/2014/main" id="{38D90FF4-4230-97B1-6900-39340DF0053D}"/>
              </a:ext>
            </a:extLst>
          </p:cNvPr>
          <p:cNvPicPr>
            <a:picLocks noChangeAspect="1"/>
          </p:cNvPicPr>
          <p:nvPr/>
        </p:nvPicPr>
        <p:blipFill>
          <a:blip r:embed="rId4" cstate="print">
            <a:extLst>
              <a:ext uri="{28A0092B-C50C-407E-A947-70E740481C1C}">
                <a14:useLocalDpi xmlns:a14="http://schemas.microsoft.com/office/drawing/2010/main" val="0"/>
              </a:ext>
            </a:extLst>
          </a:blip>
          <a:srcRect t="6416" b="10568"/>
          <a:stretch/>
        </p:blipFill>
        <p:spPr>
          <a:xfrm>
            <a:off x="5348176" y="1916832"/>
            <a:ext cx="3453289" cy="3820940"/>
          </a:xfrm>
          <a:prstGeom prst="rect">
            <a:avLst/>
          </a:prstGeom>
          <a:scene3d>
            <a:camera prst="orthographicFront">
              <a:rot lat="0" lon="10800000" rev="0"/>
            </a:camera>
            <a:lightRig rig="threePt" dir="t"/>
          </a:scene3d>
        </p:spPr>
      </p:pic>
      <p:sp>
        <p:nvSpPr>
          <p:cNvPr id="9" name="CuadroTexto 8">
            <a:extLst>
              <a:ext uri="{FF2B5EF4-FFF2-40B4-BE49-F238E27FC236}">
                <a16:creationId xmlns:a16="http://schemas.microsoft.com/office/drawing/2014/main" id="{B9B87CE3-D1A9-264E-11AC-8BF20BF6F94E}"/>
              </a:ext>
            </a:extLst>
          </p:cNvPr>
          <p:cNvSpPr txBox="1"/>
          <p:nvPr/>
        </p:nvSpPr>
        <p:spPr>
          <a:xfrm>
            <a:off x="387713" y="1412776"/>
            <a:ext cx="4320480" cy="785343"/>
          </a:xfrm>
          <a:prstGeom prst="rect">
            <a:avLst/>
          </a:prstGeom>
          <a:noFill/>
        </p:spPr>
        <p:txBody>
          <a:bodyPr wrap="square" rtlCol="0">
            <a:spAutoFit/>
          </a:bodyPr>
          <a:lstStyle/>
          <a:p>
            <a:pPr marL="0" marR="0" lvl="0" indent="0" algn="l" defTabSz="914400" eaLnBrk="1" fontAlgn="auto" latinLnBrk="0" hangingPunct="1">
              <a:lnSpc>
                <a:spcPct val="150000"/>
              </a:lnSpc>
              <a:spcBef>
                <a:spcPts val="600"/>
              </a:spcBef>
              <a:spcAft>
                <a:spcPts val="60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 x 50 cm Glass Fiber Reinforced Polymer piece with artificial defects.</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B9D209CA-F9D4-D230-1B33-68BA92613BA2}"/>
              </a:ext>
            </a:extLst>
          </p:cNvPr>
          <p:cNvSpPr txBox="1"/>
          <p:nvPr/>
        </p:nvSpPr>
        <p:spPr>
          <a:xfrm>
            <a:off x="0" y="2492896"/>
            <a:ext cx="5176417" cy="3185487"/>
          </a:xfrm>
          <a:prstGeom prst="rect">
            <a:avLst/>
          </a:prstGeom>
          <a:noFill/>
        </p:spPr>
        <p:txBody>
          <a:bodyPr wrap="none" rtlCol="0">
            <a:spAutoFit/>
          </a:bodyPr>
          <a:lstStyle/>
          <a:p>
            <a:pPr marR="0" lvl="0" algn="l" defTabSz="914400" eaLnBrk="1" fontAlgn="auto" latinLnBrk="0" hangingPunct="1">
              <a:lnSpc>
                <a:spcPct val="100000"/>
              </a:lnSpc>
              <a:spcBef>
                <a:spcPts val="0"/>
              </a:spcBef>
              <a:spcAft>
                <a:spcPts val="0"/>
              </a:spcAft>
              <a:buClrTx/>
              <a:buSzTx/>
              <a:tabLst/>
              <a:defRPr/>
            </a:pPr>
            <a:r>
              <a:rPr kumimoji="0" lang="es-ES" sz="2400" b="1" i="0" u="none" strike="noStrike" kern="0" cap="none" spc="0" normalizeH="0" baseline="0" noProof="0" dirty="0">
                <a:ln>
                  <a:noFill/>
                </a:ln>
                <a:solidFill>
                  <a:prstClr val="black"/>
                </a:solidFill>
                <a:effectLst/>
                <a:uLnTx/>
                <a:uFillTx/>
                <a:latin typeface="Calibri"/>
                <a:cs typeface="Arial"/>
              </a:rPr>
              <a:t>     </a:t>
            </a:r>
            <a:r>
              <a:rPr lang="es-ES" b="1" kern="1200" dirty="0" err="1">
                <a:solidFill>
                  <a:prstClr val="black"/>
                </a:solidFill>
                <a:latin typeface="Arial" panose="020B0604020202020204" pitchFamily="34" charset="0"/>
                <a:cs typeface="Arial" panose="020B0604020202020204" pitchFamily="34" charset="0"/>
              </a:rPr>
              <a:t>Description</a:t>
            </a:r>
            <a:r>
              <a:rPr lang="es-ES" b="1" kern="1200" dirty="0">
                <a:solidFill>
                  <a:prstClr val="black"/>
                </a:solidFill>
                <a:latin typeface="Arial" panose="020B0604020202020204" pitchFamily="34" charset="0"/>
                <a:cs typeface="Arial" panose="020B0604020202020204" pitchFamily="34" charset="0"/>
              </a:rPr>
              <a:t>:</a:t>
            </a:r>
            <a:endParaRPr lang="es-ES" b="1" kern="1200" dirty="0">
              <a:latin typeface="Arial" panose="020B0604020202020204" pitchFamily="34" charset="0"/>
              <a:cs typeface="Arial" panose="020B0604020202020204" pitchFamily="34" charset="0"/>
            </a:endParaRPr>
          </a:p>
          <a:p>
            <a:pPr marL="742950" marR="0" lvl="1"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Made of 12 plies of glass-fiber filled with epoxy</a:t>
            </a:r>
          </a:p>
          <a:p>
            <a:pPr marL="742950" marR="0" lvl="1"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Thickness of 10 mm</a:t>
            </a:r>
          </a:p>
          <a:p>
            <a:pPr marL="742950" marR="0" lvl="1"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 numbered half-way hole defects</a:t>
            </a:r>
          </a:p>
          <a:p>
            <a:pPr marL="742950" marR="0" lvl="1"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Defects are found at three different depths: </a:t>
            </a:r>
          </a:p>
          <a:p>
            <a:pPr marL="1200150" marR="0" lvl="2" indent="-285750" algn="l" defTabSz="91440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 mm</a:t>
            </a:r>
          </a:p>
          <a:p>
            <a:pPr marL="1200150" marR="0" lvl="2" indent="-285750" algn="l" defTabSz="91440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 mm</a:t>
            </a:r>
          </a:p>
          <a:p>
            <a:pPr marL="1200150" marR="0" lvl="2" indent="-285750" algn="l" defTabSz="91440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7.5 mm</a:t>
            </a:r>
          </a:p>
        </p:txBody>
      </p:sp>
    </p:spTree>
    <p:extLst>
      <p:ext uri="{BB962C8B-B14F-4D97-AF65-F5344CB8AC3E}">
        <p14:creationId xmlns:p14="http://schemas.microsoft.com/office/powerpoint/2010/main" val="3923809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BBE75E-6F6B-03F1-3392-B9155B91A245}"/>
              </a:ext>
            </a:extLst>
          </p:cNvPr>
          <p:cNvSpPr>
            <a:spLocks noGrp="1"/>
          </p:cNvSpPr>
          <p:nvPr>
            <p:ph type="title"/>
          </p:nvPr>
        </p:nvSpPr>
        <p:spPr>
          <a:xfrm>
            <a:off x="1" y="185664"/>
            <a:ext cx="8485974" cy="532184"/>
          </a:xfrm>
        </p:spPr>
        <p:txBody>
          <a:bodyPr/>
          <a:lstStyle/>
          <a:p>
            <a:r>
              <a:rPr lang="es-ES" dirty="0"/>
              <a:t>   Active </a:t>
            </a:r>
            <a:r>
              <a:rPr lang="es-ES" dirty="0" err="1"/>
              <a:t>Thermography</a:t>
            </a:r>
            <a:endParaRPr lang="es-ES" dirty="0"/>
          </a:p>
        </p:txBody>
      </p:sp>
      <p:sp>
        <p:nvSpPr>
          <p:cNvPr id="3" name="Marcador de número de diapositiva 2">
            <a:extLst>
              <a:ext uri="{FF2B5EF4-FFF2-40B4-BE49-F238E27FC236}">
                <a16:creationId xmlns:a16="http://schemas.microsoft.com/office/drawing/2014/main" id="{86F6CF05-C84E-E82C-483F-18C04FB87D2F}"/>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706EE943-B475-76FD-45EA-777644085D93}"/>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sp>
        <p:nvSpPr>
          <p:cNvPr id="5" name="CuadroTexto 4">
            <a:extLst>
              <a:ext uri="{FF2B5EF4-FFF2-40B4-BE49-F238E27FC236}">
                <a16:creationId xmlns:a16="http://schemas.microsoft.com/office/drawing/2014/main" id="{FC93A4B4-8546-9ACA-39CE-7C99B0B73F1E}"/>
              </a:ext>
            </a:extLst>
          </p:cNvPr>
          <p:cNvSpPr txBox="1"/>
          <p:nvPr/>
        </p:nvSpPr>
        <p:spPr>
          <a:xfrm>
            <a:off x="335360" y="1413197"/>
            <a:ext cx="6048672" cy="1154675"/>
          </a:xfrm>
          <a:prstGeom prst="rect">
            <a:avLst/>
          </a:prstGeom>
          <a:noFill/>
        </p:spPr>
        <p:txBody>
          <a:bodyPr wrap="square"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It involves the use of a heat source to stimulate an object with a heat pulse. An infrared camera records a video of the object to measure the heating and cooling process on the object's surface.</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FBE53CCC-7BE2-17A6-A16A-C849DB877A78}"/>
              </a:ext>
            </a:extLst>
          </p:cNvPr>
          <p:cNvSpPr txBox="1"/>
          <p:nvPr/>
        </p:nvSpPr>
        <p:spPr>
          <a:xfrm>
            <a:off x="6960096" y="3539265"/>
            <a:ext cx="4696702" cy="1034642"/>
          </a:xfrm>
          <a:prstGeom prst="rect">
            <a:avLst/>
          </a:prstGeom>
          <a:noFill/>
        </p:spPr>
        <p:txBody>
          <a:bodyPr wrap="square">
            <a:spAutoFit/>
          </a:bodyPr>
          <a:lstStyle/>
          <a:p>
            <a:pPr marR="0" lvl="0" rtl="0" eaLnBrk="1" fontAlgn="auto" latinLnBrk="0" hangingPunct="1">
              <a:lnSpc>
                <a:spcPct val="90000"/>
              </a:lnSpc>
              <a:spcBef>
                <a:spcPts val="1000"/>
              </a:spcBef>
              <a:spcAft>
                <a:spcPts val="0"/>
              </a:spcAft>
              <a:buClrTx/>
              <a:buSzTx/>
              <a:tabLst/>
              <a:defRPr/>
            </a:pPr>
            <a:r>
              <a:rPr lang="es-ES" b="1" u="sng" kern="1200" dirty="0">
                <a:latin typeface="Arial" panose="020B0604020202020204" pitchFamily="34" charset="0"/>
                <a:cs typeface="Arial" panose="020B0604020202020204" pitchFamily="34" charset="0"/>
              </a:rPr>
              <a:t>FEATURES</a:t>
            </a:r>
          </a:p>
          <a:p>
            <a:pPr marL="742950" marR="0" lvl="1" indent="-285750" algn="l"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 speed analysis</a:t>
            </a:r>
          </a:p>
          <a:p>
            <a:pPr marL="742950" marR="0" lvl="1" indent="-285750" algn="l"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Provide two-dimensional thermal images</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EB88403B-B09B-9D36-2238-16A530DAFD61}"/>
              </a:ext>
            </a:extLst>
          </p:cNvPr>
          <p:cNvSpPr txBox="1"/>
          <p:nvPr/>
        </p:nvSpPr>
        <p:spPr>
          <a:xfrm>
            <a:off x="6960096" y="4764255"/>
            <a:ext cx="4696702" cy="1403974"/>
          </a:xfrm>
          <a:prstGeom prst="rect">
            <a:avLst/>
          </a:prstGeom>
          <a:noFill/>
        </p:spPr>
        <p:txBody>
          <a:bodyPr wrap="square">
            <a:spAutoFit/>
          </a:bodyPr>
          <a:lstStyle/>
          <a:p>
            <a:pPr rtl="0">
              <a:lnSpc>
                <a:spcPct val="90000"/>
              </a:lnSpc>
              <a:spcBef>
                <a:spcPts val="1000"/>
              </a:spcBef>
              <a:defRPr/>
            </a:pPr>
            <a:r>
              <a:rPr lang="es-ES" b="1" u="sng" kern="1200" dirty="0">
                <a:latin typeface="Arial" panose="020B0604020202020204" pitchFamily="34" charset="0"/>
                <a:cs typeface="Arial" panose="020B0604020202020204" pitchFamily="34" charset="0"/>
              </a:rPr>
              <a:t>ISSUES</a:t>
            </a:r>
          </a:p>
          <a:p>
            <a:pPr marL="742950" lvl="1" indent="-285750">
              <a:lnSpc>
                <a:spcPct val="150000"/>
              </a:lnSpc>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Non-uniform surface heating</a:t>
            </a:r>
          </a:p>
          <a:p>
            <a:pPr marL="742950" lvl="1" indent="-285750">
              <a:lnSpc>
                <a:spcPct val="150000"/>
              </a:lnSpc>
              <a:buFont typeface="Arial" panose="020B0604020202020204" pitchFamily="34" charset="0"/>
              <a:buChar char="•"/>
              <a:defRPr/>
            </a:pPr>
            <a:r>
              <a:rPr lang="es-ES" sz="1600" dirty="0">
                <a:solidFill>
                  <a:prstClr val="black"/>
                </a:solidFill>
                <a:latin typeface="Arial" panose="020B0604020202020204" pitchFamily="34" charset="0"/>
                <a:cs typeface="Arial" panose="020B0604020202020204" pitchFamily="34" charset="0"/>
              </a:rPr>
              <a:t>Lateral </a:t>
            </a:r>
            <a:r>
              <a:rPr lang="es-ES" sz="1600" dirty="0" err="1">
                <a:solidFill>
                  <a:prstClr val="black"/>
                </a:solidFill>
                <a:latin typeface="Arial" panose="020B0604020202020204" pitchFamily="34" charset="0"/>
                <a:cs typeface="Arial" panose="020B0604020202020204" pitchFamily="34" charset="0"/>
              </a:rPr>
              <a:t>heat</a:t>
            </a:r>
            <a:r>
              <a:rPr lang="es-ES" sz="1600" dirty="0">
                <a:solidFill>
                  <a:prstClr val="black"/>
                </a:solidFill>
                <a:latin typeface="Arial" panose="020B0604020202020204" pitchFamily="34" charset="0"/>
                <a:cs typeface="Arial" panose="020B0604020202020204" pitchFamily="34" charset="0"/>
              </a:rPr>
              <a:t> </a:t>
            </a:r>
            <a:r>
              <a:rPr lang="es-ES" sz="1600" dirty="0" err="1">
                <a:solidFill>
                  <a:prstClr val="black"/>
                </a:solidFill>
                <a:latin typeface="Arial" panose="020B0604020202020204" pitchFamily="34" charset="0"/>
                <a:cs typeface="Arial" panose="020B0604020202020204" pitchFamily="34" charset="0"/>
              </a:rPr>
              <a:t>difusion</a:t>
            </a:r>
            <a:endParaRPr lang="es-ES" sz="1600" dirty="0">
              <a:solidFill>
                <a:prstClr val="black"/>
              </a:solidFill>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defRPr/>
            </a:pPr>
            <a:r>
              <a:rPr lang="es-ES" sz="1600" dirty="0" err="1">
                <a:solidFill>
                  <a:prstClr val="black"/>
                </a:solidFill>
                <a:latin typeface="Arial" panose="020B0604020202020204" pitchFamily="34" charset="0"/>
                <a:cs typeface="Arial" panose="020B0604020202020204" pitchFamily="34" charset="0"/>
              </a:rPr>
              <a:t>Environmental</a:t>
            </a:r>
            <a:r>
              <a:rPr lang="es-ES" sz="1600" dirty="0">
                <a:solidFill>
                  <a:prstClr val="black"/>
                </a:solidFill>
                <a:latin typeface="Arial" panose="020B0604020202020204" pitchFamily="34" charset="0"/>
                <a:cs typeface="Arial" panose="020B0604020202020204" pitchFamily="34" charset="0"/>
              </a:rPr>
              <a:t> </a:t>
            </a:r>
            <a:r>
              <a:rPr lang="es-ES" sz="1600" dirty="0" err="1">
                <a:solidFill>
                  <a:prstClr val="black"/>
                </a:solidFill>
                <a:latin typeface="Arial" panose="020B0604020202020204" pitchFamily="34" charset="0"/>
                <a:cs typeface="Arial" panose="020B0604020202020204" pitchFamily="34" charset="0"/>
              </a:rPr>
              <a:t>noise</a:t>
            </a:r>
            <a:endParaRPr lang="es-ES" sz="1600" dirty="0">
              <a:solidFill>
                <a:prstClr val="black"/>
              </a:solidFill>
              <a:latin typeface="Arial" panose="020B0604020202020204" pitchFamily="34" charset="0"/>
              <a:cs typeface="Arial" panose="020B0604020202020204" pitchFamily="34" charset="0"/>
            </a:endParaRPr>
          </a:p>
        </p:txBody>
      </p:sp>
      <p:pic>
        <p:nvPicPr>
          <p:cNvPr id="9" name="lockin">
            <a:hlinkClick r:id="" action="ppaction://media"/>
            <a:extLst>
              <a:ext uri="{FF2B5EF4-FFF2-40B4-BE49-F238E27FC236}">
                <a16:creationId xmlns:a16="http://schemas.microsoft.com/office/drawing/2014/main" id="{955810E4-7D04-0209-F48E-328D8ABE509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1442" b="10121"/>
          <a:stretch/>
        </p:blipFill>
        <p:spPr>
          <a:xfrm>
            <a:off x="7059122" y="1245823"/>
            <a:ext cx="4682729" cy="2232248"/>
          </a:xfrm>
          <a:prstGeom prst="rect">
            <a:avLst/>
          </a:prstGeom>
        </p:spPr>
      </p:pic>
      <p:pic>
        <p:nvPicPr>
          <p:cNvPr id="1028" name="Picture 4">
            <a:extLst>
              <a:ext uri="{FF2B5EF4-FFF2-40B4-BE49-F238E27FC236}">
                <a16:creationId xmlns:a16="http://schemas.microsoft.com/office/drawing/2014/main" id="{2FD4AAB8-EB4F-E1AC-5794-82A82FDE75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21" y="3100543"/>
            <a:ext cx="1934477" cy="257850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Diagrama&#10;&#10;Descripción generada automáticamente">
            <a:extLst>
              <a:ext uri="{FF2B5EF4-FFF2-40B4-BE49-F238E27FC236}">
                <a16:creationId xmlns:a16="http://schemas.microsoft.com/office/drawing/2014/main" id="{A11886A9-09B1-ECF4-713F-265050A391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3346" y="3352989"/>
            <a:ext cx="4004949" cy="2073613"/>
          </a:xfrm>
          <a:prstGeom prst="rect">
            <a:avLst/>
          </a:prstGeom>
        </p:spPr>
      </p:pic>
    </p:spTree>
    <p:extLst>
      <p:ext uri="{BB962C8B-B14F-4D97-AF65-F5344CB8AC3E}">
        <p14:creationId xmlns:p14="http://schemas.microsoft.com/office/powerpoint/2010/main" val="47538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echa: doblada 13">
            <a:extLst>
              <a:ext uri="{FF2B5EF4-FFF2-40B4-BE49-F238E27FC236}">
                <a16:creationId xmlns:a16="http://schemas.microsoft.com/office/drawing/2014/main" id="{974A2A48-0520-183A-53EE-2F67FF3ED03E}"/>
              </a:ext>
            </a:extLst>
          </p:cNvPr>
          <p:cNvSpPr/>
          <p:nvPr/>
        </p:nvSpPr>
        <p:spPr>
          <a:xfrm>
            <a:off x="6895328" y="1804578"/>
            <a:ext cx="1865313" cy="738626"/>
          </a:xfrm>
          <a:prstGeom prst="bent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a:cs typeface="Arial"/>
            </a:endParaRPr>
          </a:p>
        </p:txBody>
      </p:sp>
      <p:sp>
        <p:nvSpPr>
          <p:cNvPr id="15" name="Flecha: doblada 14">
            <a:extLst>
              <a:ext uri="{FF2B5EF4-FFF2-40B4-BE49-F238E27FC236}">
                <a16:creationId xmlns:a16="http://schemas.microsoft.com/office/drawing/2014/main" id="{6620CAF0-1B8E-A2C7-00A0-5A240B618A50}"/>
              </a:ext>
            </a:extLst>
          </p:cNvPr>
          <p:cNvSpPr/>
          <p:nvPr/>
        </p:nvSpPr>
        <p:spPr>
          <a:xfrm flipV="1">
            <a:off x="6902224" y="4552015"/>
            <a:ext cx="1865313" cy="738625"/>
          </a:xfrm>
          <a:prstGeom prst="bent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a:cs typeface="Arial"/>
            </a:endParaRPr>
          </a:p>
        </p:txBody>
      </p:sp>
      <p:sp>
        <p:nvSpPr>
          <p:cNvPr id="2" name="Título 1">
            <a:extLst>
              <a:ext uri="{FF2B5EF4-FFF2-40B4-BE49-F238E27FC236}">
                <a16:creationId xmlns:a16="http://schemas.microsoft.com/office/drawing/2014/main" id="{E88D4D95-442E-270A-59F0-E4A593835EB6}"/>
              </a:ext>
            </a:extLst>
          </p:cNvPr>
          <p:cNvSpPr>
            <a:spLocks noGrp="1"/>
          </p:cNvSpPr>
          <p:nvPr>
            <p:ph type="title"/>
          </p:nvPr>
        </p:nvSpPr>
        <p:spPr>
          <a:xfrm>
            <a:off x="1" y="185664"/>
            <a:ext cx="8485974" cy="532184"/>
          </a:xfrm>
        </p:spPr>
        <p:txBody>
          <a:bodyPr/>
          <a:lstStyle/>
          <a:p>
            <a:r>
              <a:rPr lang="es-ES" dirty="0"/>
              <a:t>   Active </a:t>
            </a:r>
            <a:r>
              <a:rPr lang="es-ES" dirty="0" err="1"/>
              <a:t>Thermography</a:t>
            </a:r>
            <a:r>
              <a:rPr lang="es-ES" dirty="0"/>
              <a:t>: </a:t>
            </a:r>
            <a:r>
              <a:rPr lang="es-ES" dirty="0" err="1"/>
              <a:t>Postprocessing</a:t>
            </a:r>
            <a:r>
              <a:rPr lang="es-ES" dirty="0"/>
              <a:t> </a:t>
            </a:r>
            <a:r>
              <a:rPr lang="es-ES" dirty="0" err="1"/>
              <a:t>Methods</a:t>
            </a:r>
            <a:endParaRPr lang="es-ES" dirty="0"/>
          </a:p>
        </p:txBody>
      </p:sp>
      <p:sp>
        <p:nvSpPr>
          <p:cNvPr id="3" name="Marcador de número de diapositiva 2">
            <a:extLst>
              <a:ext uri="{FF2B5EF4-FFF2-40B4-BE49-F238E27FC236}">
                <a16:creationId xmlns:a16="http://schemas.microsoft.com/office/drawing/2014/main" id="{413BB4CD-D983-BBEA-9355-E66C79437E3F}"/>
              </a:ext>
            </a:extLst>
          </p:cNvPr>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C95AA2-3B59-4831-8BC6-006282D7F8BD}" type="slidenum">
              <a:rPr kumimoji="0" lang="en-GB"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GB"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Marcador de contenido 3">
            <a:extLst>
              <a:ext uri="{FF2B5EF4-FFF2-40B4-BE49-F238E27FC236}">
                <a16:creationId xmlns:a16="http://schemas.microsoft.com/office/drawing/2014/main" id="{3E7780FC-B4F4-5333-8BDD-236CF1BF0B31}"/>
              </a:ext>
            </a:extLst>
          </p:cNvPr>
          <p:cNvSpPr>
            <a:spLocks noGrp="1"/>
          </p:cNvSpPr>
          <p:nvPr>
            <p:ph sz="quarter" idx="14"/>
          </p:nvPr>
        </p:nvSpPr>
        <p:spPr/>
        <p:txBody>
          <a:bodyPr/>
          <a:lstStyle/>
          <a:p>
            <a:r>
              <a:rPr lang="en-US" dirty="0"/>
              <a:t>5</a:t>
            </a:r>
            <a:r>
              <a:rPr lang="en-US" baseline="30000" dirty="0"/>
              <a:t>th</a:t>
            </a:r>
            <a:r>
              <a:rPr lang="en-US" dirty="0"/>
              <a:t> webinar | 19-02-2025 | online</a:t>
            </a:r>
          </a:p>
          <a:p>
            <a:endParaRPr lang="es-ES" dirty="0"/>
          </a:p>
        </p:txBody>
      </p:sp>
      <p:sp>
        <p:nvSpPr>
          <p:cNvPr id="5" name="CuadroTexto 4">
            <a:extLst>
              <a:ext uri="{FF2B5EF4-FFF2-40B4-BE49-F238E27FC236}">
                <a16:creationId xmlns:a16="http://schemas.microsoft.com/office/drawing/2014/main" id="{BA008EA7-B9E6-AA1C-B9D3-5AEFDB313162}"/>
              </a:ext>
            </a:extLst>
          </p:cNvPr>
          <p:cNvSpPr txBox="1"/>
          <p:nvPr/>
        </p:nvSpPr>
        <p:spPr>
          <a:xfrm>
            <a:off x="283530" y="1609987"/>
            <a:ext cx="4865370" cy="1524007"/>
          </a:xfrm>
          <a:prstGeom prst="rect">
            <a:avLst/>
          </a:prstGeom>
          <a:noFill/>
        </p:spPr>
        <p:txBody>
          <a:bodyPr wrap="square"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thermal image sequence post-processing method that involves the calculation of the phase of a thermal image sequence using a Discrete Fourier Transform.</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43C42DE3-4C00-2955-26BB-EAD73D9A3C5C}"/>
              </a:ext>
            </a:extLst>
          </p:cNvPr>
          <p:cNvSpPr txBox="1"/>
          <p:nvPr/>
        </p:nvSpPr>
        <p:spPr>
          <a:xfrm>
            <a:off x="6456040" y="1276457"/>
            <a:ext cx="2645839" cy="584775"/>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Pulsed</a:t>
            </a:r>
            <a:r>
              <a:rPr kumimoji="0" lang="es-ES" sz="16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1"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Phase</a:t>
            </a:r>
            <a:r>
              <a:rPr kumimoji="0" lang="es-ES" sz="16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600" b="0" i="1"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Thermography</a:t>
            </a:r>
            <a:endParaRPr kumimoji="0" lang="es-ES" sz="16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5A04412-48ED-92FE-C77F-1BD837B9281B}"/>
              </a:ext>
            </a:extLst>
          </p:cNvPr>
          <p:cNvSpPr txBox="1"/>
          <p:nvPr/>
        </p:nvSpPr>
        <p:spPr>
          <a:xfrm>
            <a:off x="6384033" y="5209174"/>
            <a:ext cx="2317904" cy="584775"/>
          </a:xfrm>
          <a:prstGeom prst="rect">
            <a:avLst/>
          </a:prstGeom>
          <a:noFill/>
        </p:spPr>
        <p:txBody>
          <a:bodyPr wrap="square" rtlCol="0">
            <a:spAutoFit/>
          </a:bodyPr>
          <a:lstStyle/>
          <a:p>
            <a:pPr>
              <a:defRPr/>
            </a:pPr>
            <a:r>
              <a:rPr lang="es-ES" sz="1600" i="1" dirty="0">
                <a:solidFill>
                  <a:prstClr val="black"/>
                </a:solidFill>
                <a:latin typeface="Arial" panose="020B0604020202020204" pitchFamily="34" charset="0"/>
                <a:cs typeface="Arial" panose="020B0604020202020204" pitchFamily="34" charset="0"/>
              </a:rPr>
              <a:t>Principal </a:t>
            </a:r>
            <a:r>
              <a:rPr lang="es-ES" sz="1600" i="1" dirty="0" err="1">
                <a:solidFill>
                  <a:prstClr val="black"/>
                </a:solidFill>
                <a:latin typeface="Arial" panose="020B0604020202020204" pitchFamily="34" charset="0"/>
                <a:cs typeface="Arial" panose="020B0604020202020204" pitchFamily="34" charset="0"/>
              </a:rPr>
              <a:t>Components</a:t>
            </a:r>
            <a:r>
              <a:rPr lang="es-ES" sz="1600" i="1" dirty="0">
                <a:solidFill>
                  <a:prstClr val="black"/>
                </a:solidFill>
                <a:latin typeface="Arial" panose="020B0604020202020204" pitchFamily="34" charset="0"/>
                <a:cs typeface="Arial" panose="020B0604020202020204" pitchFamily="34" charset="0"/>
              </a:rPr>
              <a:t> </a:t>
            </a:r>
            <a:r>
              <a:rPr lang="es-ES" sz="1600" i="1" dirty="0" err="1">
                <a:solidFill>
                  <a:prstClr val="black"/>
                </a:solidFill>
                <a:latin typeface="Arial" panose="020B0604020202020204" pitchFamily="34" charset="0"/>
                <a:cs typeface="Arial" panose="020B0604020202020204" pitchFamily="34" charset="0"/>
              </a:rPr>
              <a:t>Thermography</a:t>
            </a:r>
            <a:endParaRPr lang="es-ES" sz="1600" i="1" dirty="0">
              <a:solidFill>
                <a:prstClr val="black"/>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94B1E42E-C537-AB63-2B85-CEB39DF75623}"/>
              </a:ext>
            </a:extLst>
          </p:cNvPr>
          <p:cNvSpPr txBox="1"/>
          <p:nvPr/>
        </p:nvSpPr>
        <p:spPr>
          <a:xfrm>
            <a:off x="298007" y="3988439"/>
            <a:ext cx="4841871" cy="1893339"/>
          </a:xfrm>
          <a:prstGeom prst="rect">
            <a:avLst/>
          </a:prstGeom>
          <a:noFill/>
        </p:spPr>
        <p:txBody>
          <a:bodyPr wrap="square" rtlCol="0">
            <a:spAutoFit/>
          </a:bodyPr>
          <a:lstStyle/>
          <a:p>
            <a:pPr>
              <a:lnSpc>
                <a:spcPct val="150000"/>
              </a:lnSpc>
              <a:defRPr/>
            </a:pPr>
            <a:r>
              <a:rPr lang="en-US" sz="1600" dirty="0">
                <a:solidFill>
                  <a:prstClr val="black"/>
                </a:solidFill>
                <a:latin typeface="Arial" panose="020B0604020202020204" pitchFamily="34" charset="0"/>
                <a:cs typeface="Arial" panose="020B0604020202020204" pitchFamily="34" charset="0"/>
              </a:rPr>
              <a:t>A statistical technique used to identify specific patterns in large datasets containing a high number of features per observation and analyze them to enable the depicting of similarities and differences of specific patterns</a:t>
            </a:r>
            <a:endParaRPr lang="es-ES" sz="1600" dirty="0">
              <a:solidFill>
                <a:prstClr val="black"/>
              </a:solidFill>
              <a:latin typeface="Arial" panose="020B060402020202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90062D36-FC82-B33F-EF5F-147688717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78"/>
          <a:stretch/>
        </p:blipFill>
        <p:spPr bwMode="auto">
          <a:xfrm>
            <a:off x="8767537" y="1266933"/>
            <a:ext cx="2952328" cy="22101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B06AE578-8CE3-F095-1312-78415F1E21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434"/>
          <a:stretch/>
        </p:blipFill>
        <p:spPr bwMode="auto">
          <a:xfrm>
            <a:off x="8760641" y="3682004"/>
            <a:ext cx="2959768" cy="22062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49B5FF1A-7E69-672F-51F5-FFDF830AB1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554"/>
          <a:stretch/>
        </p:blipFill>
        <p:spPr bwMode="auto">
          <a:xfrm>
            <a:off x="5749607" y="2377023"/>
            <a:ext cx="2952329" cy="2206232"/>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61AADB3F-88A2-E0A5-048A-6DD153238C57}"/>
              </a:ext>
            </a:extLst>
          </p:cNvPr>
          <p:cNvSpPr txBox="1"/>
          <p:nvPr/>
        </p:nvSpPr>
        <p:spPr>
          <a:xfrm>
            <a:off x="283530" y="1227212"/>
            <a:ext cx="4031873" cy="341632"/>
          </a:xfrm>
          <a:prstGeom prst="rect">
            <a:avLst/>
          </a:prstGeom>
          <a:noFill/>
        </p:spPr>
        <p:txBody>
          <a:bodyPr wrap="none" rtlCol="0">
            <a:spAutoFit/>
          </a:bodyPr>
          <a:lstStyle/>
          <a:p>
            <a:pPr rtl="0" eaLnBrk="1" latinLnBrk="0" hangingPunct="1">
              <a:lnSpc>
                <a:spcPct val="90000"/>
              </a:lnSpc>
              <a:spcBef>
                <a:spcPts val="1000"/>
              </a:spcBef>
              <a:defRPr/>
            </a:pPr>
            <a:r>
              <a:rPr lang="es-ES" b="1" u="sng" kern="1200" dirty="0">
                <a:latin typeface="Arial" panose="020B0604020202020204" pitchFamily="34" charset="0"/>
                <a:cs typeface="Arial" panose="020B0604020202020204" pitchFamily="34" charset="0"/>
              </a:rPr>
              <a:t>PULSED PHASE THERMOGRAPHY</a:t>
            </a:r>
          </a:p>
        </p:txBody>
      </p:sp>
      <p:sp>
        <p:nvSpPr>
          <p:cNvPr id="19" name="CuadroTexto 18">
            <a:extLst>
              <a:ext uri="{FF2B5EF4-FFF2-40B4-BE49-F238E27FC236}">
                <a16:creationId xmlns:a16="http://schemas.microsoft.com/office/drawing/2014/main" id="{068F8096-B012-F94B-6FB7-070BE9026404}"/>
              </a:ext>
            </a:extLst>
          </p:cNvPr>
          <p:cNvSpPr txBox="1"/>
          <p:nvPr/>
        </p:nvSpPr>
        <p:spPr>
          <a:xfrm>
            <a:off x="282150" y="3608101"/>
            <a:ext cx="5431291" cy="341632"/>
          </a:xfrm>
          <a:prstGeom prst="rect">
            <a:avLst/>
          </a:prstGeom>
          <a:noFill/>
        </p:spPr>
        <p:txBody>
          <a:bodyPr wrap="square" rtlCol="0">
            <a:spAutoFit/>
          </a:bodyPr>
          <a:lstStyle/>
          <a:p>
            <a:pPr marR="0" lvl="0" rtl="0" fontAlgn="auto">
              <a:lnSpc>
                <a:spcPct val="90000"/>
              </a:lnSpc>
              <a:spcBef>
                <a:spcPts val="1000"/>
              </a:spcBef>
              <a:spcAft>
                <a:spcPts val="0"/>
              </a:spcAft>
              <a:buClrTx/>
              <a:buSzTx/>
              <a:tabLst/>
              <a:defRPr/>
            </a:pPr>
            <a:r>
              <a:rPr lang="es-ES" b="1" u="sng" kern="1200" dirty="0">
                <a:latin typeface="Arial" panose="020B0604020202020204" pitchFamily="34" charset="0"/>
                <a:cs typeface="Arial" panose="020B0604020202020204" pitchFamily="34" charset="0"/>
              </a:rPr>
              <a:t>PRINCIPAL COMPONENT THERMOGRAPHY</a:t>
            </a:r>
          </a:p>
        </p:txBody>
      </p:sp>
      <p:pic>
        <p:nvPicPr>
          <p:cNvPr id="10" name="Picture 8">
            <a:extLst>
              <a:ext uri="{FF2B5EF4-FFF2-40B4-BE49-F238E27FC236}">
                <a16:creationId xmlns:a16="http://schemas.microsoft.com/office/drawing/2014/main" id="{1CDDAB7B-7426-914B-9365-E5AE374CD0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554"/>
          <a:stretch/>
        </p:blipFill>
        <p:spPr bwMode="auto">
          <a:xfrm>
            <a:off x="5618470" y="2466402"/>
            <a:ext cx="2952329" cy="22062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836A31CD-756F-6778-6306-A73E3EFBFD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554"/>
          <a:stretch/>
        </p:blipFill>
        <p:spPr bwMode="auto">
          <a:xfrm>
            <a:off x="5462502" y="2544683"/>
            <a:ext cx="2952329" cy="22062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9ADDBBD3-7820-9971-9AE1-2EA66BA789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554"/>
          <a:stretch/>
        </p:blipFill>
        <p:spPr bwMode="auto">
          <a:xfrm>
            <a:off x="5334201" y="2622604"/>
            <a:ext cx="2952329" cy="220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280113"/>
      </p:ext>
    </p:extLst>
  </p:cSld>
  <p:clrMapOvr>
    <a:masterClrMapping/>
  </p:clrMapOvr>
</p:sld>
</file>

<file path=ppt/theme/theme1.xml><?xml version="1.0" encoding="utf-8"?>
<a:theme xmlns:a="http://schemas.openxmlformats.org/drawingml/2006/main" name="Front_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Middle_Slid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prueba_patron</Template>
  <TotalTime>3152</TotalTime>
  <Words>2097</Words>
  <Application>Microsoft Office PowerPoint</Application>
  <DocSecurity>0</DocSecurity>
  <PresentationFormat>Panorámica</PresentationFormat>
  <Paragraphs>431</Paragraphs>
  <Slides>38</Slides>
  <Notes>35</Notes>
  <HiddenSlides>0</HiddenSlides>
  <MMClips>7</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38</vt:i4>
      </vt:variant>
    </vt:vector>
  </HeadingPairs>
  <TitlesOfParts>
    <vt:vector size="51" baseType="lpstr">
      <vt:lpstr>Aptos</vt:lpstr>
      <vt:lpstr>Arial</vt:lpstr>
      <vt:lpstr>Calibri</vt:lpstr>
      <vt:lpstr>Comfortaa</vt:lpstr>
      <vt:lpstr>Courier New</vt:lpstr>
      <vt:lpstr>Lucida Sans</vt:lpstr>
      <vt:lpstr>OIGLD J+ Adv O Tab 62ddd 111</vt:lpstr>
      <vt:lpstr>Söhne</vt:lpstr>
      <vt:lpstr>Symbol</vt:lpstr>
      <vt:lpstr>Times New Roman</vt:lpstr>
      <vt:lpstr>Wingdings</vt:lpstr>
      <vt:lpstr>Front_Slide</vt:lpstr>
      <vt:lpstr>Middle_Slidde</vt:lpstr>
      <vt:lpstr>Presentación de PowerPoint</vt:lpstr>
      <vt:lpstr>   Content overview</vt:lpstr>
      <vt:lpstr>   AIMEN Technology Centre</vt:lpstr>
      <vt:lpstr>   Introduction: EURECOMP project</vt:lpstr>
      <vt:lpstr>   Inspection technologies</vt:lpstr>
      <vt:lpstr>   Non-Destructive Testing (NDT)</vt:lpstr>
      <vt:lpstr>   Test Specimen – case study</vt:lpstr>
      <vt:lpstr>   Active Thermography</vt:lpstr>
      <vt:lpstr>   Active Thermography: Postprocessing Methods</vt:lpstr>
      <vt:lpstr>   Laser Active Thermography</vt:lpstr>
      <vt:lpstr>   Ultrasound Testing (UT)</vt:lpstr>
      <vt:lpstr>   Ultrasound Testing: Pulse-Echo</vt:lpstr>
      <vt:lpstr>   Ultrasound Testing: Representation</vt:lpstr>
      <vt:lpstr>   Thermography and Ultrasound Testing Tool (TUTT)</vt:lpstr>
      <vt:lpstr>   Identification technologies</vt:lpstr>
      <vt:lpstr>   Thermoset matrix samples</vt:lpstr>
      <vt:lpstr>   Hyperspectral imaging </vt:lpstr>
      <vt:lpstr>   Hyperspectral imaging</vt:lpstr>
      <vt:lpstr>   Hyperspectral imaging</vt:lpstr>
      <vt:lpstr>   Hyperspectral imaging</vt:lpstr>
      <vt:lpstr>   Hyperspectral imaging</vt:lpstr>
      <vt:lpstr>   Laser Induced Breakdown Spectroscopy (LIBS)</vt:lpstr>
      <vt:lpstr>   Laser Induced Breakdown Spectroscopy (LIBS)</vt:lpstr>
      <vt:lpstr>   LIBS spectra measurement</vt:lpstr>
      <vt:lpstr>   LIBS spectra on thermosets</vt:lpstr>
      <vt:lpstr>   LIBS spectra on thermosets</vt:lpstr>
      <vt:lpstr>   LIBS spectra on thermosets</vt:lpstr>
      <vt:lpstr>   LIBS spectra on thermoset resins</vt:lpstr>
      <vt:lpstr>   Laser Induced Breakdown Spectroscopy (LIBS)</vt:lpstr>
      <vt:lpstr>   Laser Induced Breakdown Spectroscopy (LIBS)</vt:lpstr>
      <vt:lpstr>   Raman Spectroscopy</vt:lpstr>
      <vt:lpstr>   Raman Spectroscopy</vt:lpstr>
      <vt:lpstr>   Raman Spectroscopy</vt:lpstr>
      <vt:lpstr>   Raman Spectroscopy</vt:lpstr>
      <vt:lpstr>   Conclusions</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AIMEN - Leticia Alarcón Sabarís</dc:creator>
  <cp:keywords/>
  <dc:description/>
  <cp:lastModifiedBy>AIMEN - Miguel Gómez Fernández</cp:lastModifiedBy>
  <cp:revision>150</cp:revision>
  <dcterms:created xsi:type="dcterms:W3CDTF">2018-11-12T10:54:35Z</dcterms:created>
  <dcterms:modified xsi:type="dcterms:W3CDTF">2025-03-05T09:32:34Z</dcterms:modified>
  <cp:category/>
  <dc:identifier/>
  <cp:contentStatus/>
  <dc:language/>
  <cp:version/>
</cp:coreProperties>
</file>