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 id="2147483662" r:id="rId2"/>
  </p:sldMasterIdLst>
  <p:notesMasterIdLst>
    <p:notesMasterId r:id="rId43"/>
  </p:notesMasterIdLst>
  <p:handoutMasterIdLst>
    <p:handoutMasterId r:id="rId44"/>
  </p:handoutMasterIdLst>
  <p:sldIdLst>
    <p:sldId id="281" r:id="rId3"/>
    <p:sldId id="294" r:id="rId4"/>
    <p:sldId id="303" r:id="rId5"/>
    <p:sldId id="304" r:id="rId6"/>
    <p:sldId id="305" r:id="rId7"/>
    <p:sldId id="306" r:id="rId8"/>
    <p:sldId id="307" r:id="rId9"/>
    <p:sldId id="308" r:id="rId10"/>
    <p:sldId id="309" r:id="rId11"/>
    <p:sldId id="310" r:id="rId12"/>
    <p:sldId id="311" r:id="rId13"/>
    <p:sldId id="312" r:id="rId14"/>
    <p:sldId id="313" r:id="rId15"/>
    <p:sldId id="314" r:id="rId16"/>
    <p:sldId id="332" r:id="rId17"/>
    <p:sldId id="333" r:id="rId18"/>
    <p:sldId id="320" r:id="rId19"/>
    <p:sldId id="321" r:id="rId20"/>
    <p:sldId id="315" r:id="rId21"/>
    <p:sldId id="316" r:id="rId22"/>
    <p:sldId id="317" r:id="rId23"/>
    <p:sldId id="318" r:id="rId24"/>
    <p:sldId id="319" r:id="rId25"/>
    <p:sldId id="322" r:id="rId26"/>
    <p:sldId id="323" r:id="rId27"/>
    <p:sldId id="324" r:id="rId28"/>
    <p:sldId id="325" r:id="rId29"/>
    <p:sldId id="335" r:id="rId30"/>
    <p:sldId id="336" r:id="rId31"/>
    <p:sldId id="337" r:id="rId32"/>
    <p:sldId id="326" r:id="rId33"/>
    <p:sldId id="327" r:id="rId34"/>
    <p:sldId id="328" r:id="rId35"/>
    <p:sldId id="329" r:id="rId36"/>
    <p:sldId id="330" r:id="rId37"/>
    <p:sldId id="331" r:id="rId38"/>
    <p:sldId id="334" r:id="rId39"/>
    <p:sldId id="275" r:id="rId40"/>
    <p:sldId id="276" r:id="rId41"/>
    <p:sldId id="287"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8B4D"/>
    <a:srgbClr val="E6442F"/>
    <a:srgbClr val="68AB83"/>
    <a:srgbClr val="404200"/>
    <a:srgbClr val="439484"/>
    <a:srgbClr val="2F4858"/>
    <a:srgbClr val="2F7A7E"/>
    <a:srgbClr val="98C17F"/>
    <a:srgbClr val="415147"/>
    <a:srgbClr val="BD09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929" autoAdjust="0"/>
    <p:restoredTop sz="95332" autoAdjust="0"/>
  </p:normalViewPr>
  <p:slideViewPr>
    <p:cSldViewPr snapToGrid="0">
      <p:cViewPr varScale="1">
        <p:scale>
          <a:sx n="55" d="100"/>
          <a:sy n="55" d="100"/>
        </p:scale>
        <p:origin x="684" y="44"/>
      </p:cViewPr>
      <p:guideLst/>
    </p:cSldViewPr>
  </p:slideViewPr>
  <p:notesTextViewPr>
    <p:cViewPr>
      <p:scale>
        <a:sx n="1" d="1"/>
        <a:sy n="1" d="1"/>
      </p:scale>
      <p:origin x="0" y="0"/>
    </p:cViewPr>
  </p:notesTextViewPr>
  <p:notesViewPr>
    <p:cSldViewPr snapToGrid="0">
      <p:cViewPr varScale="1">
        <p:scale>
          <a:sx n="85" d="100"/>
          <a:sy n="85" d="100"/>
        </p:scale>
        <p:origin x="388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19B563C7-11C3-4D4D-A39C-E754A0E09AAF}" type="datetimeFigureOut">
              <a:rPr lang="es-ES_tradnl" smtClean="0"/>
              <a:t>28/10/2025</a:t>
            </a:fld>
            <a:endParaRPr lang="es-ES_tradnl"/>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0F54EB-F196-3149-BF4D-36260E6EAE9C}" type="slidenum">
              <a:rPr lang="es-ES_tradnl" smtClean="0"/>
              <a:t>‹Nr.›</a:t>
            </a:fld>
            <a:endParaRPr lang="es-ES_tradnl"/>
          </a:p>
        </p:txBody>
      </p:sp>
    </p:spTree>
    <p:extLst>
      <p:ext uri="{BB962C8B-B14F-4D97-AF65-F5344CB8AC3E}">
        <p14:creationId xmlns:p14="http://schemas.microsoft.com/office/powerpoint/2010/main" val="13892830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FF2056-17C5-F546-BA48-682CDBB4F942}" type="datetimeFigureOut">
              <a:rPr lang="es-ES_tradnl" smtClean="0"/>
              <a:t>28/10/2025</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301167-A02E-3541-B1EC-BCCE1EA34010}" type="slidenum">
              <a:rPr lang="es-ES_tradnl" smtClean="0"/>
              <a:t>‹Nr.›</a:t>
            </a:fld>
            <a:endParaRPr lang="es-ES_tradnl"/>
          </a:p>
        </p:txBody>
      </p:sp>
    </p:spTree>
    <p:extLst>
      <p:ext uri="{BB962C8B-B14F-4D97-AF65-F5344CB8AC3E}">
        <p14:creationId xmlns:p14="http://schemas.microsoft.com/office/powerpoint/2010/main" val="19369128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 Placeholder 12">
            <a:extLst>
              <a:ext uri="{FF2B5EF4-FFF2-40B4-BE49-F238E27FC236}">
                <a16:creationId xmlns:a16="http://schemas.microsoft.com/office/drawing/2014/main" id="{E60B3F21-43FB-4505-9B0A-0C458F43C2AE}"/>
              </a:ext>
            </a:extLst>
          </p:cNvPr>
          <p:cNvSpPr>
            <a:spLocks noGrp="1"/>
          </p:cNvSpPr>
          <p:nvPr>
            <p:ph type="body" sz="quarter" idx="14" hasCustomPrompt="1"/>
          </p:nvPr>
        </p:nvSpPr>
        <p:spPr>
          <a:xfrm>
            <a:off x="1527462" y="3166232"/>
            <a:ext cx="9143999" cy="688164"/>
          </a:xfrm>
          <a:prstGeom prst="rect">
            <a:avLst/>
          </a:prstGeom>
          <a:solidFill>
            <a:srgbClr val="98C17F"/>
          </a:solidFill>
        </p:spPr>
        <p:txBody>
          <a:bodyPr/>
          <a:lstStyle>
            <a:lvl1pPr marL="0" indent="0" algn="ctr">
              <a:buFontTx/>
              <a:buNone/>
              <a:defRPr sz="3200">
                <a:solidFill>
                  <a:schemeClr val="bg1"/>
                </a:solidFill>
                <a:latin typeface="Arial" panose="020B0604020202020204" pitchFamily="34" charset="0"/>
                <a:cs typeface="Arial" panose="020B0604020202020204" pitchFamily="34" charset="0"/>
              </a:defRPr>
            </a:lvl1pPr>
          </a:lstStyle>
          <a:p>
            <a:pPr lvl="0"/>
            <a:r>
              <a:rPr lang="en-US" dirty="0"/>
              <a:t>WPXX: WP Title / </a:t>
            </a:r>
            <a:r>
              <a:rPr lang="en-US"/>
              <a:t>Presentation Title</a:t>
            </a:r>
            <a:endParaRPr lang="en-US" dirty="0"/>
          </a:p>
        </p:txBody>
      </p:sp>
      <p:sp>
        <p:nvSpPr>
          <p:cNvPr id="4" name="Text Placeholder 5">
            <a:extLst>
              <a:ext uri="{FF2B5EF4-FFF2-40B4-BE49-F238E27FC236}">
                <a16:creationId xmlns:a16="http://schemas.microsoft.com/office/drawing/2014/main" id="{43C9F953-6213-4652-9C8F-5D410D823F21}"/>
              </a:ext>
            </a:extLst>
          </p:cNvPr>
          <p:cNvSpPr>
            <a:spLocks noGrp="1"/>
          </p:cNvSpPr>
          <p:nvPr>
            <p:ph type="body" sz="quarter" idx="17" hasCustomPrompt="1"/>
          </p:nvPr>
        </p:nvSpPr>
        <p:spPr>
          <a:xfrm>
            <a:off x="2498218" y="5317186"/>
            <a:ext cx="7202487" cy="500062"/>
          </a:xfrm>
          <a:prstGeom prst="rect">
            <a:avLst/>
          </a:prstGeom>
          <a:solidFill>
            <a:srgbClr val="98C17F"/>
          </a:solidFill>
        </p:spPr>
        <p:txBody>
          <a:bodyPr/>
          <a:lstStyle>
            <a:lvl1pPr marL="0" indent="0" algn="ctr">
              <a:buNone/>
              <a:defRPr>
                <a:solidFill>
                  <a:schemeClr val="bg1"/>
                </a:solidFill>
                <a:latin typeface="Arial" panose="020B0604020202020204" pitchFamily="34" charset="0"/>
                <a:cs typeface="Arial" panose="020B0604020202020204" pitchFamily="34" charset="0"/>
              </a:defRPr>
            </a:lvl1pPr>
          </a:lstStyle>
          <a:p>
            <a:pPr lvl="0"/>
            <a:r>
              <a:rPr lang="en-US" dirty="0"/>
              <a:t>Presenter(s) / Organization</a:t>
            </a:r>
          </a:p>
        </p:txBody>
      </p:sp>
      <p:sp>
        <p:nvSpPr>
          <p:cNvPr id="5" name="Text Placeholder 12">
            <a:extLst>
              <a:ext uri="{FF2B5EF4-FFF2-40B4-BE49-F238E27FC236}">
                <a16:creationId xmlns:a16="http://schemas.microsoft.com/office/drawing/2014/main" id="{A10A73A0-4D84-3A3A-B22D-38E96086618A}"/>
              </a:ext>
            </a:extLst>
          </p:cNvPr>
          <p:cNvSpPr>
            <a:spLocks noGrp="1"/>
          </p:cNvSpPr>
          <p:nvPr>
            <p:ph type="body" sz="quarter" idx="18" hasCustomPrompt="1"/>
          </p:nvPr>
        </p:nvSpPr>
        <p:spPr>
          <a:xfrm>
            <a:off x="1527462" y="3963054"/>
            <a:ext cx="9143999" cy="688164"/>
          </a:xfrm>
          <a:prstGeom prst="rect">
            <a:avLst/>
          </a:prstGeom>
          <a:solidFill>
            <a:srgbClr val="98C17F"/>
          </a:solidFill>
        </p:spPr>
        <p:txBody>
          <a:bodyPr/>
          <a:lstStyle>
            <a:lvl1pPr marL="0" indent="0" algn="ctr">
              <a:buFontTx/>
              <a:buNone/>
              <a:defRPr sz="3200">
                <a:solidFill>
                  <a:schemeClr val="bg1"/>
                </a:solidFill>
                <a:latin typeface="Arial" panose="020B0604020202020204" pitchFamily="34" charset="0"/>
                <a:cs typeface="Arial" panose="020B0604020202020204" pitchFamily="34" charset="0"/>
              </a:defRPr>
            </a:lvl1pPr>
          </a:lstStyle>
          <a:p>
            <a:pPr lvl="0"/>
            <a:r>
              <a:rPr lang="en-US" dirty="0"/>
              <a:t>Title of meeting</a:t>
            </a:r>
          </a:p>
        </p:txBody>
      </p:sp>
      <p:sp>
        <p:nvSpPr>
          <p:cNvPr id="6" name="Text Placeholder 5">
            <a:extLst>
              <a:ext uri="{FF2B5EF4-FFF2-40B4-BE49-F238E27FC236}">
                <a16:creationId xmlns:a16="http://schemas.microsoft.com/office/drawing/2014/main" id="{00ED2384-52CE-F785-0CFF-47815DCDE626}"/>
              </a:ext>
            </a:extLst>
          </p:cNvPr>
          <p:cNvSpPr>
            <a:spLocks noGrp="1"/>
          </p:cNvSpPr>
          <p:nvPr>
            <p:ph type="body" sz="quarter" idx="19" hasCustomPrompt="1"/>
          </p:nvPr>
        </p:nvSpPr>
        <p:spPr>
          <a:xfrm>
            <a:off x="2498218" y="4734171"/>
            <a:ext cx="7202487" cy="500062"/>
          </a:xfrm>
          <a:prstGeom prst="rect">
            <a:avLst/>
          </a:prstGeom>
          <a:solidFill>
            <a:srgbClr val="98C17F"/>
          </a:solidFill>
        </p:spPr>
        <p:txBody>
          <a:bodyPr/>
          <a:lstStyle>
            <a:lvl1pPr marL="0" indent="0" algn="ctr">
              <a:buNone/>
              <a:defRPr>
                <a:solidFill>
                  <a:schemeClr val="bg1"/>
                </a:solidFill>
                <a:latin typeface="Arial" panose="020B0604020202020204" pitchFamily="34" charset="0"/>
                <a:cs typeface="Arial" panose="020B0604020202020204" pitchFamily="34" charset="0"/>
              </a:defRPr>
            </a:lvl1pPr>
          </a:lstStyle>
          <a:p>
            <a:pPr lvl="0"/>
            <a:r>
              <a:rPr lang="en-US" dirty="0"/>
              <a:t>Date, Location</a:t>
            </a:r>
          </a:p>
        </p:txBody>
      </p:sp>
      <p:sp>
        <p:nvSpPr>
          <p:cNvPr id="7" name="Picture Placeholder 6">
            <a:extLst>
              <a:ext uri="{FF2B5EF4-FFF2-40B4-BE49-F238E27FC236}">
                <a16:creationId xmlns:a16="http://schemas.microsoft.com/office/drawing/2014/main" id="{6EF5E656-EC26-EB74-093A-033312607B58}"/>
              </a:ext>
            </a:extLst>
          </p:cNvPr>
          <p:cNvSpPr>
            <a:spLocks noGrp="1"/>
          </p:cNvSpPr>
          <p:nvPr>
            <p:ph type="pic" sz="quarter" idx="20" hasCustomPrompt="1"/>
          </p:nvPr>
        </p:nvSpPr>
        <p:spPr>
          <a:xfrm>
            <a:off x="10870250" y="6004607"/>
            <a:ext cx="1120227" cy="688164"/>
          </a:xfrm>
          <a:prstGeom prst="rect">
            <a:avLst/>
          </a:prstGeom>
        </p:spPr>
        <p:txBody>
          <a:bodyPr/>
          <a:lstStyle>
            <a:lvl1pPr marL="0" indent="0" algn="ctr">
              <a:buNone/>
              <a:defRPr sz="1200"/>
            </a:lvl1pPr>
          </a:lstStyle>
          <a:p>
            <a:r>
              <a:rPr lang="en-US" sz="1200" dirty="0"/>
              <a:t>Insert your organization’s logo here</a:t>
            </a:r>
            <a:endParaRPr lang="en-US" dirty="0"/>
          </a:p>
        </p:txBody>
      </p:sp>
    </p:spTree>
    <p:extLst>
      <p:ext uri="{BB962C8B-B14F-4D97-AF65-F5344CB8AC3E}">
        <p14:creationId xmlns:p14="http://schemas.microsoft.com/office/powerpoint/2010/main" val="88459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723BC-7FB6-E06B-98E3-CD8A72D47BEC}"/>
              </a:ext>
            </a:extLst>
          </p:cNvPr>
          <p:cNvSpPr>
            <a:spLocks noGrp="1"/>
          </p:cNvSpPr>
          <p:nvPr>
            <p:ph type="title" hasCustomPrompt="1"/>
          </p:nvPr>
        </p:nvSpPr>
        <p:spPr>
          <a:xfrm>
            <a:off x="77623" y="185664"/>
            <a:ext cx="8408351" cy="532184"/>
          </a:xfrm>
          <a:prstGeom prst="rect">
            <a:avLst/>
          </a:prstGeom>
        </p:spPr>
        <p:txBody>
          <a:bodyPr/>
          <a:lstStyle>
            <a:lvl1pPr algn="l">
              <a:defRPr sz="2800">
                <a:solidFill>
                  <a:schemeClr val="tx1"/>
                </a:solidFill>
              </a:defRPr>
            </a:lvl1pPr>
          </a:lstStyle>
          <a:p>
            <a:r>
              <a:rPr lang="en-US" dirty="0"/>
              <a:t>Click to add slide title</a:t>
            </a:r>
          </a:p>
        </p:txBody>
      </p:sp>
      <p:sp>
        <p:nvSpPr>
          <p:cNvPr id="3" name="Slide Number Placeholder 2">
            <a:extLst>
              <a:ext uri="{FF2B5EF4-FFF2-40B4-BE49-F238E27FC236}">
                <a16:creationId xmlns:a16="http://schemas.microsoft.com/office/drawing/2014/main" id="{45CEECB1-168C-0E3F-9D4B-4E6B9B1E17B6}"/>
              </a:ext>
            </a:extLst>
          </p:cNvPr>
          <p:cNvSpPr>
            <a:spLocks noGrp="1"/>
          </p:cNvSpPr>
          <p:nvPr>
            <p:ph type="sldNum" sz="quarter" idx="10"/>
          </p:nvPr>
        </p:nvSpPr>
        <p:spPr/>
        <p:txBody>
          <a:bodyPr/>
          <a:lstStyle/>
          <a:p>
            <a:fld id="{BBC95AA2-3B59-4831-8BC6-006282D7F8BD}" type="slidenum">
              <a:rPr lang="en-GB" smtClean="0"/>
              <a:t>‹Nr.›</a:t>
            </a:fld>
            <a:endParaRPr lang="en-GB"/>
          </a:p>
        </p:txBody>
      </p:sp>
      <p:sp>
        <p:nvSpPr>
          <p:cNvPr id="5" name="Content Placeholder 4">
            <a:extLst>
              <a:ext uri="{FF2B5EF4-FFF2-40B4-BE49-F238E27FC236}">
                <a16:creationId xmlns:a16="http://schemas.microsoft.com/office/drawing/2014/main" id="{925569D6-F012-9A07-EA99-F90D693EDD2C}"/>
              </a:ext>
            </a:extLst>
          </p:cNvPr>
          <p:cNvSpPr>
            <a:spLocks noGrp="1"/>
          </p:cNvSpPr>
          <p:nvPr>
            <p:ph sz="quarter" idx="14" hasCustomPrompt="1"/>
          </p:nvPr>
        </p:nvSpPr>
        <p:spPr>
          <a:xfrm>
            <a:off x="7604971" y="6376772"/>
            <a:ext cx="3937000" cy="300038"/>
          </a:xfrm>
          <a:prstGeom prst="rect">
            <a:avLst/>
          </a:prstGeom>
          <a:solidFill>
            <a:srgbClr val="648B4D"/>
          </a:solidFill>
        </p:spPr>
        <p:txBody>
          <a:bodyPr/>
          <a:lstStyle>
            <a:lvl1pPr algn="ctr">
              <a:defRPr sz="1400">
                <a:solidFill>
                  <a:schemeClr val="bg1"/>
                </a:solidFill>
              </a:defRPr>
            </a:lvl1pPr>
            <a:lvl2pPr marL="457200" indent="0">
              <a:buNone/>
              <a:defRPr/>
            </a:lvl2pPr>
          </a:lstStyle>
          <a:p>
            <a:pPr lvl="0"/>
            <a:r>
              <a:rPr lang="en-US" dirty="0">
                <a:solidFill>
                  <a:schemeClr val="tx1"/>
                </a:solidFill>
              </a:rPr>
              <a:t>Title of meeting | Date | Location</a:t>
            </a:r>
            <a:endParaRPr lang="en-US" dirty="0"/>
          </a:p>
        </p:txBody>
      </p:sp>
    </p:spTree>
    <p:extLst>
      <p:ext uri="{BB962C8B-B14F-4D97-AF65-F5344CB8AC3E}">
        <p14:creationId xmlns:p14="http://schemas.microsoft.com/office/powerpoint/2010/main" val="1838711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2916CF-0965-458E-BD0C-0B3E2C5AF8F9}"/>
              </a:ext>
            </a:extLst>
          </p:cNvPr>
          <p:cNvSpPr>
            <a:spLocks noGrp="1"/>
          </p:cNvSpPr>
          <p:nvPr>
            <p:ph type="title" hasCustomPrompt="1"/>
          </p:nvPr>
        </p:nvSpPr>
        <p:spPr>
          <a:xfrm>
            <a:off x="0" y="146460"/>
            <a:ext cx="10515600" cy="545750"/>
          </a:xfrm>
          <a:prstGeom prst="rect">
            <a:avLst/>
          </a:prstGeom>
        </p:spPr>
        <p:txBody>
          <a:bodyPr/>
          <a:lstStyle>
            <a:lvl1pPr algn="l">
              <a:defRPr sz="2800">
                <a:solidFill>
                  <a:schemeClr val="tx1"/>
                </a:solidFill>
              </a:defRPr>
            </a:lvl1pPr>
          </a:lstStyle>
          <a:p>
            <a:r>
              <a:rPr lang="en-US" dirty="0"/>
              <a:t>Click to add slide title</a:t>
            </a:r>
          </a:p>
        </p:txBody>
      </p:sp>
      <p:sp>
        <p:nvSpPr>
          <p:cNvPr id="3" name="Slide Number Placeholder 2">
            <a:extLst>
              <a:ext uri="{FF2B5EF4-FFF2-40B4-BE49-F238E27FC236}">
                <a16:creationId xmlns:a16="http://schemas.microsoft.com/office/drawing/2014/main" id="{20C3E428-FFC7-BB56-6F46-71932E43D125}"/>
              </a:ext>
            </a:extLst>
          </p:cNvPr>
          <p:cNvSpPr>
            <a:spLocks noGrp="1"/>
          </p:cNvSpPr>
          <p:nvPr>
            <p:ph type="sldNum" sz="quarter" idx="10"/>
          </p:nvPr>
        </p:nvSpPr>
        <p:spPr/>
        <p:txBody>
          <a:bodyPr/>
          <a:lstStyle/>
          <a:p>
            <a:fld id="{BBC95AA2-3B59-4831-8BC6-006282D7F8BD}" type="slidenum">
              <a:rPr lang="en-GB" smtClean="0"/>
              <a:t>‹Nr.›</a:t>
            </a:fld>
            <a:endParaRPr lang="en-GB"/>
          </a:p>
        </p:txBody>
      </p:sp>
      <p:sp>
        <p:nvSpPr>
          <p:cNvPr id="6" name="Picture Placeholder 2">
            <a:extLst>
              <a:ext uri="{FF2B5EF4-FFF2-40B4-BE49-F238E27FC236}">
                <a16:creationId xmlns:a16="http://schemas.microsoft.com/office/drawing/2014/main" id="{35215D68-26B6-1BFB-9579-7DC8F8E41DBD}"/>
              </a:ext>
            </a:extLst>
          </p:cNvPr>
          <p:cNvSpPr>
            <a:spLocks noGrp="1"/>
          </p:cNvSpPr>
          <p:nvPr>
            <p:ph type="pic" sz="quarter" idx="13" hasCustomPrompt="1"/>
          </p:nvPr>
        </p:nvSpPr>
        <p:spPr>
          <a:xfrm>
            <a:off x="5367054" y="1183389"/>
            <a:ext cx="3327910" cy="2033832"/>
          </a:xfrm>
          <a:prstGeom prst="rect">
            <a:avLst/>
          </a:prstGeom>
        </p:spPr>
        <p:txBody>
          <a:bodyPr/>
          <a:lstStyle>
            <a:lvl1pPr algn="l">
              <a:defRPr>
                <a:solidFill>
                  <a:schemeClr val="tx1"/>
                </a:solidFill>
              </a:defRPr>
            </a:lvl1pPr>
          </a:lstStyle>
          <a:p>
            <a:r>
              <a:rPr lang="en-US" dirty="0"/>
              <a:t>Click to add image</a:t>
            </a:r>
          </a:p>
        </p:txBody>
      </p:sp>
      <p:sp>
        <p:nvSpPr>
          <p:cNvPr id="7" name="Picture Placeholder 5">
            <a:extLst>
              <a:ext uri="{FF2B5EF4-FFF2-40B4-BE49-F238E27FC236}">
                <a16:creationId xmlns:a16="http://schemas.microsoft.com/office/drawing/2014/main" id="{898DF909-E176-9E96-8905-8C294378D66C}"/>
              </a:ext>
            </a:extLst>
          </p:cNvPr>
          <p:cNvSpPr>
            <a:spLocks noGrp="1"/>
          </p:cNvSpPr>
          <p:nvPr>
            <p:ph type="pic" sz="quarter" idx="17" hasCustomPrompt="1"/>
          </p:nvPr>
        </p:nvSpPr>
        <p:spPr>
          <a:xfrm>
            <a:off x="8288357" y="3217221"/>
            <a:ext cx="3327911" cy="2953917"/>
          </a:xfrm>
          <a:prstGeom prst="rect">
            <a:avLst/>
          </a:prstGeom>
        </p:spPr>
        <p:txBody>
          <a:bodyPr/>
          <a:lstStyle>
            <a:lvl1pPr algn="l">
              <a:defRPr>
                <a:solidFill>
                  <a:schemeClr val="tx1"/>
                </a:solidFill>
              </a:defRPr>
            </a:lvl1pPr>
          </a:lstStyle>
          <a:p>
            <a:r>
              <a:rPr lang="en-US" dirty="0"/>
              <a:t>Click to add image</a:t>
            </a:r>
          </a:p>
        </p:txBody>
      </p:sp>
      <p:sp>
        <p:nvSpPr>
          <p:cNvPr id="8" name="Text Placeholder 6">
            <a:extLst>
              <a:ext uri="{FF2B5EF4-FFF2-40B4-BE49-F238E27FC236}">
                <a16:creationId xmlns:a16="http://schemas.microsoft.com/office/drawing/2014/main" id="{735EDC80-5243-7DCC-820F-7E42C816BB4B}"/>
              </a:ext>
            </a:extLst>
          </p:cNvPr>
          <p:cNvSpPr>
            <a:spLocks noGrp="1"/>
          </p:cNvSpPr>
          <p:nvPr>
            <p:ph type="body" sz="quarter" idx="18" hasCustomPrompt="1"/>
          </p:nvPr>
        </p:nvSpPr>
        <p:spPr>
          <a:xfrm>
            <a:off x="575732" y="2051041"/>
            <a:ext cx="4732011" cy="3133880"/>
          </a:xfrm>
          <a:prstGeom prst="rect">
            <a:avLst/>
          </a:prstGeom>
        </p:spPr>
        <p:txBody>
          <a:bodyPr/>
          <a:lstStyle>
            <a:lvl1pPr algn="l">
              <a:defRPr>
                <a:solidFill>
                  <a:schemeClr val="tx1"/>
                </a:solidFill>
              </a:defRPr>
            </a:lvl1pPr>
          </a:lstStyle>
          <a:p>
            <a:r>
              <a:rPr lang="en-US" dirty="0"/>
              <a:t>Click to add brief description</a:t>
            </a:r>
          </a:p>
        </p:txBody>
      </p:sp>
      <p:sp>
        <p:nvSpPr>
          <p:cNvPr id="9" name="Text Placeholder 7">
            <a:extLst>
              <a:ext uri="{FF2B5EF4-FFF2-40B4-BE49-F238E27FC236}">
                <a16:creationId xmlns:a16="http://schemas.microsoft.com/office/drawing/2014/main" id="{2351507D-7E62-C76F-AE70-81DA3EA54657}"/>
              </a:ext>
            </a:extLst>
          </p:cNvPr>
          <p:cNvSpPr>
            <a:spLocks noGrp="1"/>
          </p:cNvSpPr>
          <p:nvPr>
            <p:ph type="body" sz="quarter" idx="19" hasCustomPrompt="1"/>
          </p:nvPr>
        </p:nvSpPr>
        <p:spPr>
          <a:xfrm>
            <a:off x="575732" y="1160713"/>
            <a:ext cx="4732011" cy="890327"/>
          </a:xfrm>
          <a:prstGeom prst="rect">
            <a:avLst/>
          </a:prstGeom>
          <a:solidFill>
            <a:srgbClr val="648B4D"/>
          </a:solidFill>
        </p:spPr>
        <p:txBody>
          <a:bodyPr/>
          <a:lstStyle>
            <a:lvl1pPr algn="l">
              <a:defRPr>
                <a:solidFill>
                  <a:schemeClr val="tx1"/>
                </a:solidFill>
              </a:defRPr>
            </a:lvl1pPr>
          </a:lstStyle>
          <a:p>
            <a:r>
              <a:rPr lang="en-US" dirty="0"/>
              <a:t>Click to add subtitle</a:t>
            </a:r>
          </a:p>
        </p:txBody>
      </p:sp>
      <p:sp>
        <p:nvSpPr>
          <p:cNvPr id="10" name="Content Placeholder 4">
            <a:extLst>
              <a:ext uri="{FF2B5EF4-FFF2-40B4-BE49-F238E27FC236}">
                <a16:creationId xmlns:a16="http://schemas.microsoft.com/office/drawing/2014/main" id="{418A8953-50BB-6F8A-A580-621619E5A17C}"/>
              </a:ext>
            </a:extLst>
          </p:cNvPr>
          <p:cNvSpPr>
            <a:spLocks noGrp="1"/>
          </p:cNvSpPr>
          <p:nvPr>
            <p:ph sz="quarter" idx="14" hasCustomPrompt="1"/>
          </p:nvPr>
        </p:nvSpPr>
        <p:spPr>
          <a:xfrm>
            <a:off x="7604971" y="6376772"/>
            <a:ext cx="3937000" cy="300038"/>
          </a:xfrm>
          <a:prstGeom prst="rect">
            <a:avLst/>
          </a:prstGeom>
          <a:solidFill>
            <a:srgbClr val="648B4D"/>
          </a:solidFill>
        </p:spPr>
        <p:txBody>
          <a:bodyPr/>
          <a:lstStyle>
            <a:lvl1pPr algn="ctr">
              <a:defRPr sz="1400">
                <a:solidFill>
                  <a:schemeClr val="bg1"/>
                </a:solidFill>
              </a:defRPr>
            </a:lvl1pPr>
            <a:lvl2pPr marL="457200" indent="0">
              <a:buNone/>
              <a:defRPr/>
            </a:lvl2pPr>
          </a:lstStyle>
          <a:p>
            <a:pPr lvl="0"/>
            <a:r>
              <a:rPr lang="en-US" dirty="0">
                <a:solidFill>
                  <a:schemeClr val="tx1"/>
                </a:solidFill>
              </a:rPr>
              <a:t>Title of meeting | Date | Location</a:t>
            </a:r>
            <a:endParaRPr lang="en-US" dirty="0"/>
          </a:p>
        </p:txBody>
      </p:sp>
    </p:spTree>
    <p:extLst>
      <p:ext uri="{BB962C8B-B14F-4D97-AF65-F5344CB8AC3E}">
        <p14:creationId xmlns:p14="http://schemas.microsoft.com/office/powerpoint/2010/main" val="2198825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736836A-D063-41F6-B702-DE33D2A56D32}"/>
              </a:ext>
            </a:extLst>
          </p:cNvPr>
          <p:cNvSpPr/>
          <p:nvPr userDrawn="1"/>
        </p:nvSpPr>
        <p:spPr>
          <a:xfrm>
            <a:off x="33108" y="3117532"/>
            <a:ext cx="5490897" cy="769441"/>
          </a:xfrm>
          <a:prstGeom prst="rect">
            <a:avLst/>
          </a:prstGeom>
        </p:spPr>
        <p:txBody>
          <a:bodyPr wrap="square">
            <a:spAutoFit/>
          </a:bodyPr>
          <a:lstStyle/>
          <a:p>
            <a:pPr algn="ctr"/>
            <a:r>
              <a:rPr lang="en-US" sz="4400" b="1" dirty="0">
                <a:solidFill>
                  <a:schemeClr val="tx1"/>
                </a:solidFill>
                <a:latin typeface="Comfortaa" pitchFamily="2" charset="0"/>
              </a:rPr>
              <a:t>Thank you!</a:t>
            </a:r>
            <a:endParaRPr lang="el-GR" sz="4400" b="1" dirty="0">
              <a:solidFill>
                <a:schemeClr val="tx1"/>
              </a:solidFill>
              <a:latin typeface="Comfortaa" pitchFamily="2" charset="0"/>
            </a:endParaRPr>
          </a:p>
        </p:txBody>
      </p:sp>
      <p:sp>
        <p:nvSpPr>
          <p:cNvPr id="6" name="Text Placeholder 6">
            <a:extLst>
              <a:ext uri="{FF2B5EF4-FFF2-40B4-BE49-F238E27FC236}">
                <a16:creationId xmlns:a16="http://schemas.microsoft.com/office/drawing/2014/main" id="{E0941C02-3265-42F3-BB4F-03A16BCADE3E}"/>
              </a:ext>
            </a:extLst>
          </p:cNvPr>
          <p:cNvSpPr>
            <a:spLocks noGrp="1"/>
          </p:cNvSpPr>
          <p:nvPr>
            <p:ph type="body" sz="quarter" idx="10" hasCustomPrompt="1"/>
          </p:nvPr>
        </p:nvSpPr>
        <p:spPr>
          <a:xfrm>
            <a:off x="7430490" y="2804743"/>
            <a:ext cx="3107975" cy="409575"/>
          </a:xfrm>
          <a:prstGeom prst="rect">
            <a:avLst/>
          </a:prstGeom>
        </p:spPr>
        <p:txBody>
          <a:bodyPr anchor="ctr">
            <a:noAutofit/>
          </a:bodyPr>
          <a:lstStyle>
            <a:lvl1pPr marL="0" indent="0" algn="ctr">
              <a:buNone/>
              <a:defRPr sz="1600" b="1">
                <a:solidFill>
                  <a:schemeClr val="tx1"/>
                </a:solidFill>
                <a:latin typeface="Arial" panose="020B0604020202020204" pitchFamily="34" charset="0"/>
                <a:cs typeface="Arial" panose="020B0604020202020204" pitchFamily="34" charset="0"/>
              </a:defRPr>
            </a:lvl1pPr>
          </a:lstStyle>
          <a:p>
            <a:pPr lvl="0"/>
            <a:r>
              <a:rPr lang="en-US" dirty="0"/>
              <a:t>Presenter name</a:t>
            </a:r>
          </a:p>
        </p:txBody>
      </p:sp>
      <p:sp>
        <p:nvSpPr>
          <p:cNvPr id="7" name="Text Placeholder 6">
            <a:extLst>
              <a:ext uri="{FF2B5EF4-FFF2-40B4-BE49-F238E27FC236}">
                <a16:creationId xmlns:a16="http://schemas.microsoft.com/office/drawing/2014/main" id="{4D2616F2-9598-4DCD-B8FC-092D9D0AC76C}"/>
              </a:ext>
            </a:extLst>
          </p:cNvPr>
          <p:cNvSpPr>
            <a:spLocks noGrp="1"/>
          </p:cNvSpPr>
          <p:nvPr>
            <p:ph type="body" sz="quarter" idx="11" hasCustomPrompt="1"/>
          </p:nvPr>
        </p:nvSpPr>
        <p:spPr>
          <a:xfrm>
            <a:off x="7430491" y="3244479"/>
            <a:ext cx="3107975" cy="409575"/>
          </a:xfrm>
          <a:prstGeom prst="rect">
            <a:avLst/>
          </a:prstGeom>
        </p:spPr>
        <p:txBody>
          <a:bodyPr anchor="ctr">
            <a:noAutofit/>
          </a:bodyPr>
          <a:lstStyle>
            <a:lvl1pPr marL="0" indent="0" algn="ctr">
              <a:buNone/>
              <a:defRPr lang="en-US" sz="1600" b="1" kern="1200" dirty="0">
                <a:solidFill>
                  <a:schemeClr val="tx1"/>
                </a:solidFill>
                <a:latin typeface="Arial" panose="020B0604020202020204" pitchFamily="34" charset="0"/>
                <a:ea typeface="+mn-ea"/>
                <a:cs typeface="Arial" panose="020B0604020202020204" pitchFamily="34" charset="0"/>
              </a:defRPr>
            </a:lvl1pPr>
          </a:lstStyle>
          <a:p>
            <a:pPr lvl="0"/>
            <a:r>
              <a:rPr lang="en-US" dirty="0"/>
              <a:t>email@domain.com</a:t>
            </a:r>
          </a:p>
        </p:txBody>
      </p:sp>
      <p:sp>
        <p:nvSpPr>
          <p:cNvPr id="8" name="Text Placeholder 6">
            <a:extLst>
              <a:ext uri="{FF2B5EF4-FFF2-40B4-BE49-F238E27FC236}">
                <a16:creationId xmlns:a16="http://schemas.microsoft.com/office/drawing/2014/main" id="{0628ADB0-CE44-4C4F-B31F-53ACFCAF7B80}"/>
              </a:ext>
            </a:extLst>
          </p:cNvPr>
          <p:cNvSpPr>
            <a:spLocks noGrp="1"/>
          </p:cNvSpPr>
          <p:nvPr>
            <p:ph type="body" sz="quarter" idx="12" hasCustomPrompt="1"/>
          </p:nvPr>
        </p:nvSpPr>
        <p:spPr>
          <a:xfrm>
            <a:off x="6160745" y="3684215"/>
            <a:ext cx="5647466" cy="409575"/>
          </a:xfrm>
          <a:prstGeom prst="rect">
            <a:avLst/>
          </a:prstGeom>
        </p:spPr>
        <p:txBody>
          <a:bodyPr anchor="ctr">
            <a:noAutofit/>
          </a:bodyPr>
          <a:lstStyle>
            <a:lvl1pPr marL="0" indent="0" algn="ctr">
              <a:buNone/>
              <a:defRPr lang="en-US" sz="1600" b="1" kern="1200" dirty="0">
                <a:solidFill>
                  <a:schemeClr val="tx1"/>
                </a:solidFill>
                <a:latin typeface="Arial" panose="020B0604020202020204" pitchFamily="34" charset="0"/>
                <a:ea typeface="+mn-ea"/>
                <a:cs typeface="Arial" panose="020B0604020202020204" pitchFamily="34" charset="0"/>
              </a:defRPr>
            </a:lvl1pPr>
          </a:lstStyle>
          <a:p>
            <a:pPr marL="0" lvl="0" indent="0" algn="ctr" defTabSz="914400" rtl="0" eaLnBrk="1" latinLnBrk="0" hangingPunct="1">
              <a:lnSpc>
                <a:spcPct val="90000"/>
              </a:lnSpc>
              <a:spcBef>
                <a:spcPts val="1000"/>
              </a:spcBef>
              <a:buFont typeface="Arial" panose="020B0604020202020204" pitchFamily="34" charset="0"/>
              <a:buNone/>
            </a:pPr>
            <a:r>
              <a:rPr lang="en-US" dirty="0"/>
              <a:t>Entity name</a:t>
            </a:r>
          </a:p>
        </p:txBody>
      </p:sp>
      <p:sp>
        <p:nvSpPr>
          <p:cNvPr id="2" name="Slide Number Placeholder 1">
            <a:extLst>
              <a:ext uri="{FF2B5EF4-FFF2-40B4-BE49-F238E27FC236}">
                <a16:creationId xmlns:a16="http://schemas.microsoft.com/office/drawing/2014/main" id="{C131047F-7EC4-4C1D-AC25-063BF8259CA0}"/>
              </a:ext>
            </a:extLst>
          </p:cNvPr>
          <p:cNvSpPr>
            <a:spLocks noGrp="1"/>
          </p:cNvSpPr>
          <p:nvPr>
            <p:ph type="sldNum" sz="quarter" idx="13"/>
          </p:nvPr>
        </p:nvSpPr>
        <p:spPr/>
        <p:txBody>
          <a:bodyPr/>
          <a:lstStyle/>
          <a:p>
            <a:fld id="{BBC95AA2-3B59-4831-8BC6-006282D7F8BD}" type="slidenum">
              <a:rPr lang="en-GB" smtClean="0"/>
              <a:t>‹Nr.›</a:t>
            </a:fld>
            <a:endParaRPr lang="en-GB"/>
          </a:p>
        </p:txBody>
      </p:sp>
      <p:pic>
        <p:nvPicPr>
          <p:cNvPr id="9" name="Picture 8">
            <a:extLst>
              <a:ext uri="{FF2B5EF4-FFF2-40B4-BE49-F238E27FC236}">
                <a16:creationId xmlns:a16="http://schemas.microsoft.com/office/drawing/2014/main" id="{1C9F1597-EE4D-02B3-2997-C1DA6C2A4C66}"/>
              </a:ext>
            </a:extLst>
          </p:cNvPr>
          <p:cNvPicPr>
            <a:picLocks noChangeAspect="1"/>
          </p:cNvPicPr>
          <p:nvPr userDrawn="1"/>
        </p:nvPicPr>
        <p:blipFill>
          <a:blip r:embed="rId2"/>
          <a:stretch>
            <a:fillRect/>
          </a:stretch>
        </p:blipFill>
        <p:spPr>
          <a:xfrm rot="10800000">
            <a:off x="391010" y="4277659"/>
            <a:ext cx="4775096" cy="1723916"/>
          </a:xfrm>
          <a:prstGeom prst="rect">
            <a:avLst/>
          </a:prstGeom>
        </p:spPr>
      </p:pic>
      <p:pic>
        <p:nvPicPr>
          <p:cNvPr id="10" name="Picture 9">
            <a:extLst>
              <a:ext uri="{FF2B5EF4-FFF2-40B4-BE49-F238E27FC236}">
                <a16:creationId xmlns:a16="http://schemas.microsoft.com/office/drawing/2014/main" id="{7588B3F9-8BF4-D0C3-B2DE-A8BDE8175DF0}"/>
              </a:ext>
            </a:extLst>
          </p:cNvPr>
          <p:cNvPicPr>
            <a:picLocks noChangeAspect="1"/>
          </p:cNvPicPr>
          <p:nvPr userDrawn="1"/>
        </p:nvPicPr>
        <p:blipFill>
          <a:blip r:embed="rId2"/>
          <a:stretch>
            <a:fillRect/>
          </a:stretch>
        </p:blipFill>
        <p:spPr>
          <a:xfrm>
            <a:off x="314155" y="858635"/>
            <a:ext cx="4775096" cy="1723916"/>
          </a:xfrm>
          <a:prstGeom prst="rect">
            <a:avLst/>
          </a:prstGeom>
        </p:spPr>
      </p:pic>
      <p:sp>
        <p:nvSpPr>
          <p:cNvPr id="11" name="Content Placeholder 4">
            <a:extLst>
              <a:ext uri="{FF2B5EF4-FFF2-40B4-BE49-F238E27FC236}">
                <a16:creationId xmlns:a16="http://schemas.microsoft.com/office/drawing/2014/main" id="{C1AF6443-A22B-2986-F6BD-6095AF561E82}"/>
              </a:ext>
            </a:extLst>
          </p:cNvPr>
          <p:cNvSpPr>
            <a:spLocks noGrp="1"/>
          </p:cNvSpPr>
          <p:nvPr>
            <p:ph sz="quarter" idx="14" hasCustomPrompt="1"/>
          </p:nvPr>
        </p:nvSpPr>
        <p:spPr>
          <a:xfrm>
            <a:off x="7604971" y="6376772"/>
            <a:ext cx="3937000" cy="300038"/>
          </a:xfrm>
          <a:prstGeom prst="rect">
            <a:avLst/>
          </a:prstGeom>
          <a:solidFill>
            <a:srgbClr val="648B4D"/>
          </a:solidFill>
        </p:spPr>
        <p:txBody>
          <a:bodyPr/>
          <a:lstStyle>
            <a:lvl1pPr algn="ctr">
              <a:defRPr sz="1400">
                <a:solidFill>
                  <a:schemeClr val="bg1"/>
                </a:solidFill>
              </a:defRPr>
            </a:lvl1pPr>
            <a:lvl2pPr marL="457200" indent="0">
              <a:buNone/>
              <a:defRPr/>
            </a:lvl2pPr>
          </a:lstStyle>
          <a:p>
            <a:pPr lvl="0"/>
            <a:r>
              <a:rPr lang="en-US" dirty="0">
                <a:solidFill>
                  <a:schemeClr val="tx1"/>
                </a:solidFill>
              </a:rPr>
              <a:t>Title of meeting | Date | Location</a:t>
            </a:r>
            <a:endParaRPr lang="en-US" dirty="0"/>
          </a:p>
        </p:txBody>
      </p:sp>
    </p:spTree>
    <p:extLst>
      <p:ext uri="{BB962C8B-B14F-4D97-AF65-F5344CB8AC3E}">
        <p14:creationId xmlns:p14="http://schemas.microsoft.com/office/powerpoint/2010/main" val="16918141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roperty Slide">
    <p:spTree>
      <p:nvGrpSpPr>
        <p:cNvPr id="1" name=""/>
        <p:cNvGrpSpPr/>
        <p:nvPr/>
      </p:nvGrpSpPr>
      <p:grpSpPr>
        <a:xfrm>
          <a:off x="0" y="0"/>
          <a:ext cx="0" cy="0"/>
          <a:chOff x="0" y="0"/>
          <a:chExt cx="0" cy="0"/>
        </a:xfrm>
      </p:grpSpPr>
      <p:sp>
        <p:nvSpPr>
          <p:cNvPr id="4" name="TextBox 3"/>
          <p:cNvSpPr txBox="1"/>
          <p:nvPr userDrawn="1"/>
        </p:nvSpPr>
        <p:spPr>
          <a:xfrm>
            <a:off x="658737" y="1905506"/>
            <a:ext cx="10874526" cy="2800767"/>
          </a:xfrm>
          <a:prstGeom prst="rect">
            <a:avLst/>
          </a:prstGeom>
          <a:noFill/>
        </p:spPr>
        <p:txBody>
          <a:bodyPr wrap="square" rtlCol="0">
            <a:spAutoFit/>
          </a:bodyPr>
          <a:lstStyle/>
          <a:p>
            <a:pPr lvl="0" algn="just"/>
            <a:r>
              <a:rPr lang="en-US" sz="1600" b="0" dirty="0">
                <a:solidFill>
                  <a:schemeClr val="tx1"/>
                </a:solidFill>
                <a:latin typeface="Arial" panose="020B0604020202020204" pitchFamily="34" charset="0"/>
                <a:cs typeface="Arial" panose="020B0604020202020204" pitchFamily="34" charset="0"/>
              </a:rPr>
              <a:t>The research leading to these results has received funding from the European Union’s Horizon Europe Research and Innovation programme under Grant Agreement No </a:t>
            </a:r>
            <a:r>
              <a:rPr lang="en-US" sz="1600" b="0" i="0" u="none" strike="noStrike" baseline="0" dirty="0">
                <a:latin typeface="Arial" panose="020B0604020202020204" pitchFamily="34" charset="0"/>
                <a:cs typeface="Arial" panose="020B0604020202020204" pitchFamily="34" charset="0"/>
              </a:rPr>
              <a:t>101058089</a:t>
            </a:r>
            <a:r>
              <a:rPr lang="en-US" sz="1600" b="0" dirty="0">
                <a:solidFill>
                  <a:schemeClr val="tx1"/>
                </a:solidFill>
                <a:latin typeface="Arial" panose="020B0604020202020204" pitchFamily="34" charset="0"/>
                <a:cs typeface="Arial" panose="020B0604020202020204" pitchFamily="34" charset="0"/>
              </a:rPr>
              <a:t>.</a:t>
            </a:r>
          </a:p>
          <a:p>
            <a:pPr lvl="0" algn="just"/>
            <a:endParaRPr lang="en-US" sz="1600" b="0" dirty="0">
              <a:solidFill>
                <a:schemeClr val="tx1"/>
              </a:solidFill>
              <a:latin typeface="Arial" panose="020B0604020202020204" pitchFamily="34" charset="0"/>
              <a:cs typeface="Arial" panose="020B0604020202020204" pitchFamily="34" charset="0"/>
            </a:endParaRPr>
          </a:p>
          <a:p>
            <a:pPr lvl="0" algn="just"/>
            <a:r>
              <a:rPr lang="en-US" sz="1600" b="0" dirty="0">
                <a:solidFill>
                  <a:schemeClr val="tx1"/>
                </a:solidFill>
                <a:latin typeface="Arial" panose="020B0604020202020204" pitchFamily="34" charset="0"/>
                <a:cs typeface="Arial" panose="020B0604020202020204" pitchFamily="34" charset="0"/>
              </a:rPr>
              <a:t>This document and all information contained herein is the sole property of the </a:t>
            </a:r>
            <a:r>
              <a:rPr lang="en-US" sz="1600" b="1" dirty="0" err="1">
                <a:solidFill>
                  <a:schemeClr val="tx1"/>
                </a:solidFill>
                <a:latin typeface="Arial" panose="020B0604020202020204" pitchFamily="34" charset="0"/>
                <a:cs typeface="Arial" panose="020B0604020202020204" pitchFamily="34" charset="0"/>
              </a:rPr>
              <a:t>EuReComp</a:t>
            </a:r>
            <a:r>
              <a:rPr lang="en-US" sz="1600" b="0" dirty="0">
                <a:solidFill>
                  <a:schemeClr val="tx1"/>
                </a:solidFill>
                <a:latin typeface="Arial" panose="020B0604020202020204" pitchFamily="34" charset="0"/>
                <a:cs typeface="Arial" panose="020B0604020202020204" pitchFamily="34" charset="0"/>
              </a:rPr>
              <a:t> Consortium or the company referred to in the slides. It may contain information subject to Intellectual Property Rights. No Intellectual Property Rights are granted by the delivery of this document or the disclosure of its content.</a:t>
            </a:r>
            <a:r>
              <a:rPr lang="en-US" sz="1600" b="0" baseline="0" dirty="0">
                <a:solidFill>
                  <a:schemeClr val="tx1"/>
                </a:solidFill>
                <a:latin typeface="Arial" panose="020B0604020202020204" pitchFamily="34" charset="0"/>
                <a:cs typeface="Arial" panose="020B0604020202020204" pitchFamily="34" charset="0"/>
              </a:rPr>
              <a:t> </a:t>
            </a:r>
            <a:r>
              <a:rPr lang="en-US" sz="1600" b="0" dirty="0">
                <a:solidFill>
                  <a:schemeClr val="tx1"/>
                </a:solidFill>
                <a:latin typeface="Arial" panose="020B0604020202020204" pitchFamily="34" charset="0"/>
                <a:cs typeface="Arial" panose="020B0604020202020204" pitchFamily="34" charset="0"/>
              </a:rPr>
              <a:t>Reproduction or circulation of this document to any third party is prohibited without the written consent of the author(s).</a:t>
            </a:r>
          </a:p>
          <a:p>
            <a:pPr lvl="0" algn="just"/>
            <a:endParaRPr lang="en-US" sz="1600" b="0" dirty="0">
              <a:solidFill>
                <a:schemeClr val="tx1"/>
              </a:solidFill>
              <a:latin typeface="Arial" panose="020B0604020202020204" pitchFamily="34" charset="0"/>
              <a:cs typeface="Arial" panose="020B0604020202020204" pitchFamily="34" charset="0"/>
            </a:endParaRPr>
          </a:p>
          <a:p>
            <a:pPr lvl="0" algn="just"/>
            <a:r>
              <a:rPr lang="en-US" sz="1600" b="0" dirty="0">
                <a:solidFill>
                  <a:schemeClr val="tx1"/>
                </a:solidFill>
                <a:latin typeface="Arial" panose="020B0604020202020204" pitchFamily="34" charset="0"/>
                <a:cs typeface="Arial" panose="020B0604020202020204" pitchFamily="34" charset="0"/>
              </a:rPr>
              <a:t>The statements made herein do not necessarily have the consent or agreement of the </a:t>
            </a:r>
            <a:r>
              <a:rPr kumimoji="0" lang="en-US" sz="1600" b="1"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EuReComp</a:t>
            </a:r>
            <a:r>
              <a:rPr lang="en-US" sz="1600" b="0" dirty="0">
                <a:solidFill>
                  <a:schemeClr val="tx1"/>
                </a:solidFill>
                <a:latin typeface="Arial" panose="020B0604020202020204" pitchFamily="34" charset="0"/>
                <a:cs typeface="Arial" panose="020B0604020202020204" pitchFamily="34" charset="0"/>
              </a:rPr>
              <a:t> Consortium and represent the opinion and findings of the author(s).</a:t>
            </a:r>
            <a:r>
              <a:rPr lang="en-US" sz="1600" b="0" baseline="0" dirty="0">
                <a:solidFill>
                  <a:schemeClr val="tx1"/>
                </a:solidFill>
                <a:latin typeface="Arial" panose="020B0604020202020204" pitchFamily="34" charset="0"/>
                <a:cs typeface="Arial" panose="020B0604020202020204" pitchFamily="34" charset="0"/>
              </a:rPr>
              <a:t> </a:t>
            </a:r>
            <a:r>
              <a:rPr lang="en-US" sz="1600" b="0" dirty="0">
                <a:solidFill>
                  <a:schemeClr val="tx1"/>
                </a:solidFill>
                <a:latin typeface="Arial" panose="020B0604020202020204" pitchFamily="34" charset="0"/>
                <a:cs typeface="Arial" panose="020B0604020202020204" pitchFamily="34" charset="0"/>
              </a:rPr>
              <a:t>The dissemination and confidentiality rules as defined in the Grant Agreement apply to this document.</a:t>
            </a:r>
          </a:p>
        </p:txBody>
      </p:sp>
      <p:sp>
        <p:nvSpPr>
          <p:cNvPr id="8" name="Rectangle 7">
            <a:extLst>
              <a:ext uri="{FF2B5EF4-FFF2-40B4-BE49-F238E27FC236}">
                <a16:creationId xmlns:a16="http://schemas.microsoft.com/office/drawing/2014/main" id="{BD93E8F7-D568-4506-BE78-B3137EED308A}"/>
              </a:ext>
            </a:extLst>
          </p:cNvPr>
          <p:cNvSpPr/>
          <p:nvPr userDrawn="1"/>
        </p:nvSpPr>
        <p:spPr>
          <a:xfrm>
            <a:off x="264282" y="167973"/>
            <a:ext cx="5490897" cy="523220"/>
          </a:xfrm>
          <a:prstGeom prst="rect">
            <a:avLst/>
          </a:prstGeom>
        </p:spPr>
        <p:txBody>
          <a:bodyPr wrap="square">
            <a:spAutoFit/>
          </a:bodyPr>
          <a:lstStyle/>
          <a:p>
            <a:r>
              <a:rPr lang="en-US" sz="2800" b="0" dirty="0">
                <a:solidFill>
                  <a:schemeClr val="tx1"/>
                </a:solidFill>
                <a:latin typeface="Arial" panose="020B0604020202020204" pitchFamily="34" charset="0"/>
                <a:cs typeface="Arial" panose="020B0604020202020204" pitchFamily="34" charset="0"/>
              </a:rPr>
              <a:t>Acknowledgment</a:t>
            </a:r>
            <a:endParaRPr lang="el-GR" sz="2800" b="0" dirty="0">
              <a:solidFill>
                <a:schemeClr val="tx1"/>
              </a:solidFill>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17E4CB28-CB63-4D38-A810-772C02A8E7BE}"/>
              </a:ext>
            </a:extLst>
          </p:cNvPr>
          <p:cNvSpPr>
            <a:spLocks noGrp="1"/>
          </p:cNvSpPr>
          <p:nvPr>
            <p:ph type="sldNum" sz="quarter" idx="10"/>
          </p:nvPr>
        </p:nvSpPr>
        <p:spPr/>
        <p:txBody>
          <a:bodyPr/>
          <a:lstStyle/>
          <a:p>
            <a:fld id="{BBC95AA2-3B59-4831-8BC6-006282D7F8BD}" type="slidenum">
              <a:rPr lang="en-GB" smtClean="0"/>
              <a:t>‹Nr.›</a:t>
            </a:fld>
            <a:endParaRPr lang="en-GB"/>
          </a:p>
        </p:txBody>
      </p:sp>
    </p:spTree>
    <p:extLst>
      <p:ext uri="{BB962C8B-B14F-4D97-AF65-F5344CB8AC3E}">
        <p14:creationId xmlns:p14="http://schemas.microsoft.com/office/powerpoint/2010/main" val="2164050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520D702-F384-EDD8-D98C-CE48808169CA}"/>
              </a:ext>
            </a:extLst>
          </p:cNvPr>
          <p:cNvSpPr>
            <a:spLocks noGrp="1"/>
          </p:cNvSpPr>
          <p:nvPr>
            <p:ph type="sldNum" sz="quarter" idx="10"/>
          </p:nvPr>
        </p:nvSpPr>
        <p:spPr/>
        <p:txBody>
          <a:bodyPr/>
          <a:lstStyle/>
          <a:p>
            <a:fld id="{BBC95AA2-3B59-4831-8BC6-006282D7F8BD}" type="slidenum">
              <a:rPr lang="en-GB" smtClean="0"/>
              <a:t>‹Nr.›</a:t>
            </a:fld>
            <a:endParaRPr lang="en-GB"/>
          </a:p>
        </p:txBody>
      </p:sp>
      <p:sp>
        <p:nvSpPr>
          <p:cNvPr id="4" name="TextBox 3">
            <a:extLst>
              <a:ext uri="{FF2B5EF4-FFF2-40B4-BE49-F238E27FC236}">
                <a16:creationId xmlns:a16="http://schemas.microsoft.com/office/drawing/2014/main" id="{38681509-96A8-2D5C-4CF0-CC5C25CB90F4}"/>
              </a:ext>
            </a:extLst>
          </p:cNvPr>
          <p:cNvSpPr txBox="1"/>
          <p:nvPr userDrawn="1"/>
        </p:nvSpPr>
        <p:spPr>
          <a:xfrm>
            <a:off x="0" y="144839"/>
            <a:ext cx="6853727"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Consortium</a:t>
            </a:r>
          </a:p>
        </p:txBody>
      </p:sp>
      <p:pic>
        <p:nvPicPr>
          <p:cNvPr id="5" name="Picture 4">
            <a:extLst>
              <a:ext uri="{FF2B5EF4-FFF2-40B4-BE49-F238E27FC236}">
                <a16:creationId xmlns:a16="http://schemas.microsoft.com/office/drawing/2014/main" id="{0C49A16B-8823-C512-E863-9A234803FA74}"/>
              </a:ext>
            </a:extLst>
          </p:cNvPr>
          <p:cNvPicPr>
            <a:picLocks noChangeAspect="1"/>
          </p:cNvPicPr>
          <p:nvPr userDrawn="1"/>
        </p:nvPicPr>
        <p:blipFill>
          <a:blip r:embed="rId2"/>
          <a:stretch>
            <a:fillRect/>
          </a:stretch>
        </p:blipFill>
        <p:spPr>
          <a:xfrm>
            <a:off x="643467" y="1154995"/>
            <a:ext cx="11229805" cy="4548010"/>
          </a:xfrm>
          <a:prstGeom prst="rect">
            <a:avLst/>
          </a:prstGeom>
        </p:spPr>
      </p:pic>
    </p:spTree>
    <p:extLst>
      <p:ext uri="{BB962C8B-B14F-4D97-AF65-F5344CB8AC3E}">
        <p14:creationId xmlns:p14="http://schemas.microsoft.com/office/powerpoint/2010/main" val="422094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995B2F5-C4E1-4189-8CD8-7C8248ACB7A5}"/>
              </a:ext>
            </a:extLst>
          </p:cNvPr>
          <p:cNvSpPr>
            <a:spLocks noGrp="1"/>
          </p:cNvSpPr>
          <p:nvPr>
            <p:ph type="sldNum" sz="quarter" idx="10"/>
          </p:nvPr>
        </p:nvSpPr>
        <p:spPr/>
        <p:txBody>
          <a:bodyPr/>
          <a:lstStyle/>
          <a:p>
            <a:fld id="{BBC95AA2-3B59-4831-8BC6-006282D7F8BD}" type="slidenum">
              <a:rPr lang="en-GB" smtClean="0"/>
              <a:t>‹Nr.›</a:t>
            </a:fld>
            <a:endParaRPr lang="en-GB"/>
          </a:p>
        </p:txBody>
      </p:sp>
      <p:sp>
        <p:nvSpPr>
          <p:cNvPr id="7" name="Text Placeholder 6">
            <a:extLst>
              <a:ext uri="{FF2B5EF4-FFF2-40B4-BE49-F238E27FC236}">
                <a16:creationId xmlns:a16="http://schemas.microsoft.com/office/drawing/2014/main" id="{61575CA3-0E12-E0AE-7308-069683AA2022}"/>
              </a:ext>
            </a:extLst>
          </p:cNvPr>
          <p:cNvSpPr>
            <a:spLocks noGrp="1"/>
          </p:cNvSpPr>
          <p:nvPr>
            <p:ph type="body" sz="quarter" idx="12" hasCustomPrompt="1"/>
          </p:nvPr>
        </p:nvSpPr>
        <p:spPr>
          <a:xfrm>
            <a:off x="77788" y="1239838"/>
            <a:ext cx="8810625" cy="538162"/>
          </a:xfrm>
          <a:prstGeom prst="rect">
            <a:avLst/>
          </a:prstGeom>
        </p:spPr>
        <p:txBody>
          <a:bodyPr/>
          <a:lstStyle>
            <a:lvl1pPr algn="l">
              <a:defRPr>
                <a:solidFill>
                  <a:schemeClr val="tx1"/>
                </a:solidFill>
              </a:defRPr>
            </a:lvl1pPr>
          </a:lstStyle>
          <a:p>
            <a:pPr lvl="0"/>
            <a:r>
              <a:rPr lang="en-US" dirty="0"/>
              <a:t>Insert text here</a:t>
            </a:r>
          </a:p>
        </p:txBody>
      </p:sp>
      <p:sp>
        <p:nvSpPr>
          <p:cNvPr id="8" name="Text Placeholder 6">
            <a:extLst>
              <a:ext uri="{FF2B5EF4-FFF2-40B4-BE49-F238E27FC236}">
                <a16:creationId xmlns:a16="http://schemas.microsoft.com/office/drawing/2014/main" id="{D9E313B8-11F2-340E-04E6-F798123ABFE0}"/>
              </a:ext>
            </a:extLst>
          </p:cNvPr>
          <p:cNvSpPr>
            <a:spLocks noGrp="1"/>
          </p:cNvSpPr>
          <p:nvPr>
            <p:ph type="body" sz="quarter" idx="13" hasCustomPrompt="1"/>
          </p:nvPr>
        </p:nvSpPr>
        <p:spPr>
          <a:xfrm>
            <a:off x="77624" y="1901635"/>
            <a:ext cx="8810625" cy="538162"/>
          </a:xfrm>
          <a:prstGeom prst="rect">
            <a:avLst/>
          </a:prstGeom>
        </p:spPr>
        <p:txBody>
          <a:bodyPr/>
          <a:lstStyle>
            <a:lvl1pPr algn="l">
              <a:defRPr>
                <a:solidFill>
                  <a:schemeClr val="tx1"/>
                </a:solidFill>
              </a:defRPr>
            </a:lvl1pPr>
          </a:lstStyle>
          <a:p>
            <a:pPr lvl="0"/>
            <a:r>
              <a:rPr lang="en-US" dirty="0"/>
              <a:t>Insert text here</a:t>
            </a:r>
          </a:p>
        </p:txBody>
      </p:sp>
      <p:sp>
        <p:nvSpPr>
          <p:cNvPr id="9" name="Text Placeholder 6">
            <a:extLst>
              <a:ext uri="{FF2B5EF4-FFF2-40B4-BE49-F238E27FC236}">
                <a16:creationId xmlns:a16="http://schemas.microsoft.com/office/drawing/2014/main" id="{2D5C6388-563D-4093-4FA9-FBDFACEDC47C}"/>
              </a:ext>
            </a:extLst>
          </p:cNvPr>
          <p:cNvSpPr>
            <a:spLocks noGrp="1"/>
          </p:cNvSpPr>
          <p:nvPr>
            <p:ph type="body" sz="quarter" idx="14" hasCustomPrompt="1"/>
          </p:nvPr>
        </p:nvSpPr>
        <p:spPr>
          <a:xfrm>
            <a:off x="77623" y="2525694"/>
            <a:ext cx="8810625" cy="538162"/>
          </a:xfrm>
          <a:prstGeom prst="rect">
            <a:avLst/>
          </a:prstGeom>
        </p:spPr>
        <p:txBody>
          <a:bodyPr/>
          <a:lstStyle>
            <a:lvl1pPr algn="l">
              <a:defRPr>
                <a:solidFill>
                  <a:schemeClr val="tx1"/>
                </a:solidFill>
              </a:defRPr>
            </a:lvl1pPr>
          </a:lstStyle>
          <a:p>
            <a:pPr lvl="0"/>
            <a:r>
              <a:rPr lang="en-US" dirty="0"/>
              <a:t>Insert text here</a:t>
            </a:r>
          </a:p>
        </p:txBody>
      </p:sp>
      <p:sp>
        <p:nvSpPr>
          <p:cNvPr id="10" name="Text Placeholder 6">
            <a:extLst>
              <a:ext uri="{FF2B5EF4-FFF2-40B4-BE49-F238E27FC236}">
                <a16:creationId xmlns:a16="http://schemas.microsoft.com/office/drawing/2014/main" id="{30B98A84-6FF0-1E85-D324-2AF632705FDE}"/>
              </a:ext>
            </a:extLst>
          </p:cNvPr>
          <p:cNvSpPr>
            <a:spLocks noGrp="1"/>
          </p:cNvSpPr>
          <p:nvPr>
            <p:ph type="body" sz="quarter" idx="15" hasCustomPrompt="1"/>
          </p:nvPr>
        </p:nvSpPr>
        <p:spPr>
          <a:xfrm>
            <a:off x="77623" y="3166350"/>
            <a:ext cx="8810625" cy="538162"/>
          </a:xfrm>
          <a:prstGeom prst="rect">
            <a:avLst/>
          </a:prstGeom>
        </p:spPr>
        <p:txBody>
          <a:bodyPr/>
          <a:lstStyle>
            <a:lvl1pPr algn="l">
              <a:defRPr>
                <a:solidFill>
                  <a:schemeClr val="tx1"/>
                </a:solidFill>
              </a:defRPr>
            </a:lvl1pPr>
          </a:lstStyle>
          <a:p>
            <a:pPr lvl="0"/>
            <a:r>
              <a:rPr lang="en-US" dirty="0"/>
              <a:t>Insert text here</a:t>
            </a:r>
          </a:p>
        </p:txBody>
      </p:sp>
      <p:sp>
        <p:nvSpPr>
          <p:cNvPr id="11" name="Text Placeholder 6">
            <a:extLst>
              <a:ext uri="{FF2B5EF4-FFF2-40B4-BE49-F238E27FC236}">
                <a16:creationId xmlns:a16="http://schemas.microsoft.com/office/drawing/2014/main" id="{00BCE51F-2B90-0BCC-1A1D-281137DBA7E3}"/>
              </a:ext>
            </a:extLst>
          </p:cNvPr>
          <p:cNvSpPr>
            <a:spLocks noGrp="1"/>
          </p:cNvSpPr>
          <p:nvPr>
            <p:ph type="body" sz="quarter" idx="16" hasCustomPrompt="1"/>
          </p:nvPr>
        </p:nvSpPr>
        <p:spPr>
          <a:xfrm>
            <a:off x="77622" y="3807006"/>
            <a:ext cx="8810625" cy="538162"/>
          </a:xfrm>
          <a:prstGeom prst="rect">
            <a:avLst/>
          </a:prstGeom>
        </p:spPr>
        <p:txBody>
          <a:bodyPr/>
          <a:lstStyle>
            <a:lvl1pPr algn="l">
              <a:defRPr>
                <a:solidFill>
                  <a:schemeClr val="tx1"/>
                </a:solidFill>
              </a:defRPr>
            </a:lvl1pPr>
          </a:lstStyle>
          <a:p>
            <a:pPr lvl="0"/>
            <a:r>
              <a:rPr lang="en-US" dirty="0"/>
              <a:t>Insert text here</a:t>
            </a:r>
          </a:p>
        </p:txBody>
      </p:sp>
      <p:sp>
        <p:nvSpPr>
          <p:cNvPr id="12" name="TextBox 11">
            <a:extLst>
              <a:ext uri="{FF2B5EF4-FFF2-40B4-BE49-F238E27FC236}">
                <a16:creationId xmlns:a16="http://schemas.microsoft.com/office/drawing/2014/main" id="{6767625E-D009-4A0C-7830-46A428CB989B}"/>
              </a:ext>
            </a:extLst>
          </p:cNvPr>
          <p:cNvSpPr txBox="1"/>
          <p:nvPr userDrawn="1"/>
        </p:nvSpPr>
        <p:spPr>
          <a:xfrm>
            <a:off x="0" y="144839"/>
            <a:ext cx="6853727"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Content Overview</a:t>
            </a:r>
          </a:p>
        </p:txBody>
      </p:sp>
      <p:sp>
        <p:nvSpPr>
          <p:cNvPr id="13" name="Content Placeholder 4">
            <a:extLst>
              <a:ext uri="{FF2B5EF4-FFF2-40B4-BE49-F238E27FC236}">
                <a16:creationId xmlns:a16="http://schemas.microsoft.com/office/drawing/2014/main" id="{0EA57D33-0F85-732A-08C5-0AE1CE4D83BC}"/>
              </a:ext>
            </a:extLst>
          </p:cNvPr>
          <p:cNvSpPr>
            <a:spLocks noGrp="1"/>
          </p:cNvSpPr>
          <p:nvPr>
            <p:ph sz="quarter" idx="17" hasCustomPrompt="1"/>
          </p:nvPr>
        </p:nvSpPr>
        <p:spPr>
          <a:xfrm>
            <a:off x="7604971" y="6376772"/>
            <a:ext cx="3937000" cy="300038"/>
          </a:xfrm>
          <a:prstGeom prst="rect">
            <a:avLst/>
          </a:prstGeom>
          <a:solidFill>
            <a:srgbClr val="648B4D"/>
          </a:solidFill>
        </p:spPr>
        <p:txBody>
          <a:bodyPr/>
          <a:lstStyle>
            <a:lvl1pPr algn="ctr">
              <a:defRPr sz="1400">
                <a:solidFill>
                  <a:schemeClr val="bg1"/>
                </a:solidFill>
              </a:defRPr>
            </a:lvl1pPr>
            <a:lvl2pPr marL="457200" indent="0">
              <a:buNone/>
              <a:defRPr/>
            </a:lvl2pPr>
          </a:lstStyle>
          <a:p>
            <a:pPr lvl="0"/>
            <a:r>
              <a:rPr lang="en-US" dirty="0">
                <a:solidFill>
                  <a:schemeClr val="tx1"/>
                </a:solidFill>
              </a:rPr>
              <a:t>Title of meeting | Date | Location</a:t>
            </a:r>
            <a:endParaRPr lang="en-US" dirty="0"/>
          </a:p>
        </p:txBody>
      </p:sp>
    </p:spTree>
    <p:extLst>
      <p:ext uri="{BB962C8B-B14F-4D97-AF65-F5344CB8AC3E}">
        <p14:creationId xmlns:p14="http://schemas.microsoft.com/office/powerpoint/2010/main" val="2717278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8346FEC-EF46-A5DA-768D-B81D797E6629}"/>
              </a:ext>
            </a:extLst>
          </p:cNvPr>
          <p:cNvSpPr>
            <a:spLocks noGrp="1"/>
          </p:cNvSpPr>
          <p:nvPr>
            <p:ph type="sldNum" sz="quarter" idx="10"/>
          </p:nvPr>
        </p:nvSpPr>
        <p:spPr/>
        <p:txBody>
          <a:bodyPr/>
          <a:lstStyle/>
          <a:p>
            <a:fld id="{BBC95AA2-3B59-4831-8BC6-006282D7F8BD}" type="slidenum">
              <a:rPr lang="en-GB" smtClean="0"/>
              <a:t>‹Nr.›</a:t>
            </a:fld>
            <a:endParaRPr lang="en-GB"/>
          </a:p>
        </p:txBody>
      </p:sp>
      <p:sp>
        <p:nvSpPr>
          <p:cNvPr id="6" name="Title 1">
            <a:extLst>
              <a:ext uri="{FF2B5EF4-FFF2-40B4-BE49-F238E27FC236}">
                <a16:creationId xmlns:a16="http://schemas.microsoft.com/office/drawing/2014/main" id="{3006DCDB-918B-D972-898A-4C2723A94FFE}"/>
              </a:ext>
            </a:extLst>
          </p:cNvPr>
          <p:cNvSpPr>
            <a:spLocks noGrp="1"/>
          </p:cNvSpPr>
          <p:nvPr>
            <p:ph type="title" hasCustomPrompt="1"/>
          </p:nvPr>
        </p:nvSpPr>
        <p:spPr>
          <a:xfrm>
            <a:off x="77624" y="108752"/>
            <a:ext cx="10515600" cy="609096"/>
          </a:xfrm>
          <a:prstGeom prst="rect">
            <a:avLst/>
          </a:prstGeom>
        </p:spPr>
        <p:txBody>
          <a:bodyPr/>
          <a:lstStyle>
            <a:lvl1pPr algn="l">
              <a:defRPr sz="2800">
                <a:solidFill>
                  <a:schemeClr val="tx1"/>
                </a:solidFill>
              </a:defRPr>
            </a:lvl1pPr>
          </a:lstStyle>
          <a:p>
            <a:r>
              <a:rPr lang="en-US" dirty="0"/>
              <a:t>Click to add slide title</a:t>
            </a:r>
          </a:p>
        </p:txBody>
      </p:sp>
      <p:sp>
        <p:nvSpPr>
          <p:cNvPr id="8" name="Chart Placeholder 7">
            <a:extLst>
              <a:ext uri="{FF2B5EF4-FFF2-40B4-BE49-F238E27FC236}">
                <a16:creationId xmlns:a16="http://schemas.microsoft.com/office/drawing/2014/main" id="{3E8EA87D-1C02-1E40-BE6C-870F91541D14}"/>
              </a:ext>
            </a:extLst>
          </p:cNvPr>
          <p:cNvSpPr>
            <a:spLocks noGrp="1"/>
          </p:cNvSpPr>
          <p:nvPr>
            <p:ph type="chart" sz="quarter" idx="11" hasCustomPrompt="1"/>
          </p:nvPr>
        </p:nvSpPr>
        <p:spPr>
          <a:xfrm>
            <a:off x="2154238" y="1682750"/>
            <a:ext cx="8186737" cy="3530600"/>
          </a:xfrm>
          <a:prstGeom prst="rect">
            <a:avLst/>
          </a:prstGeom>
        </p:spPr>
        <p:txBody>
          <a:bodyPr/>
          <a:lstStyle>
            <a:lvl1pPr algn="l">
              <a:defRPr>
                <a:solidFill>
                  <a:schemeClr val="tx1"/>
                </a:solidFill>
              </a:defRPr>
            </a:lvl1pPr>
          </a:lstStyle>
          <a:p>
            <a:r>
              <a:rPr lang="en-US" dirty="0"/>
              <a:t>Click to add chart</a:t>
            </a:r>
          </a:p>
        </p:txBody>
      </p:sp>
      <p:sp>
        <p:nvSpPr>
          <p:cNvPr id="7" name="Content Placeholder 4">
            <a:extLst>
              <a:ext uri="{FF2B5EF4-FFF2-40B4-BE49-F238E27FC236}">
                <a16:creationId xmlns:a16="http://schemas.microsoft.com/office/drawing/2014/main" id="{D8BC391B-45AF-F4B3-02D5-F3A399479050}"/>
              </a:ext>
            </a:extLst>
          </p:cNvPr>
          <p:cNvSpPr>
            <a:spLocks noGrp="1"/>
          </p:cNvSpPr>
          <p:nvPr>
            <p:ph sz="quarter" idx="14" hasCustomPrompt="1"/>
          </p:nvPr>
        </p:nvSpPr>
        <p:spPr>
          <a:xfrm>
            <a:off x="7604971" y="6376772"/>
            <a:ext cx="3937000" cy="300038"/>
          </a:xfrm>
          <a:prstGeom prst="rect">
            <a:avLst/>
          </a:prstGeom>
          <a:solidFill>
            <a:srgbClr val="648B4D"/>
          </a:solidFill>
        </p:spPr>
        <p:txBody>
          <a:bodyPr/>
          <a:lstStyle>
            <a:lvl1pPr algn="ctr">
              <a:defRPr sz="1400">
                <a:solidFill>
                  <a:schemeClr val="bg1"/>
                </a:solidFill>
              </a:defRPr>
            </a:lvl1pPr>
            <a:lvl2pPr marL="457200" indent="0">
              <a:buNone/>
              <a:defRPr/>
            </a:lvl2pPr>
          </a:lstStyle>
          <a:p>
            <a:pPr lvl="0"/>
            <a:r>
              <a:rPr lang="en-US" dirty="0">
                <a:solidFill>
                  <a:schemeClr val="tx1"/>
                </a:solidFill>
              </a:rPr>
              <a:t>Title of meeting | Date | Location</a:t>
            </a:r>
            <a:endParaRPr lang="en-US" dirty="0"/>
          </a:p>
        </p:txBody>
      </p:sp>
    </p:spTree>
    <p:extLst>
      <p:ext uri="{BB962C8B-B14F-4D97-AF65-F5344CB8AC3E}">
        <p14:creationId xmlns:p14="http://schemas.microsoft.com/office/powerpoint/2010/main" val="25121138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4FA3B-4BDA-0F39-3F72-46102D8EE549}"/>
              </a:ext>
            </a:extLst>
          </p:cNvPr>
          <p:cNvSpPr>
            <a:spLocks noGrp="1"/>
          </p:cNvSpPr>
          <p:nvPr>
            <p:ph type="title" hasCustomPrompt="1"/>
          </p:nvPr>
        </p:nvSpPr>
        <p:spPr>
          <a:xfrm>
            <a:off x="77624" y="108752"/>
            <a:ext cx="10515600" cy="609096"/>
          </a:xfrm>
          <a:prstGeom prst="rect">
            <a:avLst/>
          </a:prstGeom>
        </p:spPr>
        <p:txBody>
          <a:bodyPr/>
          <a:lstStyle>
            <a:lvl1pPr algn="l">
              <a:defRPr sz="2800">
                <a:solidFill>
                  <a:schemeClr val="tx1"/>
                </a:solidFill>
              </a:defRPr>
            </a:lvl1pPr>
          </a:lstStyle>
          <a:p>
            <a:r>
              <a:rPr lang="en-US" dirty="0"/>
              <a:t>Click to add slide title</a:t>
            </a:r>
          </a:p>
        </p:txBody>
      </p:sp>
      <p:sp>
        <p:nvSpPr>
          <p:cNvPr id="3" name="Slide Number Placeholder 2">
            <a:extLst>
              <a:ext uri="{FF2B5EF4-FFF2-40B4-BE49-F238E27FC236}">
                <a16:creationId xmlns:a16="http://schemas.microsoft.com/office/drawing/2014/main" id="{87E36696-627D-B849-9502-9305B0274702}"/>
              </a:ext>
            </a:extLst>
          </p:cNvPr>
          <p:cNvSpPr>
            <a:spLocks noGrp="1"/>
          </p:cNvSpPr>
          <p:nvPr>
            <p:ph type="sldNum" sz="quarter" idx="10"/>
          </p:nvPr>
        </p:nvSpPr>
        <p:spPr/>
        <p:txBody>
          <a:bodyPr/>
          <a:lstStyle/>
          <a:p>
            <a:fld id="{BBC95AA2-3B59-4831-8BC6-006282D7F8BD}" type="slidenum">
              <a:rPr lang="en-GB" smtClean="0"/>
              <a:t>‹Nr.›</a:t>
            </a:fld>
            <a:endParaRPr lang="en-GB"/>
          </a:p>
        </p:txBody>
      </p:sp>
      <p:sp>
        <p:nvSpPr>
          <p:cNvPr id="5" name="Text Placeholder 4">
            <a:extLst>
              <a:ext uri="{FF2B5EF4-FFF2-40B4-BE49-F238E27FC236}">
                <a16:creationId xmlns:a16="http://schemas.microsoft.com/office/drawing/2014/main" id="{9BA2CEA3-79B3-51EE-5584-FF46F50EDAB8}"/>
              </a:ext>
            </a:extLst>
          </p:cNvPr>
          <p:cNvSpPr>
            <a:spLocks noGrp="1"/>
          </p:cNvSpPr>
          <p:nvPr>
            <p:ph type="body" sz="quarter" idx="11" hasCustomPrompt="1"/>
          </p:nvPr>
        </p:nvSpPr>
        <p:spPr>
          <a:xfrm>
            <a:off x="214314" y="1187450"/>
            <a:ext cx="3913306" cy="4402138"/>
          </a:xfrm>
          <a:prstGeom prst="rect">
            <a:avLst/>
          </a:prstGeom>
        </p:spPr>
        <p:txBody>
          <a:bodyPr numCol="1"/>
          <a:lstStyle>
            <a:lvl1pPr algn="l">
              <a:defRPr>
                <a:solidFill>
                  <a:schemeClr val="tx1"/>
                </a:solidFill>
              </a:defRPr>
            </a:lvl1pPr>
          </a:lstStyle>
          <a:p>
            <a:pPr lvl="0"/>
            <a:r>
              <a:rPr lang="en-US" dirty="0"/>
              <a:t>Click to add text</a:t>
            </a:r>
          </a:p>
        </p:txBody>
      </p:sp>
      <p:sp>
        <p:nvSpPr>
          <p:cNvPr id="7" name="Chart Placeholder 6">
            <a:extLst>
              <a:ext uri="{FF2B5EF4-FFF2-40B4-BE49-F238E27FC236}">
                <a16:creationId xmlns:a16="http://schemas.microsoft.com/office/drawing/2014/main" id="{C935164A-6610-6291-9580-BCDC0CA7C817}"/>
              </a:ext>
            </a:extLst>
          </p:cNvPr>
          <p:cNvSpPr>
            <a:spLocks noGrp="1"/>
          </p:cNvSpPr>
          <p:nvPr>
            <p:ph type="chart" sz="quarter" idx="12" hasCustomPrompt="1"/>
          </p:nvPr>
        </p:nvSpPr>
        <p:spPr>
          <a:xfrm>
            <a:off x="4289425" y="1169988"/>
            <a:ext cx="7716838" cy="4435475"/>
          </a:xfrm>
          <a:prstGeom prst="rect">
            <a:avLst/>
          </a:prstGeom>
        </p:spPr>
        <p:txBody>
          <a:bodyPr/>
          <a:lstStyle>
            <a:lvl1pPr algn="l">
              <a:defRPr>
                <a:solidFill>
                  <a:schemeClr val="tx1"/>
                </a:solidFill>
              </a:defRPr>
            </a:lvl1pPr>
          </a:lstStyle>
          <a:p>
            <a:r>
              <a:rPr lang="en-US" dirty="0"/>
              <a:t>Click to add chart</a:t>
            </a:r>
          </a:p>
        </p:txBody>
      </p:sp>
      <p:sp>
        <p:nvSpPr>
          <p:cNvPr id="9" name="Content Placeholder 4">
            <a:extLst>
              <a:ext uri="{FF2B5EF4-FFF2-40B4-BE49-F238E27FC236}">
                <a16:creationId xmlns:a16="http://schemas.microsoft.com/office/drawing/2014/main" id="{211A1C5E-72E0-6E4E-29A7-30B3D0A8749D}"/>
              </a:ext>
            </a:extLst>
          </p:cNvPr>
          <p:cNvSpPr>
            <a:spLocks noGrp="1"/>
          </p:cNvSpPr>
          <p:nvPr>
            <p:ph sz="quarter" idx="14" hasCustomPrompt="1"/>
          </p:nvPr>
        </p:nvSpPr>
        <p:spPr>
          <a:xfrm>
            <a:off x="7604971" y="6376772"/>
            <a:ext cx="3937000" cy="300038"/>
          </a:xfrm>
          <a:prstGeom prst="rect">
            <a:avLst/>
          </a:prstGeom>
          <a:solidFill>
            <a:srgbClr val="648B4D"/>
          </a:solidFill>
        </p:spPr>
        <p:txBody>
          <a:bodyPr/>
          <a:lstStyle>
            <a:lvl1pPr algn="ctr">
              <a:defRPr sz="1400">
                <a:solidFill>
                  <a:schemeClr val="bg1"/>
                </a:solidFill>
              </a:defRPr>
            </a:lvl1pPr>
            <a:lvl2pPr marL="457200" indent="0">
              <a:buNone/>
              <a:defRPr/>
            </a:lvl2pPr>
          </a:lstStyle>
          <a:p>
            <a:pPr lvl="0"/>
            <a:r>
              <a:rPr lang="en-US" dirty="0">
                <a:solidFill>
                  <a:schemeClr val="tx1"/>
                </a:solidFill>
              </a:rPr>
              <a:t>Title of meeting | Date | Location</a:t>
            </a:r>
            <a:endParaRPr lang="en-US" dirty="0"/>
          </a:p>
        </p:txBody>
      </p:sp>
    </p:spTree>
    <p:extLst>
      <p:ext uri="{BB962C8B-B14F-4D97-AF65-F5344CB8AC3E}">
        <p14:creationId xmlns:p14="http://schemas.microsoft.com/office/powerpoint/2010/main" val="494271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2A5070-39CC-E285-A925-53DFFC9D7430}"/>
              </a:ext>
            </a:extLst>
          </p:cNvPr>
          <p:cNvSpPr>
            <a:spLocks noGrp="1"/>
          </p:cNvSpPr>
          <p:nvPr>
            <p:ph type="title" hasCustomPrompt="1"/>
          </p:nvPr>
        </p:nvSpPr>
        <p:spPr>
          <a:xfrm>
            <a:off x="2811566" y="2461189"/>
            <a:ext cx="6858712" cy="652997"/>
          </a:xfrm>
          <a:prstGeom prst="rect">
            <a:avLst/>
          </a:prstGeom>
          <a:solidFill>
            <a:srgbClr val="648B4D"/>
          </a:solidFill>
        </p:spPr>
        <p:txBody>
          <a:bodyPr/>
          <a:lstStyle>
            <a:lvl1pPr algn="ctr">
              <a:defRPr sz="3200">
                <a:solidFill>
                  <a:schemeClr val="bg1"/>
                </a:solidFill>
              </a:defRPr>
            </a:lvl1pPr>
          </a:lstStyle>
          <a:p>
            <a:r>
              <a:rPr lang="en-US" dirty="0"/>
              <a:t>Click to add chapter title</a:t>
            </a:r>
          </a:p>
        </p:txBody>
      </p:sp>
      <p:sp>
        <p:nvSpPr>
          <p:cNvPr id="3" name="Slide Number Placeholder 2">
            <a:extLst>
              <a:ext uri="{FF2B5EF4-FFF2-40B4-BE49-F238E27FC236}">
                <a16:creationId xmlns:a16="http://schemas.microsoft.com/office/drawing/2014/main" id="{BF68A5F2-687E-1B31-DBF9-67082392724D}"/>
              </a:ext>
            </a:extLst>
          </p:cNvPr>
          <p:cNvSpPr>
            <a:spLocks noGrp="1"/>
          </p:cNvSpPr>
          <p:nvPr>
            <p:ph type="sldNum" sz="quarter" idx="10"/>
          </p:nvPr>
        </p:nvSpPr>
        <p:spPr/>
        <p:txBody>
          <a:bodyPr/>
          <a:lstStyle/>
          <a:p>
            <a:fld id="{BBC95AA2-3B59-4831-8BC6-006282D7F8BD}" type="slidenum">
              <a:rPr lang="en-GB" smtClean="0"/>
              <a:t>‹Nr.›</a:t>
            </a:fld>
            <a:endParaRPr lang="en-GB"/>
          </a:p>
        </p:txBody>
      </p:sp>
      <p:sp>
        <p:nvSpPr>
          <p:cNvPr id="5" name="Content Placeholder 4">
            <a:extLst>
              <a:ext uri="{FF2B5EF4-FFF2-40B4-BE49-F238E27FC236}">
                <a16:creationId xmlns:a16="http://schemas.microsoft.com/office/drawing/2014/main" id="{90BF6014-A702-F0F4-1A4F-AD26E0476513}"/>
              </a:ext>
            </a:extLst>
          </p:cNvPr>
          <p:cNvSpPr>
            <a:spLocks noGrp="1"/>
          </p:cNvSpPr>
          <p:nvPr>
            <p:ph sz="quarter" idx="14" hasCustomPrompt="1"/>
          </p:nvPr>
        </p:nvSpPr>
        <p:spPr>
          <a:xfrm>
            <a:off x="7604971" y="6376772"/>
            <a:ext cx="3937000" cy="300038"/>
          </a:xfrm>
          <a:prstGeom prst="rect">
            <a:avLst/>
          </a:prstGeom>
          <a:solidFill>
            <a:srgbClr val="648B4D"/>
          </a:solidFill>
        </p:spPr>
        <p:txBody>
          <a:bodyPr/>
          <a:lstStyle>
            <a:lvl1pPr algn="ctr">
              <a:defRPr sz="1400">
                <a:solidFill>
                  <a:schemeClr val="bg1"/>
                </a:solidFill>
              </a:defRPr>
            </a:lvl1pPr>
            <a:lvl2pPr marL="457200" indent="0">
              <a:buNone/>
              <a:defRPr/>
            </a:lvl2pPr>
          </a:lstStyle>
          <a:p>
            <a:pPr lvl="0"/>
            <a:r>
              <a:rPr lang="en-US" dirty="0">
                <a:solidFill>
                  <a:schemeClr val="tx1"/>
                </a:solidFill>
              </a:rPr>
              <a:t>Title of meeting | Date | Location</a:t>
            </a:r>
            <a:endParaRPr lang="en-US" dirty="0"/>
          </a:p>
        </p:txBody>
      </p:sp>
    </p:spTree>
    <p:extLst>
      <p:ext uri="{BB962C8B-B14F-4D97-AF65-F5344CB8AC3E}">
        <p14:creationId xmlns:p14="http://schemas.microsoft.com/office/powerpoint/2010/main" val="2113202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6BE497-803C-44D5-BD0E-09D8CF654CCD}"/>
              </a:ext>
            </a:extLst>
          </p:cNvPr>
          <p:cNvSpPr>
            <a:spLocks noGrp="1"/>
          </p:cNvSpPr>
          <p:nvPr>
            <p:ph type="sldNum" sz="quarter" idx="10"/>
          </p:nvPr>
        </p:nvSpPr>
        <p:spPr/>
        <p:txBody>
          <a:bodyPr/>
          <a:lstStyle/>
          <a:p>
            <a:fld id="{BBC95AA2-3B59-4831-8BC6-006282D7F8BD}" type="slidenum">
              <a:rPr lang="en-GB" smtClean="0"/>
              <a:t>‹Nr.›</a:t>
            </a:fld>
            <a:endParaRPr lang="en-GB"/>
          </a:p>
        </p:txBody>
      </p:sp>
    </p:spTree>
    <p:extLst>
      <p:ext uri="{BB962C8B-B14F-4D97-AF65-F5344CB8AC3E}">
        <p14:creationId xmlns:p14="http://schemas.microsoft.com/office/powerpoint/2010/main" val="3938905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jpe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jpe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4FB948FA-8424-4917-97A6-935668FD7BF6}"/>
              </a:ext>
            </a:extLst>
          </p:cNvPr>
          <p:cNvSpPr/>
          <p:nvPr/>
        </p:nvSpPr>
        <p:spPr>
          <a:xfrm>
            <a:off x="0" y="2743201"/>
            <a:ext cx="12192000" cy="4114800"/>
          </a:xfrm>
          <a:prstGeom prst="rect">
            <a:avLst/>
          </a:prstGeom>
          <a:solidFill>
            <a:srgbClr val="648B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Shape, circle&#10;&#10;Description automatically generated">
            <a:extLst>
              <a:ext uri="{FF2B5EF4-FFF2-40B4-BE49-F238E27FC236}">
                <a16:creationId xmlns:a16="http://schemas.microsoft.com/office/drawing/2014/main" id="{1C23201B-3F0A-964B-C906-C5C06E12F01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49808" y="107552"/>
            <a:ext cx="10692384" cy="2599944"/>
          </a:xfrm>
          <a:prstGeom prst="rect">
            <a:avLst/>
          </a:prstGeom>
        </p:spPr>
      </p:pic>
      <p:sp>
        <p:nvSpPr>
          <p:cNvPr id="12" name="Título 1">
            <a:extLst>
              <a:ext uri="{FF2B5EF4-FFF2-40B4-BE49-F238E27FC236}">
                <a16:creationId xmlns:a16="http://schemas.microsoft.com/office/drawing/2014/main" id="{43E7476E-FDC6-1FEC-3BD5-2C229BD1D6C0}"/>
              </a:ext>
            </a:extLst>
          </p:cNvPr>
          <p:cNvSpPr txBox="1">
            <a:spLocks/>
          </p:cNvSpPr>
          <p:nvPr userDrawn="1"/>
        </p:nvSpPr>
        <p:spPr>
          <a:xfrm>
            <a:off x="1527462" y="3133489"/>
            <a:ext cx="9144000" cy="719138"/>
          </a:xfrm>
          <a:prstGeom prst="rect">
            <a:avLst/>
          </a:prstGeom>
          <a:solidFill>
            <a:srgbClr val="98C17F"/>
          </a:solidFill>
        </p:spPr>
        <p:txBody>
          <a:bodyPr anchor="b"/>
          <a:lstStyle>
            <a:lvl1pPr algn="ctr" defTabSz="914400" rtl="0" eaLnBrk="1" latinLnBrk="0" hangingPunct="1">
              <a:lnSpc>
                <a:spcPct val="90000"/>
              </a:lnSpc>
              <a:spcBef>
                <a:spcPct val="0"/>
              </a:spcBef>
              <a:buNone/>
              <a:defRPr sz="4000" kern="1200">
                <a:solidFill>
                  <a:schemeClr val="bg1"/>
                </a:solidFill>
                <a:latin typeface="+mn-lt"/>
                <a:ea typeface="+mj-ea"/>
                <a:cs typeface="Arial" panose="020B0604020202020204" pitchFamily="34" charset="0"/>
              </a:defRPr>
            </a:lvl1pPr>
          </a:lstStyle>
          <a:p>
            <a:r>
              <a:rPr lang="es-ES" sz="3200" dirty="0">
                <a:latin typeface="Arial" panose="020B0604020202020204" pitchFamily="34" charset="0"/>
                <a:cs typeface="Arial" panose="020B0604020202020204" pitchFamily="34" charset="0"/>
              </a:rPr>
              <a:t>WPXX: WP </a:t>
            </a:r>
            <a:r>
              <a:rPr lang="es-ES" sz="3200" dirty="0" err="1">
                <a:latin typeface="Arial" panose="020B0604020202020204" pitchFamily="34" charset="0"/>
                <a:cs typeface="Arial" panose="020B0604020202020204" pitchFamily="34" charset="0"/>
              </a:rPr>
              <a:t>Title</a:t>
            </a:r>
            <a:r>
              <a:rPr lang="es-ES" sz="3200" dirty="0">
                <a:latin typeface="Arial" panose="020B0604020202020204" pitchFamily="34" charset="0"/>
                <a:cs typeface="Arial" panose="020B0604020202020204" pitchFamily="34" charset="0"/>
              </a:rPr>
              <a:t> / </a:t>
            </a:r>
            <a:r>
              <a:rPr lang="es-ES" sz="3200" dirty="0" err="1">
                <a:latin typeface="Arial" panose="020B0604020202020204" pitchFamily="34" charset="0"/>
                <a:cs typeface="Arial" panose="020B0604020202020204" pitchFamily="34" charset="0"/>
              </a:rPr>
              <a:t>Presentation</a:t>
            </a:r>
            <a:r>
              <a:rPr lang="es-ES" sz="3200" dirty="0">
                <a:latin typeface="Arial" panose="020B0604020202020204" pitchFamily="34" charset="0"/>
                <a:cs typeface="Arial" panose="020B0604020202020204" pitchFamily="34" charset="0"/>
              </a:rPr>
              <a:t> </a:t>
            </a:r>
            <a:r>
              <a:rPr lang="es-ES" sz="3200" dirty="0" err="1">
                <a:latin typeface="Arial" panose="020B0604020202020204" pitchFamily="34" charset="0"/>
                <a:cs typeface="Arial" panose="020B0604020202020204" pitchFamily="34" charset="0"/>
              </a:rPr>
              <a:t>Title</a:t>
            </a:r>
            <a:endParaRPr lang="en-GB" sz="3200" dirty="0">
              <a:latin typeface="Arial" panose="020B0604020202020204" pitchFamily="34" charset="0"/>
              <a:cs typeface="Arial" panose="020B0604020202020204" pitchFamily="34" charset="0"/>
            </a:endParaRPr>
          </a:p>
        </p:txBody>
      </p:sp>
      <p:sp>
        <p:nvSpPr>
          <p:cNvPr id="13" name="Text Placeholder 5">
            <a:extLst>
              <a:ext uri="{FF2B5EF4-FFF2-40B4-BE49-F238E27FC236}">
                <a16:creationId xmlns:a16="http://schemas.microsoft.com/office/drawing/2014/main" id="{BD3E0172-DE44-212A-2E1A-3C6864F37575}"/>
              </a:ext>
            </a:extLst>
          </p:cNvPr>
          <p:cNvSpPr txBox="1">
            <a:spLocks/>
          </p:cNvSpPr>
          <p:nvPr userDrawn="1"/>
        </p:nvSpPr>
        <p:spPr>
          <a:xfrm>
            <a:off x="2498218" y="5354978"/>
            <a:ext cx="7202487" cy="500062"/>
          </a:xfrm>
          <a:prstGeom prst="rect">
            <a:avLst/>
          </a:prstGeom>
          <a:solidFill>
            <a:srgbClr val="98C17F"/>
          </a:solidFill>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Presenter(s) / Organization</a:t>
            </a:r>
          </a:p>
        </p:txBody>
      </p:sp>
      <p:sp>
        <p:nvSpPr>
          <p:cNvPr id="15" name="Text Placeholder 5">
            <a:extLst>
              <a:ext uri="{FF2B5EF4-FFF2-40B4-BE49-F238E27FC236}">
                <a16:creationId xmlns:a16="http://schemas.microsoft.com/office/drawing/2014/main" id="{C092D4FB-EE88-E63E-6687-668420C37A58}"/>
              </a:ext>
            </a:extLst>
          </p:cNvPr>
          <p:cNvSpPr txBox="1">
            <a:spLocks/>
          </p:cNvSpPr>
          <p:nvPr userDrawn="1"/>
        </p:nvSpPr>
        <p:spPr>
          <a:xfrm>
            <a:off x="2498218" y="4734171"/>
            <a:ext cx="7202487" cy="500062"/>
          </a:xfrm>
          <a:prstGeom prst="rect">
            <a:avLst/>
          </a:prstGeom>
          <a:solidFill>
            <a:srgbClr val="98C17F"/>
          </a:solidFill>
        </p:spPr>
        <p:txBody>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Date, Location</a:t>
            </a:r>
          </a:p>
        </p:txBody>
      </p:sp>
      <p:sp>
        <p:nvSpPr>
          <p:cNvPr id="16" name="Marcador de texto 12">
            <a:extLst>
              <a:ext uri="{FF2B5EF4-FFF2-40B4-BE49-F238E27FC236}">
                <a16:creationId xmlns:a16="http://schemas.microsoft.com/office/drawing/2014/main" id="{7E8ECF79-0115-868A-C5C8-C9D4BD36F8E8}"/>
              </a:ext>
            </a:extLst>
          </p:cNvPr>
          <p:cNvSpPr txBox="1">
            <a:spLocks/>
          </p:cNvSpPr>
          <p:nvPr userDrawn="1"/>
        </p:nvSpPr>
        <p:spPr>
          <a:xfrm>
            <a:off x="319178" y="6360659"/>
            <a:ext cx="6980534" cy="434278"/>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sz="1600" b="0" kern="1200">
                <a:solidFill>
                  <a:srgbClr val="AB976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700" dirty="0">
                <a:solidFill>
                  <a:schemeClr val="tx1">
                    <a:lumMod val="75000"/>
                    <a:lumOff val="25000"/>
                  </a:schemeClr>
                </a:solidFill>
              </a:rPr>
              <a:t>This project has received funding from the European Union’s Horizon Europe research and innovation programme under grant agreement No 101058089.</a:t>
            </a:r>
            <a:endParaRPr lang="en-GB" sz="700" dirty="0">
              <a:solidFill>
                <a:schemeClr val="tx1">
                  <a:lumMod val="75000"/>
                  <a:lumOff val="25000"/>
                </a:schemeClr>
              </a:solidFill>
              <a:highlight>
                <a:srgbClr val="FFFF00"/>
              </a:highlight>
            </a:endParaRPr>
          </a:p>
        </p:txBody>
      </p:sp>
      <p:pic>
        <p:nvPicPr>
          <p:cNvPr id="17" name="Imagen 7" descr="Imagen que contiene dibujo, flor&#10;&#10;Descripción generada automáticamente">
            <a:extLst>
              <a:ext uri="{FF2B5EF4-FFF2-40B4-BE49-F238E27FC236}">
                <a16:creationId xmlns:a16="http://schemas.microsoft.com/office/drawing/2014/main" id="{555ECEA5-10D4-1D65-FEE2-DBCBF67C8564}"/>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132403" y="6406308"/>
            <a:ext cx="513332" cy="342981"/>
          </a:xfrm>
          <a:prstGeom prst="rect">
            <a:avLst/>
          </a:prstGeom>
        </p:spPr>
      </p:pic>
    </p:spTree>
    <p:extLst>
      <p:ext uri="{BB962C8B-B14F-4D97-AF65-F5344CB8AC3E}">
        <p14:creationId xmlns:p14="http://schemas.microsoft.com/office/powerpoint/2010/main" val="123085334"/>
      </p:ext>
    </p:extLst>
  </p:cSld>
  <p:clrMap bg1="lt1" tx1="dk1" bg2="lt2" tx2="dk2" accent1="accent1" accent2="accent2" accent3="accent3" accent4="accent4" accent5="accent5" accent6="accent6" hlink="hlink" folHlink="folHlink"/>
  <p:sldLayoutIdLst>
    <p:sldLayoutId id="2147483677"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Marcador de número de diapositiva 5">
            <a:extLst>
              <a:ext uri="{FF2B5EF4-FFF2-40B4-BE49-F238E27FC236}">
                <a16:creationId xmlns:a16="http://schemas.microsoft.com/office/drawing/2014/main" id="{B8CDDB8E-31DB-4795-A48B-DDE39840A96E}"/>
              </a:ext>
            </a:extLst>
          </p:cNvPr>
          <p:cNvSpPr>
            <a:spLocks noGrp="1"/>
          </p:cNvSpPr>
          <p:nvPr>
            <p:ph type="sldNum" sz="quarter" idx="4"/>
          </p:nvPr>
        </p:nvSpPr>
        <p:spPr>
          <a:xfrm>
            <a:off x="9129622" y="6311685"/>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C95AA2-3B59-4831-8BC6-006282D7F8BD}" type="slidenum">
              <a:rPr lang="en-GB" smtClean="0"/>
              <a:t>‹Nr.›</a:t>
            </a:fld>
            <a:endParaRPr lang="en-GB"/>
          </a:p>
        </p:txBody>
      </p:sp>
      <p:cxnSp>
        <p:nvCxnSpPr>
          <p:cNvPr id="5" name="Conector recto 4"/>
          <p:cNvCxnSpPr>
            <a:cxnSpLocks/>
          </p:cNvCxnSpPr>
          <p:nvPr userDrawn="1"/>
        </p:nvCxnSpPr>
        <p:spPr>
          <a:xfrm>
            <a:off x="2400" y="746710"/>
            <a:ext cx="12189600" cy="0"/>
          </a:xfrm>
          <a:prstGeom prst="line">
            <a:avLst/>
          </a:prstGeom>
          <a:ln w="76200" cmpd="sng">
            <a:solidFill>
              <a:srgbClr val="648B4D"/>
            </a:solidFill>
          </a:ln>
        </p:spPr>
        <p:style>
          <a:lnRef idx="1">
            <a:schemeClr val="accent1"/>
          </a:lnRef>
          <a:fillRef idx="0">
            <a:schemeClr val="accent1"/>
          </a:fillRef>
          <a:effectRef idx="0">
            <a:schemeClr val="accent1"/>
          </a:effectRef>
          <a:fontRef idx="minor">
            <a:schemeClr val="tx1"/>
          </a:fontRef>
        </p:style>
      </p:cxnSp>
      <p:pic>
        <p:nvPicPr>
          <p:cNvPr id="4" name="Picture 3" descr="Shape, circle&#10;&#10;Description automatically generated">
            <a:extLst>
              <a:ext uri="{FF2B5EF4-FFF2-40B4-BE49-F238E27FC236}">
                <a16:creationId xmlns:a16="http://schemas.microsoft.com/office/drawing/2014/main" id="{2D276425-4F53-5BB3-4FD7-9E1030A3B0EA}"/>
              </a:ext>
            </a:extLst>
          </p:cNvPr>
          <p:cNvPicPr>
            <a:picLocks noChangeAspect="1"/>
          </p:cNvPicPr>
          <p:nvPr userDrawn="1"/>
        </p:nvPicPr>
        <p:blipFill>
          <a:blip r:embed="rId12" cstate="hqprint">
            <a:extLst>
              <a:ext uri="{28A0092B-C50C-407E-A947-70E740481C1C}">
                <a14:useLocalDpi xmlns:a14="http://schemas.microsoft.com/office/drawing/2010/main" val="0"/>
              </a:ext>
            </a:extLst>
          </a:blip>
          <a:stretch>
            <a:fillRect/>
          </a:stretch>
        </p:blipFill>
        <p:spPr>
          <a:xfrm>
            <a:off x="8568564" y="337075"/>
            <a:ext cx="3369284" cy="819270"/>
          </a:xfrm>
          <a:prstGeom prst="rect">
            <a:avLst/>
          </a:prstGeom>
        </p:spPr>
      </p:pic>
      <p:sp>
        <p:nvSpPr>
          <p:cNvPr id="9" name="Marcador de texto 12">
            <a:extLst>
              <a:ext uri="{FF2B5EF4-FFF2-40B4-BE49-F238E27FC236}">
                <a16:creationId xmlns:a16="http://schemas.microsoft.com/office/drawing/2014/main" id="{9E248C68-CEBD-7766-755E-3887CB1E5599}"/>
              </a:ext>
            </a:extLst>
          </p:cNvPr>
          <p:cNvSpPr txBox="1">
            <a:spLocks/>
          </p:cNvSpPr>
          <p:nvPr userDrawn="1"/>
        </p:nvSpPr>
        <p:spPr>
          <a:xfrm>
            <a:off x="319178" y="6360659"/>
            <a:ext cx="6980534" cy="434278"/>
          </a:xfrm>
          <a:prstGeom prst="rect">
            <a:avLst/>
          </a:prstGeom>
        </p:spPr>
        <p:txBody>
          <a:bodyPr anchor="ctr" anchorCtr="0"/>
          <a:lstStyle>
            <a:lvl1pPr marL="0" indent="0" algn="l" defTabSz="914400" rtl="0" eaLnBrk="1" latinLnBrk="0" hangingPunct="1">
              <a:lnSpc>
                <a:spcPct val="90000"/>
              </a:lnSpc>
              <a:spcBef>
                <a:spcPts val="1000"/>
              </a:spcBef>
              <a:buFont typeface="Arial" panose="020B0604020202020204" pitchFamily="34" charset="0"/>
              <a:buNone/>
              <a:defRPr sz="1600" b="0" kern="1200">
                <a:solidFill>
                  <a:srgbClr val="AB9760"/>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GB" sz="700" dirty="0">
                <a:solidFill>
                  <a:schemeClr val="tx1">
                    <a:lumMod val="75000"/>
                    <a:lumOff val="25000"/>
                  </a:schemeClr>
                </a:solidFill>
              </a:rPr>
              <a:t>This project has received funding from the European Union’s Horizon Europe research and innovation programme under grant agreement No 101058089.</a:t>
            </a:r>
            <a:endParaRPr lang="en-GB" sz="700" dirty="0">
              <a:solidFill>
                <a:schemeClr val="tx1">
                  <a:lumMod val="75000"/>
                  <a:lumOff val="25000"/>
                </a:schemeClr>
              </a:solidFill>
              <a:highlight>
                <a:srgbClr val="FFFF00"/>
              </a:highlight>
            </a:endParaRPr>
          </a:p>
        </p:txBody>
      </p:sp>
      <p:pic>
        <p:nvPicPr>
          <p:cNvPr id="10" name="Imagen 7" descr="Imagen que contiene dibujo, flor&#10;&#10;Descripción generada automáticamente">
            <a:extLst>
              <a:ext uri="{FF2B5EF4-FFF2-40B4-BE49-F238E27FC236}">
                <a16:creationId xmlns:a16="http://schemas.microsoft.com/office/drawing/2014/main" id="{A1E31C4F-11C1-C825-9531-65E0FB585087}"/>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32403" y="6406308"/>
            <a:ext cx="513332" cy="342981"/>
          </a:xfrm>
          <a:prstGeom prst="rect">
            <a:avLst/>
          </a:prstGeom>
        </p:spPr>
      </p:pic>
    </p:spTree>
    <p:extLst>
      <p:ext uri="{BB962C8B-B14F-4D97-AF65-F5344CB8AC3E}">
        <p14:creationId xmlns:p14="http://schemas.microsoft.com/office/powerpoint/2010/main" val="209984847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87" r:id="rId3"/>
    <p:sldLayoutId id="2147483680" r:id="rId4"/>
    <p:sldLayoutId id="2147483686" r:id="rId5"/>
    <p:sldLayoutId id="2147483685" r:id="rId6"/>
    <p:sldLayoutId id="2147483682" r:id="rId7"/>
    <p:sldLayoutId id="2147483681" r:id="rId8"/>
    <p:sldLayoutId id="2147483683" r:id="rId9"/>
    <p:sldLayoutId id="2147483684" r:id="rId10"/>
  </p:sldLayoutIdLst>
  <p:hf hdr="0" ftr="0" dt="0"/>
  <p:txStyles>
    <p:titleStyle>
      <a:lvl1pPr algn="r" defTabSz="914400" rtl="0" eaLnBrk="1" latinLnBrk="0" hangingPunct="1">
        <a:lnSpc>
          <a:spcPct val="90000"/>
        </a:lnSpc>
        <a:spcBef>
          <a:spcPct val="0"/>
        </a:spcBef>
        <a:buNone/>
        <a:defRPr sz="3800" kern="1200">
          <a:solidFill>
            <a:schemeClr val="bg1"/>
          </a:solidFill>
          <a:latin typeface="Arial" panose="020B0604020202020204" pitchFamily="34" charset="0"/>
          <a:ea typeface="+mj-ea"/>
          <a:cs typeface="Arial" panose="020B0604020202020204" pitchFamily="34" charset="0"/>
        </a:defRPr>
      </a:lvl1pPr>
    </p:titleStyle>
    <p:bodyStyle>
      <a:lvl1pPr marL="0" indent="0" algn="r" defTabSz="914400" rtl="0" eaLnBrk="1" latinLnBrk="0" hangingPunct="1">
        <a:lnSpc>
          <a:spcPct val="90000"/>
        </a:lnSpc>
        <a:spcBef>
          <a:spcPts val="1000"/>
        </a:spcBef>
        <a:buFont typeface="Arial" panose="020B0604020202020204" pitchFamily="34" charset="0"/>
        <a:buNone/>
        <a:defRPr sz="1800" kern="1200">
          <a:solidFill>
            <a:schemeClr val="bg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0.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10.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0.xml"/><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0.xml"/><Relationship Id="rId6" Type="http://schemas.openxmlformats.org/officeDocument/2006/relationships/image" Target="../media/image27.png"/><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0.xml"/><Relationship Id="rId4" Type="http://schemas.openxmlformats.org/officeDocument/2006/relationships/image" Target="../media/image38.jpeg"/></Relationships>
</file>

<file path=ppt/slides/_rels/slide1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jpeg"/><Relationship Id="rId7" Type="http://schemas.openxmlformats.org/officeDocument/2006/relationships/image" Target="../media/image44.png"/><Relationship Id="rId2" Type="http://schemas.openxmlformats.org/officeDocument/2006/relationships/image" Target="../media/image39.jpeg"/><Relationship Id="rId1" Type="http://schemas.openxmlformats.org/officeDocument/2006/relationships/slideLayout" Target="../slideLayouts/slideLayout10.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jpeg"/><Relationship Id="rId10" Type="http://schemas.openxmlformats.org/officeDocument/2006/relationships/image" Target="../media/image47.jpeg"/><Relationship Id="rId4" Type="http://schemas.openxmlformats.org/officeDocument/2006/relationships/image" Target="../media/image41.jpeg"/><Relationship Id="rId9"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0.xml"/><Relationship Id="rId5" Type="http://schemas.openxmlformats.org/officeDocument/2006/relationships/image" Target="../media/image52.jpeg"/><Relationship Id="rId4" Type="http://schemas.openxmlformats.org/officeDocument/2006/relationships/image" Target="../media/image5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10.xml"/><Relationship Id="rId4" Type="http://schemas.openxmlformats.org/officeDocument/2006/relationships/image" Target="../media/image57.jpeg"/></Relationships>
</file>

<file path=ppt/slides/_rels/slide2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0.xml"/><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hyperlink" Target="https://doi.org/10.1016/j.compositesb.2025.112490" TargetMode="External"/><Relationship Id="rId2" Type="http://schemas.openxmlformats.org/officeDocument/2006/relationships/hyperlink" Target="https://doi.org/10.1007/s42824-023-00085-7" TargetMode="Externa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FE0F9D3-6989-F7DB-7744-2DAA102E7B62}"/>
              </a:ext>
            </a:extLst>
          </p:cNvPr>
          <p:cNvSpPr>
            <a:spLocks noGrp="1"/>
          </p:cNvSpPr>
          <p:nvPr>
            <p:ph type="body" sz="quarter" idx="14"/>
          </p:nvPr>
        </p:nvSpPr>
        <p:spPr>
          <a:xfrm>
            <a:off x="1527462" y="3166231"/>
            <a:ext cx="9143999" cy="1394193"/>
          </a:xfrm>
        </p:spPr>
        <p:txBody>
          <a:bodyPr/>
          <a:lstStyle/>
          <a:p>
            <a:r>
              <a:rPr lang="de-DE" sz="2800" dirty="0"/>
              <a:t>8</a:t>
            </a:r>
            <a:r>
              <a:rPr lang="de-DE" sz="2800" baseline="30000" dirty="0"/>
              <a:t>th</a:t>
            </a:r>
            <a:r>
              <a:rPr lang="de-DE" sz="2800" dirty="0"/>
              <a:t> </a:t>
            </a:r>
            <a:r>
              <a:rPr lang="de-DE" sz="2800" dirty="0" err="1"/>
              <a:t>EuReComp</a:t>
            </a:r>
            <a:r>
              <a:rPr lang="de-DE" sz="2800" dirty="0"/>
              <a:t> Webinar </a:t>
            </a:r>
            <a:br>
              <a:rPr lang="de-DE" sz="2800" dirty="0"/>
            </a:br>
            <a:r>
              <a:rPr lang="de-DE" sz="2800" dirty="0"/>
              <a:t>„</a:t>
            </a:r>
            <a:r>
              <a:rPr lang="en-US" sz="2800" dirty="0"/>
              <a:t>Repurposing End-of-Life Wind Turbine Blades – Case Study: Composite Floaters for Floating PV Systems” </a:t>
            </a:r>
          </a:p>
        </p:txBody>
      </p:sp>
      <p:sp>
        <p:nvSpPr>
          <p:cNvPr id="7" name="Text Placeholder 6">
            <a:extLst>
              <a:ext uri="{FF2B5EF4-FFF2-40B4-BE49-F238E27FC236}">
                <a16:creationId xmlns:a16="http://schemas.microsoft.com/office/drawing/2014/main" id="{55F55F5C-028B-F59A-4926-48DEF59B2E64}"/>
              </a:ext>
            </a:extLst>
          </p:cNvPr>
          <p:cNvSpPr>
            <a:spLocks noGrp="1"/>
          </p:cNvSpPr>
          <p:nvPr>
            <p:ph type="body" sz="quarter" idx="17"/>
          </p:nvPr>
        </p:nvSpPr>
        <p:spPr/>
        <p:txBody>
          <a:bodyPr/>
          <a:lstStyle/>
          <a:p>
            <a:r>
              <a:rPr lang="de-DE" dirty="0"/>
              <a:t>Dr. </a:t>
            </a:r>
            <a:r>
              <a:rPr lang="de-DE" dirty="0" err="1"/>
              <a:t>Andreia</a:t>
            </a:r>
            <a:r>
              <a:rPr lang="de-DE" dirty="0"/>
              <a:t> Araújo, Prof. Robert Böhm</a:t>
            </a:r>
            <a:endParaRPr lang="en-US" dirty="0"/>
          </a:p>
        </p:txBody>
      </p:sp>
      <p:sp>
        <p:nvSpPr>
          <p:cNvPr id="9" name="Text Placeholder 8">
            <a:extLst>
              <a:ext uri="{FF2B5EF4-FFF2-40B4-BE49-F238E27FC236}">
                <a16:creationId xmlns:a16="http://schemas.microsoft.com/office/drawing/2014/main" id="{44294E8C-D782-6663-17AC-57B0823C1EA1}"/>
              </a:ext>
            </a:extLst>
          </p:cNvPr>
          <p:cNvSpPr>
            <a:spLocks noGrp="1"/>
          </p:cNvSpPr>
          <p:nvPr>
            <p:ph type="body" sz="quarter" idx="19"/>
          </p:nvPr>
        </p:nvSpPr>
        <p:spPr/>
        <p:txBody>
          <a:bodyPr/>
          <a:lstStyle/>
          <a:p>
            <a:r>
              <a:rPr lang="de-DE" dirty="0"/>
              <a:t>30.10.2025</a:t>
            </a:r>
            <a:endParaRPr lang="en-US" dirty="0"/>
          </a:p>
        </p:txBody>
      </p:sp>
      <p:pic>
        <p:nvPicPr>
          <p:cNvPr id="2" name="Grafik 1">
            <a:extLst>
              <a:ext uri="{FF2B5EF4-FFF2-40B4-BE49-F238E27FC236}">
                <a16:creationId xmlns:a16="http://schemas.microsoft.com/office/drawing/2014/main" id="{A42AECFE-3B88-DBCF-D74E-F1827A1D25B7}"/>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0869059" y="6284976"/>
            <a:ext cx="1137825" cy="295937"/>
          </a:xfrm>
          <a:prstGeom prst="rect">
            <a:avLst/>
          </a:prstGeom>
        </p:spPr>
      </p:pic>
    </p:spTree>
    <p:extLst>
      <p:ext uri="{BB962C8B-B14F-4D97-AF65-F5344CB8AC3E}">
        <p14:creationId xmlns:p14="http://schemas.microsoft.com/office/powerpoint/2010/main" val="12700734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AB3EF9-FE82-241C-4720-37C413C686F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C590A81-1487-5061-0591-13871252785C}"/>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Repurposing of WTBs: multi-scale problem</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7012225E-13B1-DAE6-3F66-928AB25AF023}"/>
              </a:ext>
            </a:extLst>
          </p:cNvPr>
          <p:cNvSpPr>
            <a:spLocks noGrp="1"/>
          </p:cNvSpPr>
          <p:nvPr>
            <p:ph type="sldNum" sz="quarter" idx="10"/>
          </p:nvPr>
        </p:nvSpPr>
        <p:spPr/>
        <p:txBody>
          <a:bodyPr/>
          <a:lstStyle/>
          <a:p>
            <a:fld id="{BBC95AA2-3B59-4831-8BC6-006282D7F8BD}" type="slidenum">
              <a:rPr lang="en-GB" smtClean="0"/>
              <a:t>10</a:t>
            </a:fld>
            <a:endParaRPr lang="en-GB"/>
          </a:p>
        </p:txBody>
      </p:sp>
      <p:sp>
        <p:nvSpPr>
          <p:cNvPr id="4" name="Content Placeholder 3">
            <a:extLst>
              <a:ext uri="{FF2B5EF4-FFF2-40B4-BE49-F238E27FC236}">
                <a16:creationId xmlns:a16="http://schemas.microsoft.com/office/drawing/2014/main" id="{17B1041F-F216-BED4-3C63-03661751139C}"/>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Grafik 4">
            <a:extLst>
              <a:ext uri="{FF2B5EF4-FFF2-40B4-BE49-F238E27FC236}">
                <a16:creationId xmlns:a16="http://schemas.microsoft.com/office/drawing/2014/main" id="{AE9BBFD9-CC0F-C0D6-BF45-1F49DB4606FE}"/>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a:stretch/>
        </p:blipFill>
        <p:spPr>
          <a:xfrm flipH="1">
            <a:off x="95255" y="1662713"/>
            <a:ext cx="4031896" cy="2064639"/>
          </a:xfrm>
          <a:prstGeom prst="rect">
            <a:avLst/>
          </a:prstGeom>
        </p:spPr>
      </p:pic>
      <p:pic>
        <p:nvPicPr>
          <p:cNvPr id="6" name="Bildplatzhalter 33">
            <a:extLst>
              <a:ext uri="{FF2B5EF4-FFF2-40B4-BE49-F238E27FC236}">
                <a16:creationId xmlns:a16="http://schemas.microsoft.com/office/drawing/2014/main" id="{CE13F9DA-AE65-9347-AC27-6B330D1FBD2D}"/>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116963" y="3917513"/>
            <a:ext cx="4010188" cy="1864987"/>
          </a:xfrm>
          <a:prstGeom prst="rect">
            <a:avLst/>
          </a:prstGeom>
        </p:spPr>
      </p:pic>
      <p:pic>
        <p:nvPicPr>
          <p:cNvPr id="7" name="Inhaltsplatzhalter 6">
            <a:extLst>
              <a:ext uri="{FF2B5EF4-FFF2-40B4-BE49-F238E27FC236}">
                <a16:creationId xmlns:a16="http://schemas.microsoft.com/office/drawing/2014/main" id="{E90ED603-D4A3-3338-DB8A-896E22FC5502}"/>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4519196" y="2114179"/>
            <a:ext cx="6883794" cy="3260452"/>
          </a:xfrm>
          <a:prstGeom prst="rect">
            <a:avLst/>
          </a:prstGeom>
        </p:spPr>
      </p:pic>
      <p:sp>
        <p:nvSpPr>
          <p:cNvPr id="8" name="Freihandform: Form 7">
            <a:extLst>
              <a:ext uri="{FF2B5EF4-FFF2-40B4-BE49-F238E27FC236}">
                <a16:creationId xmlns:a16="http://schemas.microsoft.com/office/drawing/2014/main" id="{CFEEDFC9-C15B-5707-AC17-077BDF91ED22}"/>
              </a:ext>
            </a:extLst>
          </p:cNvPr>
          <p:cNvSpPr/>
          <p:nvPr/>
        </p:nvSpPr>
        <p:spPr>
          <a:xfrm>
            <a:off x="7192691" y="3902753"/>
            <a:ext cx="4540250" cy="1536700"/>
          </a:xfrm>
          <a:custGeom>
            <a:avLst/>
            <a:gdLst>
              <a:gd name="connsiteX0" fmla="*/ 0 w 4540250"/>
              <a:gd name="connsiteY0" fmla="*/ 1390650 h 1536700"/>
              <a:gd name="connsiteX1" fmla="*/ 120650 w 4540250"/>
              <a:gd name="connsiteY1" fmla="*/ 1022350 h 1536700"/>
              <a:gd name="connsiteX2" fmla="*/ 679450 w 4540250"/>
              <a:gd name="connsiteY2" fmla="*/ 1003300 h 1536700"/>
              <a:gd name="connsiteX3" fmla="*/ 869950 w 4540250"/>
              <a:gd name="connsiteY3" fmla="*/ 946150 h 1536700"/>
              <a:gd name="connsiteX4" fmla="*/ 895350 w 4540250"/>
              <a:gd name="connsiteY4" fmla="*/ 800100 h 1536700"/>
              <a:gd name="connsiteX5" fmla="*/ 1479550 w 4540250"/>
              <a:gd name="connsiteY5" fmla="*/ 647700 h 1536700"/>
              <a:gd name="connsiteX6" fmla="*/ 1530350 w 4540250"/>
              <a:gd name="connsiteY6" fmla="*/ 622300 h 1536700"/>
              <a:gd name="connsiteX7" fmla="*/ 2387600 w 4540250"/>
              <a:gd name="connsiteY7" fmla="*/ 311150 h 1536700"/>
              <a:gd name="connsiteX8" fmla="*/ 3835400 w 4540250"/>
              <a:gd name="connsiteY8" fmla="*/ 0 h 1536700"/>
              <a:gd name="connsiteX9" fmla="*/ 4508500 w 4540250"/>
              <a:gd name="connsiteY9" fmla="*/ 444500 h 1536700"/>
              <a:gd name="connsiteX10" fmla="*/ 4540250 w 4540250"/>
              <a:gd name="connsiteY10" fmla="*/ 501650 h 1536700"/>
              <a:gd name="connsiteX11" fmla="*/ 4267200 w 4540250"/>
              <a:gd name="connsiteY11" fmla="*/ 1295400 h 1536700"/>
              <a:gd name="connsiteX12" fmla="*/ 3911600 w 4540250"/>
              <a:gd name="connsiteY12" fmla="*/ 1536700 h 1536700"/>
              <a:gd name="connsiteX13" fmla="*/ 717550 w 4540250"/>
              <a:gd name="connsiteY13" fmla="*/ 1504950 h 1536700"/>
              <a:gd name="connsiteX14" fmla="*/ 0 w 4540250"/>
              <a:gd name="connsiteY14" fmla="*/ 1390650 h 153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0250" h="1536700">
                <a:moveTo>
                  <a:pt x="0" y="1390650"/>
                </a:moveTo>
                <a:lnTo>
                  <a:pt x="120650" y="1022350"/>
                </a:lnTo>
                <a:lnTo>
                  <a:pt x="679450" y="1003300"/>
                </a:lnTo>
                <a:lnTo>
                  <a:pt x="869950" y="946150"/>
                </a:lnTo>
                <a:lnTo>
                  <a:pt x="895350" y="800100"/>
                </a:lnTo>
                <a:lnTo>
                  <a:pt x="1479550" y="647700"/>
                </a:lnTo>
                <a:lnTo>
                  <a:pt x="1530350" y="622300"/>
                </a:lnTo>
                <a:lnTo>
                  <a:pt x="2387600" y="311150"/>
                </a:lnTo>
                <a:lnTo>
                  <a:pt x="3835400" y="0"/>
                </a:lnTo>
                <a:lnTo>
                  <a:pt x="4508500" y="444500"/>
                </a:lnTo>
                <a:lnTo>
                  <a:pt x="4540250" y="501650"/>
                </a:lnTo>
                <a:lnTo>
                  <a:pt x="4267200" y="1295400"/>
                </a:lnTo>
                <a:lnTo>
                  <a:pt x="3911600" y="1536700"/>
                </a:lnTo>
                <a:lnTo>
                  <a:pt x="717550" y="1504950"/>
                </a:lnTo>
                <a:lnTo>
                  <a:pt x="0" y="1390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solidFill>
                <a:prstClr val="white"/>
              </a:solidFill>
              <a:latin typeface="Arial" panose="020B0604020202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648D3F60-F165-E4E7-D7A3-4BF4CF1C3AF9}"/>
              </a:ext>
            </a:extLst>
          </p:cNvPr>
          <p:cNvSpPr txBox="1"/>
          <p:nvPr/>
        </p:nvSpPr>
        <p:spPr>
          <a:xfrm>
            <a:off x="5672797" y="3666944"/>
            <a:ext cx="986624" cy="523220"/>
          </a:xfrm>
          <a:prstGeom prst="rect">
            <a:avLst/>
          </a:prstGeom>
          <a:solidFill>
            <a:schemeClr val="bg1"/>
          </a:solidFill>
          <a:ln>
            <a:noFill/>
          </a:ln>
        </p:spPr>
        <p:txBody>
          <a:bodyPr wrap="square" rtlCol="0">
            <a:spAutoFit/>
          </a:bodyPr>
          <a:lstStyle/>
          <a:p>
            <a:pPr algn="ctr"/>
            <a:r>
              <a:rPr lang="de-DE" sz="1400" dirty="0">
                <a:solidFill>
                  <a:prstClr val="black"/>
                </a:solidFill>
                <a:latin typeface="Arial" panose="020B0604020202020204" pitchFamily="34" charset="0"/>
                <a:ea typeface="Source Sans Pro" panose="020B0503030403020204" pitchFamily="34" charset="0"/>
                <a:cs typeface="Arial" panose="020B0604020202020204" pitchFamily="34" charset="0"/>
              </a:rPr>
              <a:t>Glass </a:t>
            </a:r>
            <a:r>
              <a:rPr lang="de-DE" sz="1400" dirty="0" err="1">
                <a:solidFill>
                  <a:prstClr val="black"/>
                </a:solidFill>
                <a:latin typeface="Arial" panose="020B0604020202020204" pitchFamily="34" charset="0"/>
                <a:ea typeface="Source Sans Pro" panose="020B0503030403020204" pitchFamily="34" charset="0"/>
                <a:cs typeface="Arial" panose="020B0604020202020204" pitchFamily="34" charset="0"/>
              </a:rPr>
              <a:t>fibre</a:t>
            </a:r>
            <a:endParaRPr lang="de-DE" sz="1400" dirty="0">
              <a:solidFill>
                <a:prstClr val="black"/>
              </a:solidFill>
              <a:latin typeface="Arial" panose="020B0604020202020204" pitchFamily="34" charset="0"/>
              <a:ea typeface="Source Sans Pro" panose="020B0503030403020204" pitchFamily="34" charset="0"/>
              <a:cs typeface="Arial" panose="020B0604020202020204" pitchFamily="34" charset="0"/>
            </a:endParaRPr>
          </a:p>
        </p:txBody>
      </p:sp>
      <p:sp>
        <p:nvSpPr>
          <p:cNvPr id="10" name="Textfeld 9">
            <a:extLst>
              <a:ext uri="{FF2B5EF4-FFF2-40B4-BE49-F238E27FC236}">
                <a16:creationId xmlns:a16="http://schemas.microsoft.com/office/drawing/2014/main" id="{09107719-B65B-D37A-BB7A-C1D7C196CDE3}"/>
              </a:ext>
            </a:extLst>
          </p:cNvPr>
          <p:cNvSpPr txBox="1"/>
          <p:nvPr/>
        </p:nvSpPr>
        <p:spPr>
          <a:xfrm>
            <a:off x="5095797" y="3936133"/>
            <a:ext cx="1587027" cy="523220"/>
          </a:xfrm>
          <a:prstGeom prst="rect">
            <a:avLst/>
          </a:prstGeom>
          <a:solidFill>
            <a:schemeClr val="bg1"/>
          </a:solidFill>
          <a:ln>
            <a:noFill/>
          </a:ln>
        </p:spPr>
        <p:txBody>
          <a:bodyPr wrap="square" rtlCol="0">
            <a:spAutoFit/>
          </a:bodyPr>
          <a:lstStyle/>
          <a:p>
            <a:pPr algn="ctr"/>
            <a:r>
              <a:rPr lang="de-DE" sz="1400" dirty="0">
                <a:solidFill>
                  <a:prstClr val="black"/>
                </a:solidFill>
                <a:latin typeface="Arial" panose="020B0604020202020204" pitchFamily="34" charset="0"/>
                <a:ea typeface="Source Sans Pro" panose="020B0503030403020204" pitchFamily="34" charset="0"/>
                <a:cs typeface="Arial" panose="020B0604020202020204" pitchFamily="34" charset="0"/>
              </a:rPr>
              <a:t>Polymer </a:t>
            </a:r>
            <a:r>
              <a:rPr lang="de-DE" sz="1400" dirty="0" err="1">
                <a:solidFill>
                  <a:prstClr val="black"/>
                </a:solidFill>
                <a:latin typeface="Arial" panose="020B0604020202020204" pitchFamily="34" charset="0"/>
                <a:ea typeface="Source Sans Pro" panose="020B0503030403020204" pitchFamily="34" charset="0"/>
                <a:cs typeface="Arial" panose="020B0604020202020204" pitchFamily="34" charset="0"/>
              </a:rPr>
              <a:t>matrix</a:t>
            </a:r>
            <a:endParaRPr lang="de-DE" sz="1400" dirty="0">
              <a:solidFill>
                <a:prstClr val="black"/>
              </a:solidFill>
              <a:latin typeface="Arial" panose="020B0604020202020204" pitchFamily="34" charset="0"/>
              <a:ea typeface="Source Sans Pro" panose="020B0503030403020204" pitchFamily="34" charset="0"/>
              <a:cs typeface="Arial" panose="020B0604020202020204" pitchFamily="34" charset="0"/>
            </a:endParaRPr>
          </a:p>
          <a:p>
            <a:pPr algn="ctr"/>
            <a:r>
              <a:rPr lang="de-DE" sz="1400" dirty="0">
                <a:solidFill>
                  <a:prstClr val="black"/>
                </a:solidFill>
                <a:latin typeface="Arial" panose="020B0604020202020204" pitchFamily="34" charset="0"/>
                <a:ea typeface="Source Sans Pro" panose="020B0503030403020204" pitchFamily="34" charset="0"/>
                <a:cs typeface="Arial" panose="020B0604020202020204" pitchFamily="34" charset="0"/>
              </a:rPr>
              <a:t>(</a:t>
            </a:r>
            <a:r>
              <a:rPr lang="de-DE" sz="1400" dirty="0" err="1">
                <a:solidFill>
                  <a:prstClr val="black"/>
                </a:solidFill>
                <a:latin typeface="Arial" panose="020B0604020202020204" pitchFamily="34" charset="0"/>
                <a:ea typeface="Source Sans Pro" panose="020B0503030403020204" pitchFamily="34" charset="0"/>
                <a:cs typeface="Arial" panose="020B0604020202020204" pitchFamily="34" charset="0"/>
              </a:rPr>
              <a:t>epoxy</a:t>
            </a:r>
            <a:r>
              <a:rPr lang="de-DE" sz="1400" dirty="0">
                <a:solidFill>
                  <a:prstClr val="black"/>
                </a:solidFill>
                <a:latin typeface="Arial" panose="020B0604020202020204" pitchFamily="34" charset="0"/>
                <a:ea typeface="Source Sans Pro" panose="020B0503030403020204" pitchFamily="34" charset="0"/>
                <a:cs typeface="Arial" panose="020B0604020202020204" pitchFamily="34" charset="0"/>
              </a:rPr>
              <a:t> </a:t>
            </a:r>
            <a:r>
              <a:rPr lang="de-DE" sz="1400" dirty="0" err="1">
                <a:solidFill>
                  <a:prstClr val="black"/>
                </a:solidFill>
                <a:latin typeface="Arial" panose="020B0604020202020204" pitchFamily="34" charset="0"/>
                <a:ea typeface="Source Sans Pro" panose="020B0503030403020204" pitchFamily="34" charset="0"/>
                <a:cs typeface="Arial" panose="020B0604020202020204" pitchFamily="34" charset="0"/>
              </a:rPr>
              <a:t>resin</a:t>
            </a:r>
            <a:r>
              <a:rPr lang="de-DE" sz="1400" dirty="0">
                <a:solidFill>
                  <a:prstClr val="black"/>
                </a:solidFill>
                <a:latin typeface="Arial" panose="020B0604020202020204" pitchFamily="34" charset="0"/>
                <a:ea typeface="Source Sans Pro" panose="020B0503030403020204" pitchFamily="34" charset="0"/>
                <a:cs typeface="Arial" panose="020B0604020202020204" pitchFamily="34" charset="0"/>
              </a:rPr>
              <a:t>)</a:t>
            </a:r>
          </a:p>
        </p:txBody>
      </p:sp>
      <p:sp>
        <p:nvSpPr>
          <p:cNvPr id="11" name="Textfeld 10">
            <a:extLst>
              <a:ext uri="{FF2B5EF4-FFF2-40B4-BE49-F238E27FC236}">
                <a16:creationId xmlns:a16="http://schemas.microsoft.com/office/drawing/2014/main" id="{249D3E0F-9D21-D8D6-E26C-D74B96DB2BE3}"/>
              </a:ext>
            </a:extLst>
          </p:cNvPr>
          <p:cNvSpPr txBox="1"/>
          <p:nvPr/>
        </p:nvSpPr>
        <p:spPr>
          <a:xfrm>
            <a:off x="4186946" y="3110148"/>
            <a:ext cx="1587027" cy="338554"/>
          </a:xfrm>
          <a:prstGeom prst="rect">
            <a:avLst/>
          </a:prstGeom>
          <a:solidFill>
            <a:srgbClr val="648B4D"/>
          </a:solidFill>
          <a:ln>
            <a:noFill/>
          </a:ln>
        </p:spPr>
        <p:txBody>
          <a:bodyPr wrap="square" rtlCol="0">
            <a:spAutoFit/>
          </a:bodyPr>
          <a:lstStyle/>
          <a:p>
            <a:pPr algn="ctr"/>
            <a:r>
              <a:rPr lang="de-DE" sz="1600" b="1" dirty="0">
                <a:solidFill>
                  <a:schemeClr val="bg1"/>
                </a:solidFill>
                <a:latin typeface="Arial" panose="020B0604020202020204" pitchFamily="34" charset="0"/>
                <a:ea typeface="Source Sans Pro" panose="020B0503030403020204" pitchFamily="34" charset="0"/>
                <a:cs typeface="Arial" panose="020B0604020202020204" pitchFamily="34" charset="0"/>
              </a:rPr>
              <a:t>Micro </a:t>
            </a:r>
            <a:r>
              <a:rPr lang="de-DE" sz="16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scale</a:t>
            </a:r>
            <a:endParaRPr lang="de-DE" sz="1600" b="1" dirty="0">
              <a:solidFill>
                <a:schemeClr val="bg1"/>
              </a:solidFill>
              <a:latin typeface="Arial" panose="020B0604020202020204" pitchFamily="34" charset="0"/>
              <a:ea typeface="Source Sans Pro" panose="020B0503030403020204" pitchFamily="34" charset="0"/>
              <a:cs typeface="Arial" panose="020B0604020202020204" pitchFamily="34" charset="0"/>
            </a:endParaRPr>
          </a:p>
        </p:txBody>
      </p:sp>
      <p:sp>
        <p:nvSpPr>
          <p:cNvPr id="12" name="Textfeld 11">
            <a:extLst>
              <a:ext uri="{FF2B5EF4-FFF2-40B4-BE49-F238E27FC236}">
                <a16:creationId xmlns:a16="http://schemas.microsoft.com/office/drawing/2014/main" id="{DE70FF7A-6114-7D85-2632-196560E7702B}"/>
              </a:ext>
            </a:extLst>
          </p:cNvPr>
          <p:cNvSpPr txBox="1"/>
          <p:nvPr/>
        </p:nvSpPr>
        <p:spPr>
          <a:xfrm>
            <a:off x="6443376" y="3165505"/>
            <a:ext cx="1192357" cy="584775"/>
          </a:xfrm>
          <a:prstGeom prst="rect">
            <a:avLst/>
          </a:prstGeom>
          <a:solidFill>
            <a:srgbClr val="648B4D"/>
          </a:solidFill>
          <a:ln>
            <a:noFill/>
          </a:ln>
        </p:spPr>
        <p:txBody>
          <a:bodyPr wrap="square" rtlCol="0">
            <a:spAutoFit/>
          </a:bodyPr>
          <a:lstStyle/>
          <a:p>
            <a:pPr algn="ctr"/>
            <a:r>
              <a:rPr lang="de-DE" sz="16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Meso</a:t>
            </a:r>
            <a:r>
              <a:rPr lang="de-DE" sz="1600" b="1"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sz="16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scale</a:t>
            </a:r>
            <a:endParaRPr lang="de-DE" sz="1600" b="1" dirty="0">
              <a:solidFill>
                <a:schemeClr val="bg1"/>
              </a:solidFill>
              <a:latin typeface="Arial" panose="020B0604020202020204" pitchFamily="34" charset="0"/>
              <a:ea typeface="Source Sans Pro" panose="020B0503030403020204" pitchFamily="34" charset="0"/>
              <a:cs typeface="Arial" panose="020B0604020202020204" pitchFamily="34" charset="0"/>
            </a:endParaRPr>
          </a:p>
        </p:txBody>
      </p:sp>
      <p:sp>
        <p:nvSpPr>
          <p:cNvPr id="13" name="Textfeld 12">
            <a:extLst>
              <a:ext uri="{FF2B5EF4-FFF2-40B4-BE49-F238E27FC236}">
                <a16:creationId xmlns:a16="http://schemas.microsoft.com/office/drawing/2014/main" id="{4FAC0EB0-085C-E655-E200-E646624454AB}"/>
              </a:ext>
            </a:extLst>
          </p:cNvPr>
          <p:cNvSpPr txBox="1"/>
          <p:nvPr/>
        </p:nvSpPr>
        <p:spPr>
          <a:xfrm>
            <a:off x="9994629" y="2958948"/>
            <a:ext cx="2077764" cy="584775"/>
          </a:xfrm>
          <a:prstGeom prst="rect">
            <a:avLst/>
          </a:prstGeom>
          <a:solidFill>
            <a:srgbClr val="648B4D"/>
          </a:solidFill>
          <a:ln>
            <a:noFill/>
          </a:ln>
        </p:spPr>
        <p:txBody>
          <a:bodyPr wrap="square" rtlCol="0">
            <a:spAutoFit/>
          </a:bodyPr>
          <a:lstStyle/>
          <a:p>
            <a:pPr algn="ctr"/>
            <a:r>
              <a:rPr lang="de-DE" sz="1600" b="1" dirty="0">
                <a:solidFill>
                  <a:schemeClr val="bg1"/>
                </a:solidFill>
                <a:latin typeface="Arial" panose="020B0604020202020204" pitchFamily="34" charset="0"/>
                <a:ea typeface="Source Sans Pro" panose="020B0503030403020204" pitchFamily="34" charset="0"/>
                <a:cs typeface="Arial" panose="020B0604020202020204" pitchFamily="34" charset="0"/>
              </a:rPr>
              <a:t>Sub-</a:t>
            </a:r>
            <a:r>
              <a:rPr lang="de-DE" sz="16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structural</a:t>
            </a:r>
            <a:r>
              <a:rPr lang="de-DE" sz="1600" b="1"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sz="16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scale</a:t>
            </a:r>
            <a:r>
              <a:rPr lang="de-DE" sz="1600" b="1"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p>
        </p:txBody>
      </p:sp>
      <p:sp>
        <p:nvSpPr>
          <p:cNvPr id="14" name="Textfeld 13">
            <a:extLst>
              <a:ext uri="{FF2B5EF4-FFF2-40B4-BE49-F238E27FC236}">
                <a16:creationId xmlns:a16="http://schemas.microsoft.com/office/drawing/2014/main" id="{A1336202-BA31-ED33-4165-150687388699}"/>
              </a:ext>
            </a:extLst>
          </p:cNvPr>
          <p:cNvSpPr txBox="1"/>
          <p:nvPr/>
        </p:nvSpPr>
        <p:spPr>
          <a:xfrm>
            <a:off x="6921229" y="4544154"/>
            <a:ext cx="2144712" cy="338554"/>
          </a:xfrm>
          <a:prstGeom prst="rect">
            <a:avLst/>
          </a:prstGeom>
          <a:solidFill>
            <a:srgbClr val="648B4D"/>
          </a:solidFill>
          <a:ln>
            <a:noFill/>
          </a:ln>
        </p:spPr>
        <p:txBody>
          <a:bodyPr wrap="square" rtlCol="0">
            <a:spAutoFit/>
          </a:bodyPr>
          <a:lstStyle/>
          <a:p>
            <a:pPr algn="ctr"/>
            <a:r>
              <a:rPr lang="de-DE" sz="16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Structural</a:t>
            </a:r>
            <a:r>
              <a:rPr lang="de-DE" sz="1600" b="1"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sz="16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scale</a:t>
            </a:r>
            <a:endParaRPr lang="de-DE" sz="1600" b="1" dirty="0">
              <a:solidFill>
                <a:schemeClr val="bg1"/>
              </a:solidFill>
              <a:latin typeface="Arial" panose="020B0604020202020204" pitchFamily="34" charset="0"/>
              <a:ea typeface="Source Sans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3898490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98C3B-90AF-BFA0-EC0E-0E555A51C24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20189DF-1C83-769F-36C4-8572C98D0545}"/>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Repurposing: definitions and classifications</a:t>
            </a:r>
          </a:p>
        </p:txBody>
      </p:sp>
      <p:sp>
        <p:nvSpPr>
          <p:cNvPr id="2" name="Slide Number Placeholder 1">
            <a:extLst>
              <a:ext uri="{FF2B5EF4-FFF2-40B4-BE49-F238E27FC236}">
                <a16:creationId xmlns:a16="http://schemas.microsoft.com/office/drawing/2014/main" id="{5100DFDE-68C7-E000-243C-1186B67CD619}"/>
              </a:ext>
            </a:extLst>
          </p:cNvPr>
          <p:cNvSpPr>
            <a:spLocks noGrp="1"/>
          </p:cNvSpPr>
          <p:nvPr>
            <p:ph type="sldNum" sz="quarter" idx="10"/>
          </p:nvPr>
        </p:nvSpPr>
        <p:spPr/>
        <p:txBody>
          <a:bodyPr/>
          <a:lstStyle/>
          <a:p>
            <a:fld id="{BBC95AA2-3B59-4831-8BC6-006282D7F8BD}" type="slidenum">
              <a:rPr lang="en-GB" smtClean="0"/>
              <a:t>11</a:t>
            </a:fld>
            <a:endParaRPr lang="en-GB"/>
          </a:p>
        </p:txBody>
      </p:sp>
      <p:sp>
        <p:nvSpPr>
          <p:cNvPr id="4" name="Content Placeholder 3">
            <a:extLst>
              <a:ext uri="{FF2B5EF4-FFF2-40B4-BE49-F238E27FC236}">
                <a16:creationId xmlns:a16="http://schemas.microsoft.com/office/drawing/2014/main" id="{1EAB8B98-1E2E-A054-925A-F9A943559A8F}"/>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
        <p:nvSpPr>
          <p:cNvPr id="5" name="Textfeld 4">
            <a:extLst>
              <a:ext uri="{FF2B5EF4-FFF2-40B4-BE49-F238E27FC236}">
                <a16:creationId xmlns:a16="http://schemas.microsoft.com/office/drawing/2014/main" id="{3E561592-E521-4E8A-5B65-0660E2A13BD6}"/>
              </a:ext>
            </a:extLst>
          </p:cNvPr>
          <p:cNvSpPr txBox="1"/>
          <p:nvPr/>
        </p:nvSpPr>
        <p:spPr bwMode="auto">
          <a:xfrm>
            <a:off x="266135" y="3169663"/>
            <a:ext cx="5741247" cy="369332"/>
          </a:xfrm>
          <a:prstGeom prst="rect">
            <a:avLst/>
          </a:prstGeom>
          <a:solidFill>
            <a:srgbClr val="648B4D"/>
          </a:solidFill>
          <a:ln>
            <a:solidFill>
              <a:schemeClr val="tx1"/>
            </a:solidFill>
          </a:ln>
        </p:spPr>
        <p:txBody>
          <a:bodyPr wrap="square">
            <a:spAutoFit/>
          </a:bodyPr>
          <a:lstStyle/>
          <a:p>
            <a:pPr algn="ctr">
              <a:defRPr/>
            </a:pPr>
            <a:r>
              <a:rPr lang="de-DE" b="1" kern="0" dirty="0">
                <a:solidFill>
                  <a:schemeClr val="bg1"/>
                </a:solidFill>
                <a:latin typeface="Arial" panose="020B0604020202020204" pitchFamily="34" charset="0"/>
                <a:ea typeface="Source Sans Pro" panose="020B0503030403020204" pitchFamily="34" charset="0"/>
                <a:cs typeface="Arial" panose="020B0604020202020204" pitchFamily="34" charset="0"/>
              </a:rPr>
              <a:t>Scenario 1</a:t>
            </a:r>
          </a:p>
        </p:txBody>
      </p:sp>
      <p:sp>
        <p:nvSpPr>
          <p:cNvPr id="6" name="Rechteck 5">
            <a:extLst>
              <a:ext uri="{FF2B5EF4-FFF2-40B4-BE49-F238E27FC236}">
                <a16:creationId xmlns:a16="http://schemas.microsoft.com/office/drawing/2014/main" id="{37D9EECF-B730-AA08-1332-765FBDFA58F8}"/>
              </a:ext>
            </a:extLst>
          </p:cNvPr>
          <p:cNvSpPr/>
          <p:nvPr/>
        </p:nvSpPr>
        <p:spPr bwMode="auto">
          <a:xfrm>
            <a:off x="272117" y="1270791"/>
            <a:ext cx="11592788" cy="1834605"/>
          </a:xfrm>
          <a:prstGeom prst="rect">
            <a:avLst/>
          </a:prstGeom>
        </p:spPr>
        <p:txBody>
          <a:bodyPr wrap="square">
            <a:spAutoFit/>
          </a:bodyPr>
          <a:lstStyle/>
          <a:p>
            <a:pPr marL="285750" indent="-285750">
              <a:lnSpc>
                <a:spcPct val="120000"/>
              </a:lnSpc>
              <a:buFont typeface="Symbol" panose="05050102010706020507" pitchFamily="18" charset="2"/>
              <a:buChar char="-"/>
            </a:pPr>
            <a:r>
              <a:rPr lang="en-GB" b="1" dirty="0">
                <a:latin typeface="Arial" panose="020B0604020202020204" pitchFamily="34" charset="0"/>
                <a:ea typeface="Source Sans Pro" panose="020B0503030403020204" pitchFamily="34" charset="0"/>
                <a:cs typeface="Arial" panose="020B0604020202020204" pitchFamily="34" charset="0"/>
              </a:rPr>
              <a:t>Repurposing</a:t>
            </a:r>
            <a:r>
              <a:rPr lang="en-GB" dirty="0">
                <a:latin typeface="Arial" panose="020B0604020202020204" pitchFamily="34" charset="0"/>
                <a:ea typeface="Source Sans Pro" panose="020B0503030403020204" pitchFamily="34" charset="0"/>
                <a:cs typeface="Arial" panose="020B0604020202020204" pitchFamily="34" charset="0"/>
              </a:rPr>
              <a:t> is not a single manufacturing step but a complex treatment strategy with several process steps:</a:t>
            </a:r>
          </a:p>
          <a:p>
            <a:pPr marL="742950" lvl="1" indent="-285750">
              <a:lnSpc>
                <a:spcPct val="120000"/>
              </a:lnSpc>
              <a:buFont typeface="Symbol" panose="05050102010706020507" pitchFamily="18" charset="2"/>
              <a:buChar char="-"/>
            </a:pPr>
            <a:r>
              <a:rPr lang="en-GB" dirty="0">
                <a:latin typeface="Arial" panose="020B0604020202020204" pitchFamily="34" charset="0"/>
                <a:ea typeface="Source Sans Pro" panose="020B0503030403020204" pitchFamily="34" charset="0"/>
                <a:cs typeface="Arial" panose="020B0604020202020204" pitchFamily="34" charset="0"/>
              </a:rPr>
              <a:t>Different actors and technologies are involved</a:t>
            </a:r>
          </a:p>
          <a:p>
            <a:pPr marL="742950" lvl="1" indent="-285750">
              <a:lnSpc>
                <a:spcPct val="120000"/>
              </a:lnSpc>
              <a:buFont typeface="Symbol" panose="05050102010706020507" pitchFamily="18" charset="2"/>
              <a:buChar char="-"/>
            </a:pPr>
            <a:r>
              <a:rPr lang="en-GB" dirty="0">
                <a:latin typeface="Arial" panose="020B0604020202020204" pitchFamily="34" charset="0"/>
                <a:ea typeface="Source Sans Pro" panose="020B0503030403020204" pitchFamily="34" charset="0"/>
                <a:cs typeface="Arial" panose="020B0604020202020204" pitchFamily="34" charset="0"/>
              </a:rPr>
              <a:t>Dependencies between the different processes and stakeholders</a:t>
            </a:r>
          </a:p>
          <a:p>
            <a:pPr marL="285750" indent="-285750">
              <a:lnSpc>
                <a:spcPct val="120000"/>
              </a:lnSpc>
              <a:buFont typeface="Symbol" panose="05050102010706020507" pitchFamily="18" charset="2"/>
              <a:buChar char="-"/>
            </a:pPr>
            <a:r>
              <a:rPr lang="en-GB" dirty="0">
                <a:latin typeface="Arial" panose="020B0604020202020204" pitchFamily="34" charset="0"/>
                <a:ea typeface="Source Sans Pro" panose="020B0503030403020204" pitchFamily="34" charset="0"/>
                <a:cs typeface="Arial" panose="020B0604020202020204" pitchFamily="34" charset="0"/>
              </a:rPr>
              <a:t>The constellation </a:t>
            </a:r>
            <a:r>
              <a:rPr lang="en-US" dirty="0">
                <a:latin typeface="Arial" panose="020B0604020202020204" pitchFamily="34" charset="0"/>
                <a:ea typeface="Source Sans Pro" panose="020B0503030403020204" pitchFamily="34" charset="0"/>
                <a:cs typeface="Arial" panose="020B0604020202020204" pitchFamily="34" charset="0"/>
              </a:rPr>
              <a:t>of actors, technologies and institutions that are connected is called </a:t>
            </a:r>
            <a:r>
              <a:rPr lang="en-US" b="1" u="sng" dirty="0">
                <a:latin typeface="Arial" panose="020B0604020202020204" pitchFamily="34" charset="0"/>
                <a:ea typeface="Source Sans Pro" panose="020B0503030403020204" pitchFamily="34" charset="0"/>
                <a:cs typeface="Arial" panose="020B0604020202020204" pitchFamily="34" charset="0"/>
              </a:rPr>
              <a:t>ecosystem</a:t>
            </a:r>
            <a:r>
              <a:rPr lang="en-US" dirty="0">
                <a:latin typeface="Arial" panose="020B0604020202020204" pitchFamily="34" charset="0"/>
                <a:ea typeface="Source Sans Pro" panose="020B0503030403020204" pitchFamily="34" charset="0"/>
                <a:cs typeface="Arial" panose="020B0604020202020204" pitchFamily="34" charset="0"/>
              </a:rPr>
              <a:t>.</a:t>
            </a:r>
          </a:p>
          <a:p>
            <a:pPr marL="285750" indent="-285750">
              <a:lnSpc>
                <a:spcPct val="120000"/>
              </a:lnSpc>
              <a:buFont typeface="Symbol" panose="05050102010706020507" pitchFamily="18" charset="2"/>
              <a:buChar char="-"/>
            </a:pPr>
            <a:endParaRPr lang="en-US" sz="600" dirty="0">
              <a:latin typeface="Arial" panose="020B0604020202020204" pitchFamily="34" charset="0"/>
              <a:ea typeface="Source Sans Pro" panose="020B0503030403020204" pitchFamily="34" charset="0"/>
              <a:cs typeface="Arial" panose="020B0604020202020204" pitchFamily="34" charset="0"/>
            </a:endParaRPr>
          </a:p>
          <a:p>
            <a:pPr>
              <a:lnSpc>
                <a:spcPct val="120000"/>
              </a:lnSpc>
            </a:pPr>
            <a:r>
              <a:rPr lang="en-US" b="1" dirty="0">
                <a:latin typeface="Arial" panose="020B0604020202020204" pitchFamily="34" charset="0"/>
                <a:ea typeface="Source Sans Pro" panose="020B0503030403020204" pitchFamily="34" charset="0"/>
                <a:cs typeface="Arial" panose="020B0604020202020204" pitchFamily="34" charset="0"/>
              </a:rPr>
              <a:t>Classification of repurpose scenarios</a:t>
            </a:r>
            <a:r>
              <a:rPr lang="en-US" dirty="0">
                <a:latin typeface="Arial" panose="020B0604020202020204" pitchFamily="34" charset="0"/>
                <a:ea typeface="Source Sans Pro" panose="020B0503030403020204" pitchFamily="34" charset="0"/>
                <a:cs typeface="Arial" panose="020B0604020202020204" pitchFamily="34" charset="0"/>
              </a:rPr>
              <a:t> (depending on WTB damage state, disassembly location and geometry)</a:t>
            </a:r>
          </a:p>
        </p:txBody>
      </p:sp>
      <p:sp>
        <p:nvSpPr>
          <p:cNvPr id="7" name="Rechteck 6">
            <a:extLst>
              <a:ext uri="{FF2B5EF4-FFF2-40B4-BE49-F238E27FC236}">
                <a16:creationId xmlns:a16="http://schemas.microsoft.com/office/drawing/2014/main" id="{34E96CE9-E106-6AB0-1092-10C197187DE1}"/>
              </a:ext>
            </a:extLst>
          </p:cNvPr>
          <p:cNvSpPr/>
          <p:nvPr/>
        </p:nvSpPr>
        <p:spPr bwMode="auto">
          <a:xfrm>
            <a:off x="261956" y="3538995"/>
            <a:ext cx="5741247" cy="106902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Rechteck 7">
            <a:extLst>
              <a:ext uri="{FF2B5EF4-FFF2-40B4-BE49-F238E27FC236}">
                <a16:creationId xmlns:a16="http://schemas.microsoft.com/office/drawing/2014/main" id="{05E752C0-59CD-90D9-D66B-F2822245BF97}"/>
              </a:ext>
            </a:extLst>
          </p:cNvPr>
          <p:cNvSpPr/>
          <p:nvPr/>
        </p:nvSpPr>
        <p:spPr bwMode="auto">
          <a:xfrm>
            <a:off x="266135" y="3541448"/>
            <a:ext cx="5737068" cy="1066574"/>
          </a:xfrm>
          <a:prstGeom prst="rect">
            <a:avLst/>
          </a:prstGeom>
        </p:spPr>
        <p:txBody>
          <a:bodyPr wrap="square">
            <a:spAutoFit/>
          </a:bodyPr>
          <a:lstStyle/>
          <a:p>
            <a:pPr marL="285750" indent="-285750">
              <a:lnSpc>
                <a:spcPct val="120000"/>
              </a:lnSpc>
              <a:buFont typeface="Symbol" panose="05050102010706020507" pitchFamily="18" charset="2"/>
              <a:buChar char="-"/>
            </a:pPr>
            <a:r>
              <a:rPr lang="de-DE" dirty="0" err="1">
                <a:latin typeface="Arial" panose="020B0604020202020204" pitchFamily="34" charset="0"/>
                <a:ea typeface="Source Sans Pro" panose="020B0503030403020204" pitchFamily="34" charset="0"/>
                <a:cs typeface="Arial" panose="020B0604020202020204" pitchFamily="34" charset="0"/>
              </a:rPr>
              <a:t>EoL</a:t>
            </a:r>
            <a:r>
              <a:rPr lang="de-DE" dirty="0">
                <a:latin typeface="Arial" panose="020B0604020202020204" pitchFamily="34" charset="0"/>
                <a:ea typeface="Source Sans Pro" panose="020B0503030403020204" pitchFamily="34" charset="0"/>
                <a:cs typeface="Arial" panose="020B0604020202020204" pitchFamily="34" charset="0"/>
              </a:rPr>
              <a:t> WTB </a:t>
            </a:r>
            <a:r>
              <a:rPr lang="de-DE" dirty="0" err="1">
                <a:latin typeface="Arial" panose="020B0604020202020204" pitchFamily="34" charset="0"/>
                <a:ea typeface="Source Sans Pro" panose="020B0503030403020204" pitchFamily="34" charset="0"/>
                <a:cs typeface="Arial" panose="020B0604020202020204" pitchFamily="34" charset="0"/>
              </a:rPr>
              <a:t>structure</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as</a:t>
            </a:r>
            <a:r>
              <a:rPr lang="de-DE" dirty="0">
                <a:latin typeface="Arial" panose="020B0604020202020204" pitchFamily="34" charset="0"/>
                <a:ea typeface="Source Sans Pro" panose="020B0503030403020204" pitchFamily="34" charset="0"/>
                <a:cs typeface="Arial" panose="020B0604020202020204" pitchFamily="34" charset="0"/>
              </a:rPr>
              <a:t> a </a:t>
            </a:r>
            <a:r>
              <a:rPr lang="de-DE" dirty="0" err="1">
                <a:latin typeface="Arial" panose="020B0604020202020204" pitchFamily="34" charset="0"/>
                <a:ea typeface="Source Sans Pro" panose="020B0503030403020204" pitchFamily="34" charset="0"/>
                <a:cs typeface="Arial" panose="020B0604020202020204" pitchFamily="34" charset="0"/>
              </a:rPr>
              <a:t>whole</a:t>
            </a:r>
            <a:endParaRPr lang="de-DE" dirty="0">
              <a:latin typeface="Arial" panose="020B0604020202020204" pitchFamily="34" charset="0"/>
              <a:ea typeface="Source Sans Pro" panose="020B0503030403020204" pitchFamily="34" charset="0"/>
              <a:cs typeface="Arial" panose="020B0604020202020204" pitchFamily="34" charset="0"/>
            </a:endParaRPr>
          </a:p>
          <a:p>
            <a:pPr marL="285750" indent="-285750">
              <a:lnSpc>
                <a:spcPct val="120000"/>
              </a:lnSpc>
              <a:buFont typeface="Symbol" panose="05050102010706020507" pitchFamily="18" charset="2"/>
              <a:buChar char="-"/>
            </a:pPr>
            <a:r>
              <a:rPr lang="de-DE" dirty="0">
                <a:latin typeface="Arial" panose="020B0604020202020204" pitchFamily="34" charset="0"/>
                <a:ea typeface="Source Sans Pro" panose="020B0503030403020204" pitchFamily="34" charset="0"/>
                <a:cs typeface="Arial" panose="020B0604020202020204" pitchFamily="34" charset="0"/>
              </a:rPr>
              <a:t>High </a:t>
            </a:r>
            <a:r>
              <a:rPr lang="de-DE" dirty="0" err="1">
                <a:latin typeface="Arial" panose="020B0604020202020204" pitchFamily="34" charset="0"/>
                <a:ea typeface="Source Sans Pro" panose="020B0503030403020204" pitchFamily="34" charset="0"/>
                <a:cs typeface="Arial" panose="020B0604020202020204" pitchFamily="34" charset="0"/>
              </a:rPr>
              <a:t>to</a:t>
            </a:r>
            <a:r>
              <a:rPr lang="de-DE" dirty="0">
                <a:latin typeface="Arial" panose="020B0604020202020204" pitchFamily="34" charset="0"/>
                <a:ea typeface="Source Sans Pro" panose="020B0503030403020204" pitchFamily="34" charset="0"/>
                <a:cs typeface="Arial" panose="020B0604020202020204" pitchFamily="34" charset="0"/>
              </a:rPr>
              <a:t> moderate </a:t>
            </a:r>
            <a:r>
              <a:rPr lang="de-DE" dirty="0" err="1">
                <a:latin typeface="Arial" panose="020B0604020202020204" pitchFamily="34" charset="0"/>
                <a:ea typeface="Source Sans Pro" panose="020B0503030403020204" pitchFamily="34" charset="0"/>
                <a:cs typeface="Arial" panose="020B0604020202020204" pitchFamily="34" charset="0"/>
              </a:rPr>
              <a:t>loading</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conditions</a:t>
            </a:r>
            <a:endParaRPr lang="de-DE" dirty="0">
              <a:latin typeface="Arial" panose="020B0604020202020204" pitchFamily="34" charset="0"/>
              <a:ea typeface="Source Sans Pro" panose="020B0503030403020204" pitchFamily="34" charset="0"/>
              <a:cs typeface="Arial" panose="020B0604020202020204" pitchFamily="34" charset="0"/>
            </a:endParaRPr>
          </a:p>
          <a:p>
            <a:pPr marL="285750" indent="-285750">
              <a:lnSpc>
                <a:spcPct val="120000"/>
              </a:lnSpc>
              <a:buFont typeface="Symbol" panose="05050102010706020507" pitchFamily="18" charset="2"/>
              <a:buChar char="-"/>
            </a:pPr>
            <a:r>
              <a:rPr lang="de-DE" dirty="0">
                <a:latin typeface="Arial" panose="020B0604020202020204" pitchFamily="34" charset="0"/>
                <a:ea typeface="Source Sans Pro" panose="020B0503030403020204" pitchFamily="34" charset="0"/>
                <a:cs typeface="Arial" panose="020B0604020202020204" pitchFamily="34" charset="0"/>
              </a:rPr>
              <a:t>Proof-</a:t>
            </a:r>
            <a:r>
              <a:rPr lang="de-DE" dirty="0" err="1">
                <a:latin typeface="Arial" panose="020B0604020202020204" pitchFamily="34" charset="0"/>
                <a:ea typeface="Source Sans Pro" panose="020B0503030403020204" pitchFamily="34" charset="0"/>
                <a:cs typeface="Arial" panose="020B0604020202020204" pitchFamily="34" charset="0"/>
              </a:rPr>
              <a:t>of</a:t>
            </a:r>
            <a:r>
              <a:rPr lang="de-DE" dirty="0">
                <a:latin typeface="Arial" panose="020B0604020202020204" pitchFamily="34" charset="0"/>
                <a:ea typeface="Source Sans Pro" panose="020B0503030403020204" pitchFamily="34" charset="0"/>
                <a:cs typeface="Arial" panose="020B0604020202020204" pitchFamily="34" charset="0"/>
              </a:rPr>
              <a:t>-design </a:t>
            </a:r>
            <a:r>
              <a:rPr lang="de-DE" dirty="0" err="1">
                <a:latin typeface="Arial" panose="020B0604020202020204" pitchFamily="34" charset="0"/>
                <a:ea typeface="Source Sans Pro" panose="020B0503030403020204" pitchFamily="34" charset="0"/>
                <a:cs typeface="Arial" panose="020B0604020202020204" pitchFamily="34" charset="0"/>
              </a:rPr>
              <a:t>problem</a:t>
            </a:r>
            <a:endParaRPr lang="en-US" dirty="0">
              <a:latin typeface="Arial" panose="020B0604020202020204" pitchFamily="34" charset="0"/>
              <a:ea typeface="Source Sans Pro" panose="020B0503030403020204" pitchFamily="34" charset="0"/>
              <a:cs typeface="Arial" panose="020B0604020202020204" pitchFamily="34" charset="0"/>
            </a:endParaRPr>
          </a:p>
        </p:txBody>
      </p:sp>
      <p:sp>
        <p:nvSpPr>
          <p:cNvPr id="9" name="Textfeld 8">
            <a:extLst>
              <a:ext uri="{FF2B5EF4-FFF2-40B4-BE49-F238E27FC236}">
                <a16:creationId xmlns:a16="http://schemas.microsoft.com/office/drawing/2014/main" id="{F6D451EF-872C-0427-9C06-58BA86013F94}"/>
              </a:ext>
            </a:extLst>
          </p:cNvPr>
          <p:cNvSpPr txBox="1"/>
          <p:nvPr/>
        </p:nvSpPr>
        <p:spPr bwMode="auto">
          <a:xfrm>
            <a:off x="6128455" y="3169663"/>
            <a:ext cx="5741247" cy="369332"/>
          </a:xfrm>
          <a:prstGeom prst="rect">
            <a:avLst/>
          </a:prstGeom>
          <a:solidFill>
            <a:srgbClr val="648B4D"/>
          </a:solidFill>
          <a:ln>
            <a:solidFill>
              <a:schemeClr val="tx1"/>
            </a:solidFill>
          </a:ln>
        </p:spPr>
        <p:txBody>
          <a:bodyPr wrap="square">
            <a:spAutoFit/>
          </a:bodyPr>
          <a:lstStyle/>
          <a:p>
            <a:pPr algn="ctr">
              <a:defRPr/>
            </a:pPr>
            <a:r>
              <a:rPr lang="de-DE" b="1" kern="0" dirty="0">
                <a:solidFill>
                  <a:schemeClr val="bg1"/>
                </a:solidFill>
                <a:latin typeface="Arial" panose="020B0604020202020204" pitchFamily="34" charset="0"/>
                <a:ea typeface="Source Sans Pro" panose="020B0503030403020204" pitchFamily="34" charset="0"/>
                <a:cs typeface="Arial" panose="020B0604020202020204" pitchFamily="34" charset="0"/>
              </a:rPr>
              <a:t>Scenario 2</a:t>
            </a:r>
          </a:p>
        </p:txBody>
      </p:sp>
      <p:sp>
        <p:nvSpPr>
          <p:cNvPr id="10" name="Rechteck 9">
            <a:extLst>
              <a:ext uri="{FF2B5EF4-FFF2-40B4-BE49-F238E27FC236}">
                <a16:creationId xmlns:a16="http://schemas.microsoft.com/office/drawing/2014/main" id="{B6AFD22C-4149-1BDA-7C98-A93583F54EAF}"/>
              </a:ext>
            </a:extLst>
          </p:cNvPr>
          <p:cNvSpPr/>
          <p:nvPr/>
        </p:nvSpPr>
        <p:spPr bwMode="auto">
          <a:xfrm>
            <a:off x="6124276" y="3538995"/>
            <a:ext cx="5741247" cy="106902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1" name="Rechteck 10">
            <a:extLst>
              <a:ext uri="{FF2B5EF4-FFF2-40B4-BE49-F238E27FC236}">
                <a16:creationId xmlns:a16="http://schemas.microsoft.com/office/drawing/2014/main" id="{053864CB-56BE-670F-F7AE-20153102ED46}"/>
              </a:ext>
            </a:extLst>
          </p:cNvPr>
          <p:cNvSpPr/>
          <p:nvPr/>
        </p:nvSpPr>
        <p:spPr bwMode="auto">
          <a:xfrm>
            <a:off x="6128455" y="3541448"/>
            <a:ext cx="5737068" cy="1066574"/>
          </a:xfrm>
          <a:prstGeom prst="rect">
            <a:avLst/>
          </a:prstGeom>
        </p:spPr>
        <p:txBody>
          <a:bodyPr wrap="square">
            <a:spAutoFit/>
          </a:bodyPr>
          <a:lstStyle/>
          <a:p>
            <a:pPr marL="285750" indent="-285750">
              <a:lnSpc>
                <a:spcPct val="120000"/>
              </a:lnSpc>
              <a:buFont typeface="Symbol" panose="05050102010706020507" pitchFamily="18" charset="2"/>
              <a:buChar char="-"/>
            </a:pPr>
            <a:r>
              <a:rPr lang="de-DE" dirty="0" err="1">
                <a:latin typeface="Arial" panose="020B0604020202020204" pitchFamily="34" charset="0"/>
                <a:ea typeface="Source Sans Pro" panose="020B0503030403020204" pitchFamily="34" charset="0"/>
                <a:cs typeface="Arial" panose="020B0604020202020204" pitchFamily="34" charset="0"/>
              </a:rPr>
              <a:t>EoL</a:t>
            </a:r>
            <a:r>
              <a:rPr lang="de-DE" dirty="0">
                <a:latin typeface="Arial" panose="020B0604020202020204" pitchFamily="34" charset="0"/>
                <a:ea typeface="Source Sans Pro" panose="020B0503030403020204" pitchFamily="34" charset="0"/>
                <a:cs typeface="Arial" panose="020B0604020202020204" pitchFamily="34" charset="0"/>
              </a:rPr>
              <a:t> WTB </a:t>
            </a:r>
            <a:r>
              <a:rPr lang="de-DE" dirty="0" err="1">
                <a:latin typeface="Arial" panose="020B0604020202020204" pitchFamily="34" charset="0"/>
                <a:ea typeface="Source Sans Pro" panose="020B0503030403020204" pitchFamily="34" charset="0"/>
                <a:cs typeface="Arial" panose="020B0604020202020204" pitchFamily="34" charset="0"/>
              </a:rPr>
              <a:t>structure</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as</a:t>
            </a:r>
            <a:r>
              <a:rPr lang="de-DE" dirty="0">
                <a:latin typeface="Arial" panose="020B0604020202020204" pitchFamily="34" charset="0"/>
                <a:ea typeface="Source Sans Pro" panose="020B0503030403020204" pitchFamily="34" charset="0"/>
                <a:cs typeface="Arial" panose="020B0604020202020204" pitchFamily="34" charset="0"/>
              </a:rPr>
              <a:t> a </a:t>
            </a:r>
            <a:r>
              <a:rPr lang="de-DE" dirty="0" err="1">
                <a:latin typeface="Arial" panose="020B0604020202020204" pitchFamily="34" charset="0"/>
                <a:ea typeface="Source Sans Pro" panose="020B0503030403020204" pitchFamily="34" charset="0"/>
                <a:cs typeface="Arial" panose="020B0604020202020204" pitchFamily="34" charset="0"/>
              </a:rPr>
              <a:t>whole</a:t>
            </a:r>
            <a:endParaRPr lang="de-DE" dirty="0">
              <a:latin typeface="Arial" panose="020B0604020202020204" pitchFamily="34" charset="0"/>
              <a:ea typeface="Source Sans Pro" panose="020B0503030403020204" pitchFamily="34" charset="0"/>
              <a:cs typeface="Arial" panose="020B0604020202020204" pitchFamily="34" charset="0"/>
            </a:endParaRPr>
          </a:p>
          <a:p>
            <a:pPr marL="285750" indent="-285750">
              <a:lnSpc>
                <a:spcPct val="120000"/>
              </a:lnSpc>
              <a:buFont typeface="Symbol" panose="05050102010706020507" pitchFamily="18" charset="2"/>
              <a:buChar char="-"/>
            </a:pPr>
            <a:r>
              <a:rPr lang="de-DE" dirty="0">
                <a:latin typeface="Arial" panose="020B0604020202020204" pitchFamily="34" charset="0"/>
                <a:ea typeface="Source Sans Pro" panose="020B0503030403020204" pitchFamily="34" charset="0"/>
                <a:cs typeface="Arial" panose="020B0604020202020204" pitchFamily="34" charset="0"/>
              </a:rPr>
              <a:t>Low </a:t>
            </a:r>
            <a:r>
              <a:rPr lang="de-DE" dirty="0" err="1">
                <a:latin typeface="Arial" panose="020B0604020202020204" pitchFamily="34" charset="0"/>
                <a:ea typeface="Source Sans Pro" panose="020B0503030403020204" pitchFamily="34" charset="0"/>
                <a:cs typeface="Arial" panose="020B0604020202020204" pitchFamily="34" charset="0"/>
              </a:rPr>
              <a:t>loading</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conditions</a:t>
            </a:r>
            <a:endParaRPr lang="de-DE" dirty="0">
              <a:latin typeface="Arial" panose="020B0604020202020204" pitchFamily="34" charset="0"/>
              <a:ea typeface="Source Sans Pro" panose="020B0503030403020204" pitchFamily="34" charset="0"/>
              <a:cs typeface="Arial" panose="020B0604020202020204" pitchFamily="34" charset="0"/>
            </a:endParaRPr>
          </a:p>
          <a:p>
            <a:pPr marL="285750" indent="-285750">
              <a:lnSpc>
                <a:spcPct val="120000"/>
              </a:lnSpc>
              <a:buFont typeface="Symbol" panose="05050102010706020507" pitchFamily="18" charset="2"/>
              <a:buChar char="-"/>
            </a:pPr>
            <a:r>
              <a:rPr lang="de-DE" dirty="0" err="1">
                <a:latin typeface="Arial" panose="020B0604020202020204" pitchFamily="34" charset="0"/>
                <a:ea typeface="Source Sans Pro" panose="020B0503030403020204" pitchFamily="34" charset="0"/>
                <a:cs typeface="Arial" panose="020B0604020202020204" pitchFamily="34" charset="0"/>
              </a:rPr>
              <a:t>No</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proof</a:t>
            </a:r>
            <a:r>
              <a:rPr lang="de-DE" dirty="0">
                <a:latin typeface="Arial" panose="020B0604020202020204" pitchFamily="34" charset="0"/>
                <a:ea typeface="Source Sans Pro" panose="020B0503030403020204" pitchFamily="34" charset="0"/>
                <a:cs typeface="Arial" panose="020B0604020202020204" pitchFamily="34" charset="0"/>
              </a:rPr>
              <a:t>-</a:t>
            </a:r>
            <a:r>
              <a:rPr lang="de-DE" dirty="0" err="1">
                <a:latin typeface="Arial" panose="020B0604020202020204" pitchFamily="34" charset="0"/>
                <a:ea typeface="Source Sans Pro" panose="020B0503030403020204" pitchFamily="34" charset="0"/>
                <a:cs typeface="Arial" panose="020B0604020202020204" pitchFamily="34" charset="0"/>
              </a:rPr>
              <a:t>of</a:t>
            </a:r>
            <a:r>
              <a:rPr lang="de-DE" dirty="0">
                <a:latin typeface="Arial" panose="020B0604020202020204" pitchFamily="34" charset="0"/>
                <a:ea typeface="Source Sans Pro" panose="020B0503030403020204" pitchFamily="34" charset="0"/>
                <a:cs typeface="Arial" panose="020B0604020202020204" pitchFamily="34" charset="0"/>
              </a:rPr>
              <a:t>-design </a:t>
            </a:r>
            <a:r>
              <a:rPr lang="de-DE" dirty="0" err="1">
                <a:latin typeface="Arial" panose="020B0604020202020204" pitchFamily="34" charset="0"/>
                <a:ea typeface="Source Sans Pro" panose="020B0503030403020204" pitchFamily="34" charset="0"/>
                <a:cs typeface="Arial" panose="020B0604020202020204" pitchFamily="34" charset="0"/>
              </a:rPr>
              <a:t>problem</a:t>
            </a:r>
            <a:endParaRPr lang="en-US" dirty="0">
              <a:latin typeface="Arial" panose="020B0604020202020204" pitchFamily="34" charset="0"/>
              <a:ea typeface="Source Sans Pro" panose="020B0503030403020204" pitchFamily="34" charset="0"/>
              <a:cs typeface="Arial" panose="020B0604020202020204" pitchFamily="34" charset="0"/>
            </a:endParaRPr>
          </a:p>
        </p:txBody>
      </p:sp>
      <p:sp>
        <p:nvSpPr>
          <p:cNvPr id="12" name="Textfeld 11">
            <a:extLst>
              <a:ext uri="{FF2B5EF4-FFF2-40B4-BE49-F238E27FC236}">
                <a16:creationId xmlns:a16="http://schemas.microsoft.com/office/drawing/2014/main" id="{6538AD83-4F94-342A-36D8-E16712C563C0}"/>
              </a:ext>
            </a:extLst>
          </p:cNvPr>
          <p:cNvSpPr txBox="1"/>
          <p:nvPr/>
        </p:nvSpPr>
        <p:spPr bwMode="auto">
          <a:xfrm>
            <a:off x="276295" y="4713983"/>
            <a:ext cx="5741247" cy="369332"/>
          </a:xfrm>
          <a:prstGeom prst="rect">
            <a:avLst/>
          </a:prstGeom>
          <a:solidFill>
            <a:srgbClr val="648B4D"/>
          </a:solidFill>
          <a:ln>
            <a:solidFill>
              <a:schemeClr val="tx1"/>
            </a:solidFill>
          </a:ln>
        </p:spPr>
        <p:txBody>
          <a:bodyPr wrap="square">
            <a:spAutoFit/>
          </a:bodyPr>
          <a:lstStyle/>
          <a:p>
            <a:pPr algn="ctr">
              <a:defRPr/>
            </a:pPr>
            <a:r>
              <a:rPr lang="de-DE" b="1" kern="0" dirty="0">
                <a:solidFill>
                  <a:schemeClr val="bg1"/>
                </a:solidFill>
                <a:latin typeface="Arial" panose="020B0604020202020204" pitchFamily="34" charset="0"/>
                <a:ea typeface="Source Sans Pro" panose="020B0503030403020204" pitchFamily="34" charset="0"/>
                <a:cs typeface="Arial" panose="020B0604020202020204" pitchFamily="34" charset="0"/>
              </a:rPr>
              <a:t>Scenario 3</a:t>
            </a:r>
          </a:p>
        </p:txBody>
      </p:sp>
      <p:sp>
        <p:nvSpPr>
          <p:cNvPr id="13" name="Rechteck 12">
            <a:extLst>
              <a:ext uri="{FF2B5EF4-FFF2-40B4-BE49-F238E27FC236}">
                <a16:creationId xmlns:a16="http://schemas.microsoft.com/office/drawing/2014/main" id="{B00D4740-2A26-B470-F887-6010E14EBB22}"/>
              </a:ext>
            </a:extLst>
          </p:cNvPr>
          <p:cNvSpPr/>
          <p:nvPr/>
        </p:nvSpPr>
        <p:spPr bwMode="auto">
          <a:xfrm>
            <a:off x="272116" y="5083315"/>
            <a:ext cx="5741247" cy="106902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4" name="Rechteck 13">
            <a:extLst>
              <a:ext uri="{FF2B5EF4-FFF2-40B4-BE49-F238E27FC236}">
                <a16:creationId xmlns:a16="http://schemas.microsoft.com/office/drawing/2014/main" id="{6F8713FD-124F-6503-1106-9A8737006E5F}"/>
              </a:ext>
            </a:extLst>
          </p:cNvPr>
          <p:cNvSpPr/>
          <p:nvPr/>
        </p:nvSpPr>
        <p:spPr bwMode="auto">
          <a:xfrm>
            <a:off x="276295" y="5085768"/>
            <a:ext cx="5737068" cy="1066574"/>
          </a:xfrm>
          <a:prstGeom prst="rect">
            <a:avLst/>
          </a:prstGeom>
        </p:spPr>
        <p:txBody>
          <a:bodyPr wrap="square">
            <a:spAutoFit/>
          </a:bodyPr>
          <a:lstStyle/>
          <a:p>
            <a:pPr marL="285750" indent="-285750">
              <a:lnSpc>
                <a:spcPct val="120000"/>
              </a:lnSpc>
              <a:buFont typeface="Symbol" panose="05050102010706020507" pitchFamily="18" charset="2"/>
              <a:buChar char="-"/>
            </a:pPr>
            <a:r>
              <a:rPr lang="de-DE" dirty="0" err="1">
                <a:latin typeface="Arial" panose="020B0604020202020204" pitchFamily="34" charset="0"/>
                <a:ea typeface="Source Sans Pro" panose="020B0503030403020204" pitchFamily="34" charset="0"/>
                <a:cs typeface="Arial" panose="020B0604020202020204" pitchFamily="34" charset="0"/>
              </a:rPr>
              <a:t>EoL</a:t>
            </a:r>
            <a:r>
              <a:rPr lang="de-DE" dirty="0">
                <a:latin typeface="Arial" panose="020B0604020202020204" pitchFamily="34" charset="0"/>
                <a:ea typeface="Source Sans Pro" panose="020B0503030403020204" pitchFamily="34" charset="0"/>
                <a:cs typeface="Arial" panose="020B0604020202020204" pitchFamily="34" charset="0"/>
              </a:rPr>
              <a:t> WTB </a:t>
            </a:r>
            <a:r>
              <a:rPr lang="de-DE" dirty="0" err="1">
                <a:latin typeface="Arial" panose="020B0604020202020204" pitchFamily="34" charset="0"/>
                <a:ea typeface="Source Sans Pro" panose="020B0503030403020204" pitchFamily="34" charset="0"/>
                <a:cs typeface="Arial" panose="020B0604020202020204" pitchFamily="34" charset="0"/>
              </a:rPr>
              <a:t>structure</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partially</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cut</a:t>
            </a:r>
            <a:endParaRPr lang="de-DE" dirty="0">
              <a:latin typeface="Arial" panose="020B0604020202020204" pitchFamily="34" charset="0"/>
              <a:ea typeface="Source Sans Pro" panose="020B0503030403020204" pitchFamily="34" charset="0"/>
              <a:cs typeface="Arial" panose="020B0604020202020204" pitchFamily="34" charset="0"/>
            </a:endParaRPr>
          </a:p>
          <a:p>
            <a:pPr marL="285750" indent="-285750">
              <a:lnSpc>
                <a:spcPct val="120000"/>
              </a:lnSpc>
              <a:buFont typeface="Symbol" panose="05050102010706020507" pitchFamily="18" charset="2"/>
              <a:buChar char="-"/>
            </a:pPr>
            <a:r>
              <a:rPr lang="de-DE" dirty="0">
                <a:latin typeface="Arial" panose="020B0604020202020204" pitchFamily="34" charset="0"/>
                <a:ea typeface="Source Sans Pro" panose="020B0503030403020204" pitchFamily="34" charset="0"/>
                <a:cs typeface="Arial" panose="020B0604020202020204" pitchFamily="34" charset="0"/>
              </a:rPr>
              <a:t>High </a:t>
            </a:r>
            <a:r>
              <a:rPr lang="de-DE" dirty="0" err="1">
                <a:latin typeface="Arial" panose="020B0604020202020204" pitchFamily="34" charset="0"/>
                <a:ea typeface="Source Sans Pro" panose="020B0503030403020204" pitchFamily="34" charset="0"/>
                <a:cs typeface="Arial" panose="020B0604020202020204" pitchFamily="34" charset="0"/>
              </a:rPr>
              <a:t>to</a:t>
            </a:r>
            <a:r>
              <a:rPr lang="de-DE" dirty="0">
                <a:latin typeface="Arial" panose="020B0604020202020204" pitchFamily="34" charset="0"/>
                <a:ea typeface="Source Sans Pro" panose="020B0503030403020204" pitchFamily="34" charset="0"/>
                <a:cs typeface="Arial" panose="020B0604020202020204" pitchFamily="34" charset="0"/>
              </a:rPr>
              <a:t> moderate </a:t>
            </a:r>
            <a:r>
              <a:rPr lang="de-DE" dirty="0" err="1">
                <a:latin typeface="Arial" panose="020B0604020202020204" pitchFamily="34" charset="0"/>
                <a:ea typeface="Source Sans Pro" panose="020B0503030403020204" pitchFamily="34" charset="0"/>
                <a:cs typeface="Arial" panose="020B0604020202020204" pitchFamily="34" charset="0"/>
              </a:rPr>
              <a:t>loading</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conditions</a:t>
            </a:r>
            <a:endParaRPr lang="de-DE" dirty="0">
              <a:latin typeface="Arial" panose="020B0604020202020204" pitchFamily="34" charset="0"/>
              <a:ea typeface="Source Sans Pro" panose="020B0503030403020204" pitchFamily="34" charset="0"/>
              <a:cs typeface="Arial" panose="020B0604020202020204" pitchFamily="34" charset="0"/>
            </a:endParaRPr>
          </a:p>
          <a:p>
            <a:pPr marL="285750" indent="-285750">
              <a:lnSpc>
                <a:spcPct val="120000"/>
              </a:lnSpc>
              <a:buFont typeface="Symbol" panose="05050102010706020507" pitchFamily="18" charset="2"/>
              <a:buChar char="-"/>
            </a:pPr>
            <a:r>
              <a:rPr lang="de-DE" dirty="0">
                <a:latin typeface="Arial" panose="020B0604020202020204" pitchFamily="34" charset="0"/>
                <a:ea typeface="Source Sans Pro" panose="020B0503030403020204" pitchFamily="34" charset="0"/>
                <a:cs typeface="Arial" panose="020B0604020202020204" pitchFamily="34" charset="0"/>
              </a:rPr>
              <a:t>Proof-</a:t>
            </a:r>
            <a:r>
              <a:rPr lang="de-DE" dirty="0" err="1">
                <a:latin typeface="Arial" panose="020B0604020202020204" pitchFamily="34" charset="0"/>
                <a:ea typeface="Source Sans Pro" panose="020B0503030403020204" pitchFamily="34" charset="0"/>
                <a:cs typeface="Arial" panose="020B0604020202020204" pitchFamily="34" charset="0"/>
              </a:rPr>
              <a:t>of</a:t>
            </a:r>
            <a:r>
              <a:rPr lang="de-DE" dirty="0">
                <a:latin typeface="Arial" panose="020B0604020202020204" pitchFamily="34" charset="0"/>
                <a:ea typeface="Source Sans Pro" panose="020B0503030403020204" pitchFamily="34" charset="0"/>
                <a:cs typeface="Arial" panose="020B0604020202020204" pitchFamily="34" charset="0"/>
              </a:rPr>
              <a:t>-design </a:t>
            </a:r>
            <a:r>
              <a:rPr lang="de-DE" dirty="0" err="1">
                <a:latin typeface="Arial" panose="020B0604020202020204" pitchFamily="34" charset="0"/>
                <a:ea typeface="Source Sans Pro" panose="020B0503030403020204" pitchFamily="34" charset="0"/>
                <a:cs typeface="Arial" panose="020B0604020202020204" pitchFamily="34" charset="0"/>
              </a:rPr>
              <a:t>problem</a:t>
            </a:r>
            <a:endParaRPr lang="en-US" dirty="0">
              <a:latin typeface="Arial" panose="020B0604020202020204" pitchFamily="34" charset="0"/>
              <a:ea typeface="Source Sans Pro" panose="020B0503030403020204" pitchFamily="34" charset="0"/>
              <a:cs typeface="Arial" panose="020B0604020202020204" pitchFamily="34" charset="0"/>
            </a:endParaRPr>
          </a:p>
        </p:txBody>
      </p:sp>
      <p:sp>
        <p:nvSpPr>
          <p:cNvPr id="15" name="Textfeld 14">
            <a:extLst>
              <a:ext uri="{FF2B5EF4-FFF2-40B4-BE49-F238E27FC236}">
                <a16:creationId xmlns:a16="http://schemas.microsoft.com/office/drawing/2014/main" id="{36119E2D-B2CF-A8FB-FFDA-6869BB11361D}"/>
              </a:ext>
            </a:extLst>
          </p:cNvPr>
          <p:cNvSpPr txBox="1"/>
          <p:nvPr/>
        </p:nvSpPr>
        <p:spPr bwMode="auto">
          <a:xfrm>
            <a:off x="6138615" y="4713983"/>
            <a:ext cx="5741247" cy="369332"/>
          </a:xfrm>
          <a:prstGeom prst="rect">
            <a:avLst/>
          </a:prstGeom>
          <a:solidFill>
            <a:srgbClr val="648B4D"/>
          </a:solidFill>
          <a:ln>
            <a:solidFill>
              <a:schemeClr val="tx1"/>
            </a:solidFill>
          </a:ln>
        </p:spPr>
        <p:txBody>
          <a:bodyPr wrap="square">
            <a:spAutoFit/>
          </a:bodyPr>
          <a:lstStyle/>
          <a:p>
            <a:pPr algn="ctr">
              <a:defRPr/>
            </a:pPr>
            <a:r>
              <a:rPr lang="de-DE" b="1" kern="0" dirty="0">
                <a:solidFill>
                  <a:schemeClr val="bg1"/>
                </a:solidFill>
                <a:latin typeface="Arial" panose="020B0604020202020204" pitchFamily="34" charset="0"/>
                <a:ea typeface="Source Sans Pro" panose="020B0503030403020204" pitchFamily="34" charset="0"/>
                <a:cs typeface="Arial" panose="020B0604020202020204" pitchFamily="34" charset="0"/>
              </a:rPr>
              <a:t>Scenario 4</a:t>
            </a:r>
          </a:p>
        </p:txBody>
      </p:sp>
      <p:sp>
        <p:nvSpPr>
          <p:cNvPr id="16" name="Rechteck 15">
            <a:extLst>
              <a:ext uri="{FF2B5EF4-FFF2-40B4-BE49-F238E27FC236}">
                <a16:creationId xmlns:a16="http://schemas.microsoft.com/office/drawing/2014/main" id="{77FB2318-BA54-41C1-19B0-3A61D4CDCA45}"/>
              </a:ext>
            </a:extLst>
          </p:cNvPr>
          <p:cNvSpPr/>
          <p:nvPr/>
        </p:nvSpPr>
        <p:spPr bwMode="auto">
          <a:xfrm>
            <a:off x="6134436" y="5083315"/>
            <a:ext cx="5741247" cy="106902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7" name="Rechteck 16">
            <a:extLst>
              <a:ext uri="{FF2B5EF4-FFF2-40B4-BE49-F238E27FC236}">
                <a16:creationId xmlns:a16="http://schemas.microsoft.com/office/drawing/2014/main" id="{944A0A1B-0D8E-0E2B-DFD4-43FEB492603E}"/>
              </a:ext>
            </a:extLst>
          </p:cNvPr>
          <p:cNvSpPr/>
          <p:nvPr/>
        </p:nvSpPr>
        <p:spPr bwMode="auto">
          <a:xfrm>
            <a:off x="6138615" y="5085768"/>
            <a:ext cx="5737068" cy="1066574"/>
          </a:xfrm>
          <a:prstGeom prst="rect">
            <a:avLst/>
          </a:prstGeom>
        </p:spPr>
        <p:txBody>
          <a:bodyPr wrap="square">
            <a:spAutoFit/>
          </a:bodyPr>
          <a:lstStyle/>
          <a:p>
            <a:pPr marL="285750" indent="-285750">
              <a:lnSpc>
                <a:spcPct val="120000"/>
              </a:lnSpc>
              <a:buFont typeface="Symbol" panose="05050102010706020507" pitchFamily="18" charset="2"/>
              <a:buChar char="-"/>
            </a:pPr>
            <a:r>
              <a:rPr lang="de-DE" dirty="0" err="1">
                <a:latin typeface="Arial" panose="020B0604020202020204" pitchFamily="34" charset="0"/>
                <a:ea typeface="Source Sans Pro" panose="020B0503030403020204" pitchFamily="34" charset="0"/>
                <a:cs typeface="Arial" panose="020B0604020202020204" pitchFamily="34" charset="0"/>
              </a:rPr>
              <a:t>EoL</a:t>
            </a:r>
            <a:r>
              <a:rPr lang="de-DE" dirty="0">
                <a:latin typeface="Arial" panose="020B0604020202020204" pitchFamily="34" charset="0"/>
                <a:ea typeface="Source Sans Pro" panose="020B0503030403020204" pitchFamily="34" charset="0"/>
                <a:cs typeface="Arial" panose="020B0604020202020204" pitchFamily="34" charset="0"/>
              </a:rPr>
              <a:t> WTB </a:t>
            </a:r>
            <a:r>
              <a:rPr lang="de-DE" dirty="0" err="1">
                <a:latin typeface="Arial" panose="020B0604020202020204" pitchFamily="34" charset="0"/>
                <a:ea typeface="Source Sans Pro" panose="020B0503030403020204" pitchFamily="34" charset="0"/>
                <a:cs typeface="Arial" panose="020B0604020202020204" pitchFamily="34" charset="0"/>
              </a:rPr>
              <a:t>structure</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partially</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cut</a:t>
            </a:r>
            <a:endParaRPr lang="de-DE" dirty="0">
              <a:latin typeface="Arial" panose="020B0604020202020204" pitchFamily="34" charset="0"/>
              <a:ea typeface="Source Sans Pro" panose="020B0503030403020204" pitchFamily="34" charset="0"/>
              <a:cs typeface="Arial" panose="020B0604020202020204" pitchFamily="34" charset="0"/>
            </a:endParaRPr>
          </a:p>
          <a:p>
            <a:pPr marL="285750" indent="-285750">
              <a:lnSpc>
                <a:spcPct val="120000"/>
              </a:lnSpc>
              <a:buFont typeface="Symbol" panose="05050102010706020507" pitchFamily="18" charset="2"/>
              <a:buChar char="-"/>
            </a:pPr>
            <a:r>
              <a:rPr lang="de-DE" dirty="0">
                <a:latin typeface="Arial" panose="020B0604020202020204" pitchFamily="34" charset="0"/>
                <a:ea typeface="Source Sans Pro" panose="020B0503030403020204" pitchFamily="34" charset="0"/>
                <a:cs typeface="Arial" panose="020B0604020202020204" pitchFamily="34" charset="0"/>
              </a:rPr>
              <a:t>Low </a:t>
            </a:r>
            <a:r>
              <a:rPr lang="de-DE" dirty="0" err="1">
                <a:latin typeface="Arial" panose="020B0604020202020204" pitchFamily="34" charset="0"/>
                <a:ea typeface="Source Sans Pro" panose="020B0503030403020204" pitchFamily="34" charset="0"/>
                <a:cs typeface="Arial" panose="020B0604020202020204" pitchFamily="34" charset="0"/>
              </a:rPr>
              <a:t>loading</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conditions</a:t>
            </a:r>
            <a:endParaRPr lang="de-DE" dirty="0">
              <a:latin typeface="Arial" panose="020B0604020202020204" pitchFamily="34" charset="0"/>
              <a:ea typeface="Source Sans Pro" panose="020B0503030403020204" pitchFamily="34" charset="0"/>
              <a:cs typeface="Arial" panose="020B0604020202020204" pitchFamily="34" charset="0"/>
            </a:endParaRPr>
          </a:p>
          <a:p>
            <a:pPr marL="285750" indent="-285750">
              <a:lnSpc>
                <a:spcPct val="120000"/>
              </a:lnSpc>
              <a:buFont typeface="Symbol" panose="05050102010706020507" pitchFamily="18" charset="2"/>
              <a:buChar char="-"/>
            </a:pPr>
            <a:r>
              <a:rPr lang="de-DE" dirty="0" err="1">
                <a:latin typeface="Arial" panose="020B0604020202020204" pitchFamily="34" charset="0"/>
                <a:ea typeface="Source Sans Pro" panose="020B0503030403020204" pitchFamily="34" charset="0"/>
                <a:cs typeface="Arial" panose="020B0604020202020204" pitchFamily="34" charset="0"/>
              </a:rPr>
              <a:t>No</a:t>
            </a:r>
            <a:r>
              <a:rPr lang="de-DE" dirty="0">
                <a:latin typeface="Arial" panose="020B0604020202020204" pitchFamily="34" charset="0"/>
                <a:ea typeface="Source Sans Pro" panose="020B0503030403020204" pitchFamily="34" charset="0"/>
                <a:cs typeface="Arial" panose="020B0604020202020204" pitchFamily="34" charset="0"/>
              </a:rPr>
              <a:t> </a:t>
            </a:r>
            <a:r>
              <a:rPr lang="de-DE" dirty="0" err="1">
                <a:latin typeface="Arial" panose="020B0604020202020204" pitchFamily="34" charset="0"/>
                <a:ea typeface="Source Sans Pro" panose="020B0503030403020204" pitchFamily="34" charset="0"/>
                <a:cs typeface="Arial" panose="020B0604020202020204" pitchFamily="34" charset="0"/>
              </a:rPr>
              <a:t>proof</a:t>
            </a:r>
            <a:r>
              <a:rPr lang="de-DE" dirty="0">
                <a:latin typeface="Arial" panose="020B0604020202020204" pitchFamily="34" charset="0"/>
                <a:ea typeface="Source Sans Pro" panose="020B0503030403020204" pitchFamily="34" charset="0"/>
                <a:cs typeface="Arial" panose="020B0604020202020204" pitchFamily="34" charset="0"/>
              </a:rPr>
              <a:t>-</a:t>
            </a:r>
            <a:r>
              <a:rPr lang="de-DE" dirty="0" err="1">
                <a:latin typeface="Arial" panose="020B0604020202020204" pitchFamily="34" charset="0"/>
                <a:ea typeface="Source Sans Pro" panose="020B0503030403020204" pitchFamily="34" charset="0"/>
                <a:cs typeface="Arial" panose="020B0604020202020204" pitchFamily="34" charset="0"/>
              </a:rPr>
              <a:t>of</a:t>
            </a:r>
            <a:r>
              <a:rPr lang="de-DE" dirty="0">
                <a:latin typeface="Arial" panose="020B0604020202020204" pitchFamily="34" charset="0"/>
                <a:ea typeface="Source Sans Pro" panose="020B0503030403020204" pitchFamily="34" charset="0"/>
                <a:cs typeface="Arial" panose="020B0604020202020204" pitchFamily="34" charset="0"/>
              </a:rPr>
              <a:t>-design </a:t>
            </a:r>
            <a:r>
              <a:rPr lang="de-DE" dirty="0" err="1">
                <a:latin typeface="Arial" panose="020B0604020202020204" pitchFamily="34" charset="0"/>
                <a:ea typeface="Source Sans Pro" panose="020B0503030403020204" pitchFamily="34" charset="0"/>
                <a:cs typeface="Arial" panose="020B0604020202020204" pitchFamily="34" charset="0"/>
              </a:rPr>
              <a:t>problem</a:t>
            </a:r>
            <a:endParaRPr lang="en-US" dirty="0">
              <a:latin typeface="Arial" panose="020B0604020202020204" pitchFamily="34" charset="0"/>
              <a:ea typeface="Source Sans Pro" panose="020B0503030403020204" pitchFamily="34" charset="0"/>
              <a:cs typeface="Arial" panose="020B0604020202020204" pitchFamily="34" charset="0"/>
            </a:endParaRPr>
          </a:p>
        </p:txBody>
      </p:sp>
      <p:sp>
        <p:nvSpPr>
          <p:cNvPr id="18" name="Rechteck 17">
            <a:extLst>
              <a:ext uri="{FF2B5EF4-FFF2-40B4-BE49-F238E27FC236}">
                <a16:creationId xmlns:a16="http://schemas.microsoft.com/office/drawing/2014/main" id="{967502DE-7D90-CF38-8D0C-32E2735B9C9B}"/>
              </a:ext>
            </a:extLst>
          </p:cNvPr>
          <p:cNvSpPr/>
          <p:nvPr/>
        </p:nvSpPr>
        <p:spPr>
          <a:xfrm>
            <a:off x="272116" y="4723799"/>
            <a:ext cx="5749605" cy="142854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4167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DFC735-EB88-9407-544F-2E450A64F45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B337DCA-F49A-324B-1646-2A0230106810}"/>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US" dirty="0">
                <a:ea typeface="Verdana" panose="020B0604030504040204" pitchFamily="34" charset="0"/>
              </a:rPr>
              <a:t>Scenario 3 demo: floating PV systems</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0055556D-8FF6-3E0C-A26C-E693E14D017B}"/>
              </a:ext>
            </a:extLst>
          </p:cNvPr>
          <p:cNvSpPr>
            <a:spLocks noGrp="1"/>
          </p:cNvSpPr>
          <p:nvPr>
            <p:ph type="sldNum" sz="quarter" idx="10"/>
          </p:nvPr>
        </p:nvSpPr>
        <p:spPr/>
        <p:txBody>
          <a:bodyPr/>
          <a:lstStyle/>
          <a:p>
            <a:fld id="{BBC95AA2-3B59-4831-8BC6-006282D7F8BD}" type="slidenum">
              <a:rPr lang="en-GB" smtClean="0"/>
              <a:t>12</a:t>
            </a:fld>
            <a:endParaRPr lang="en-GB"/>
          </a:p>
        </p:txBody>
      </p:sp>
      <p:sp>
        <p:nvSpPr>
          <p:cNvPr id="4" name="Content Placeholder 3">
            <a:extLst>
              <a:ext uri="{FF2B5EF4-FFF2-40B4-BE49-F238E27FC236}">
                <a16:creationId xmlns:a16="http://schemas.microsoft.com/office/drawing/2014/main" id="{E183DEDC-5EAB-E3AB-2930-68B0FB39EC9F}"/>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Grafik 4">
            <a:extLst>
              <a:ext uri="{FF2B5EF4-FFF2-40B4-BE49-F238E27FC236}">
                <a16:creationId xmlns:a16="http://schemas.microsoft.com/office/drawing/2014/main" id="{DEC25ABE-EB4E-E6B4-BEB7-401EC8AF635C}"/>
              </a:ext>
            </a:extLst>
          </p:cNvPr>
          <p:cNvPicPr>
            <a:picLocks noChangeAspect="1"/>
          </p:cNvPicPr>
          <p:nvPr/>
        </p:nvPicPr>
        <p:blipFill rotWithShape="1">
          <a:blip r:embed="rId2">
            <a:extLst>
              <a:ext uri="{28A0092B-C50C-407E-A947-70E740481C1C}">
                <a14:useLocalDpi xmlns:a14="http://schemas.microsoft.com/office/drawing/2010/main" val="0"/>
              </a:ext>
            </a:extLst>
          </a:blip>
          <a:srcRect r="4921" b="6713"/>
          <a:stretch/>
        </p:blipFill>
        <p:spPr>
          <a:xfrm>
            <a:off x="2640623" y="4134417"/>
            <a:ext cx="3270320" cy="2140176"/>
          </a:xfrm>
          <a:prstGeom prst="rect">
            <a:avLst/>
          </a:prstGeom>
        </p:spPr>
      </p:pic>
      <p:grpSp>
        <p:nvGrpSpPr>
          <p:cNvPr id="6" name="Gruppieren 5">
            <a:extLst>
              <a:ext uri="{FF2B5EF4-FFF2-40B4-BE49-F238E27FC236}">
                <a16:creationId xmlns:a16="http://schemas.microsoft.com/office/drawing/2014/main" id="{039EC5AF-D3FF-EBBD-FCEC-252E31FC3565}"/>
              </a:ext>
            </a:extLst>
          </p:cNvPr>
          <p:cNvGrpSpPr/>
          <p:nvPr/>
        </p:nvGrpSpPr>
        <p:grpSpPr>
          <a:xfrm>
            <a:off x="5961745" y="1131950"/>
            <a:ext cx="6230255" cy="4222671"/>
            <a:chOff x="6918279" y="3384050"/>
            <a:chExt cx="4008340" cy="2435805"/>
          </a:xfrm>
        </p:grpSpPr>
        <p:pic>
          <p:nvPicPr>
            <p:cNvPr id="7" name="Grafik 6">
              <a:extLst>
                <a:ext uri="{FF2B5EF4-FFF2-40B4-BE49-F238E27FC236}">
                  <a16:creationId xmlns:a16="http://schemas.microsoft.com/office/drawing/2014/main" id="{A1346BFE-AC4F-42D7-E7D4-4048B3088EB7}"/>
                </a:ext>
              </a:extLst>
            </p:cNvPr>
            <p:cNvPicPr>
              <a:picLocks noChangeAspect="1"/>
            </p:cNvPicPr>
            <p:nvPr/>
          </p:nvPicPr>
          <p:blipFill rotWithShape="1">
            <a:blip r:embed="rId3">
              <a:extLst>
                <a:ext uri="{28A0092B-C50C-407E-A947-70E740481C1C}">
                  <a14:useLocalDpi xmlns:a14="http://schemas.microsoft.com/office/drawing/2010/main" val="0"/>
                </a:ext>
              </a:extLst>
            </a:blip>
            <a:srcRect r="19032" b="12139"/>
            <a:stretch/>
          </p:blipFill>
          <p:spPr>
            <a:xfrm>
              <a:off x="6918279" y="3384050"/>
              <a:ext cx="4008340" cy="2435805"/>
            </a:xfrm>
            <a:prstGeom prst="rect">
              <a:avLst/>
            </a:prstGeom>
          </p:spPr>
        </p:pic>
        <p:sp>
          <p:nvSpPr>
            <p:cNvPr id="8" name="Rechteck 7">
              <a:extLst>
                <a:ext uri="{FF2B5EF4-FFF2-40B4-BE49-F238E27FC236}">
                  <a16:creationId xmlns:a16="http://schemas.microsoft.com/office/drawing/2014/main" id="{6C936F3C-19D8-4891-8790-7A17590B00E1}"/>
                </a:ext>
              </a:extLst>
            </p:cNvPr>
            <p:cNvSpPr/>
            <p:nvPr/>
          </p:nvSpPr>
          <p:spPr>
            <a:xfrm>
              <a:off x="6996203" y="5692648"/>
              <a:ext cx="3548160" cy="115400"/>
            </a:xfrm>
            <a:prstGeom prst="rect">
              <a:avLst/>
            </a:prstGeom>
          </p:spPr>
          <p:txBody>
            <a:bodyPr wrap="square">
              <a:spAutoFit/>
            </a:bodyPr>
            <a:lstStyle/>
            <a:p>
              <a:r>
                <a:rPr lang="de-DE" sz="700" dirty="0">
                  <a:solidFill>
                    <a:schemeClr val="bg1"/>
                  </a:solidFill>
                  <a:latin typeface="Arial" panose="020B0604020202020204" pitchFamily="34" charset="0"/>
                  <a:ea typeface="Source Sans Pro" panose="020B0503030403020204" pitchFamily="34" charset="0"/>
                  <a:cs typeface="Arial" panose="020B0604020202020204" pitchFamily="34" charset="0"/>
                </a:rPr>
                <a:t>Source: https://www.energynet.de/2021/06/10/schwimmende-photovoltaikanlagen/</a:t>
              </a:r>
              <a:endParaRPr lang="en-US" sz="700" dirty="0">
                <a:solidFill>
                  <a:schemeClr val="bg1"/>
                </a:solidFill>
                <a:latin typeface="Arial" panose="020B0604020202020204" pitchFamily="34" charset="0"/>
                <a:ea typeface="Source Sans Pro" panose="020B0503030403020204" pitchFamily="34" charset="0"/>
                <a:cs typeface="Arial" panose="020B0604020202020204" pitchFamily="34" charset="0"/>
              </a:endParaRPr>
            </a:p>
          </p:txBody>
        </p:sp>
      </p:grpSp>
      <p:cxnSp>
        <p:nvCxnSpPr>
          <p:cNvPr id="9" name="Gerader Verbinder 8">
            <a:extLst>
              <a:ext uri="{FF2B5EF4-FFF2-40B4-BE49-F238E27FC236}">
                <a16:creationId xmlns:a16="http://schemas.microsoft.com/office/drawing/2014/main" id="{2447D4A9-A535-6135-9B14-A57E9A9D90B4}"/>
              </a:ext>
            </a:extLst>
          </p:cNvPr>
          <p:cNvCxnSpPr>
            <a:stCxn id="14" idx="3"/>
          </p:cNvCxnSpPr>
          <p:nvPr/>
        </p:nvCxnSpPr>
        <p:spPr>
          <a:xfrm>
            <a:off x="8073537" y="3237923"/>
            <a:ext cx="1620942" cy="111132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Gerader Verbinder 9">
            <a:extLst>
              <a:ext uri="{FF2B5EF4-FFF2-40B4-BE49-F238E27FC236}">
                <a16:creationId xmlns:a16="http://schemas.microsoft.com/office/drawing/2014/main" id="{EB375ED0-7868-554E-BDE4-8E241E2E85EE}"/>
              </a:ext>
            </a:extLst>
          </p:cNvPr>
          <p:cNvCxnSpPr>
            <a:cxnSpLocks/>
            <a:stCxn id="13" idx="3"/>
          </p:cNvCxnSpPr>
          <p:nvPr/>
        </p:nvCxnSpPr>
        <p:spPr>
          <a:xfrm>
            <a:off x="7708053" y="4494608"/>
            <a:ext cx="2182181" cy="3513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Ellipse 10">
            <a:extLst>
              <a:ext uri="{FF2B5EF4-FFF2-40B4-BE49-F238E27FC236}">
                <a16:creationId xmlns:a16="http://schemas.microsoft.com/office/drawing/2014/main" id="{6CA2A948-2A68-02C7-A8E0-00778D15BAA2}"/>
              </a:ext>
            </a:extLst>
          </p:cNvPr>
          <p:cNvSpPr/>
          <p:nvPr/>
        </p:nvSpPr>
        <p:spPr>
          <a:xfrm>
            <a:off x="8858287" y="5198748"/>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2" name="Inhaltsplatzhalter 1">
            <a:extLst>
              <a:ext uri="{FF2B5EF4-FFF2-40B4-BE49-F238E27FC236}">
                <a16:creationId xmlns:a16="http://schemas.microsoft.com/office/drawing/2014/main" id="{A4258AD5-E412-201C-7C54-15B463F3F10B}"/>
              </a:ext>
            </a:extLst>
          </p:cNvPr>
          <p:cNvSpPr txBox="1">
            <a:spLocks/>
          </p:cNvSpPr>
          <p:nvPr/>
        </p:nvSpPr>
        <p:spPr>
          <a:xfrm>
            <a:off x="78116" y="1264030"/>
            <a:ext cx="6137629" cy="2275249"/>
          </a:xfrm>
          <a:prstGeom prst="rect">
            <a:avLst/>
          </a:prstGeom>
        </p:spPr>
        <p:txBody>
          <a:bodyPr/>
          <a:lstStyle>
            <a:lvl1pPr marL="0" indent="0" algn="l" defTabSz="914400" rtl="0" eaLnBrk="1" latinLnBrk="0" hangingPunct="1">
              <a:lnSpc>
                <a:spcPct val="107000"/>
              </a:lnSpc>
              <a:spcBef>
                <a:spcPts val="0"/>
              </a:spcBef>
              <a:buFontTx/>
              <a:buNone/>
              <a:defRPr sz="1800" b="1" kern="1200" baseline="0">
                <a:solidFill>
                  <a:schemeClr val="tx1"/>
                </a:solidFill>
                <a:latin typeface="+mn-lt"/>
                <a:ea typeface="+mn-ea"/>
                <a:cs typeface="+mn-cs"/>
              </a:defRPr>
            </a:lvl1pPr>
            <a:lvl2pPr marL="0" indent="0" algn="l" defTabSz="914400" rtl="0" eaLnBrk="1" latinLnBrk="0" hangingPunct="1">
              <a:lnSpc>
                <a:spcPct val="107000"/>
              </a:lnSpc>
              <a:spcBef>
                <a:spcPts val="0"/>
              </a:spcBef>
              <a:buFontTx/>
              <a:buNone/>
              <a:defRPr sz="1800" kern="1200">
                <a:solidFill>
                  <a:schemeClr val="tx1"/>
                </a:solidFill>
                <a:latin typeface="+mn-lt"/>
                <a:ea typeface="+mn-ea"/>
                <a:cs typeface="+mn-cs"/>
              </a:defRPr>
            </a:lvl2pPr>
            <a:lvl3pPr marL="180000" indent="-180000" algn="l" defTabSz="914400" rtl="0" eaLnBrk="1" latinLnBrk="0" hangingPunct="1">
              <a:lnSpc>
                <a:spcPct val="107000"/>
              </a:lnSpc>
              <a:spcBef>
                <a:spcPts val="0"/>
              </a:spcBef>
              <a:spcAft>
                <a:spcPts val="425"/>
              </a:spcAft>
              <a:buFont typeface="Work Sans" panose="00000500000000000000" pitchFamily="2" charset="0"/>
              <a:buChar char="–"/>
              <a:defRPr sz="1800" kern="1200">
                <a:solidFill>
                  <a:schemeClr val="tx1"/>
                </a:solidFill>
                <a:latin typeface="+mn-lt"/>
                <a:ea typeface="+mn-ea"/>
                <a:cs typeface="+mn-cs"/>
              </a:defRPr>
            </a:lvl3pPr>
            <a:lvl4pPr marL="360000" indent="-180000" algn="l" defTabSz="914400" rtl="0" eaLnBrk="1" latinLnBrk="0" hangingPunct="1">
              <a:lnSpc>
                <a:spcPct val="107000"/>
              </a:lnSpc>
              <a:spcBef>
                <a:spcPts val="0"/>
              </a:spcBef>
              <a:spcAft>
                <a:spcPts val="425"/>
              </a:spcAft>
              <a:buFont typeface="Work Sans" panose="00000500000000000000" pitchFamily="2" charset="0"/>
              <a:buChar char="–"/>
              <a:defRPr sz="1800" kern="1200">
                <a:solidFill>
                  <a:schemeClr val="tx1"/>
                </a:solidFill>
                <a:latin typeface="+mn-lt"/>
                <a:ea typeface="+mn-ea"/>
                <a:cs typeface="+mn-cs"/>
              </a:defRPr>
            </a:lvl4pPr>
            <a:lvl5pPr marL="540000" indent="-180000" algn="l" defTabSz="914400" rtl="0" eaLnBrk="1" latinLnBrk="0" hangingPunct="1">
              <a:lnSpc>
                <a:spcPct val="107000"/>
              </a:lnSpc>
              <a:spcBef>
                <a:spcPts val="0"/>
              </a:spcBef>
              <a:spcAft>
                <a:spcPts val="425"/>
              </a:spcAft>
              <a:buFont typeface="Work San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nSpc>
                <a:spcPct val="100000"/>
              </a:lnSpc>
              <a:spcAft>
                <a:spcPts val="600"/>
              </a:spcAft>
              <a:buFont typeface="Symbol" panose="05050102010706020507" pitchFamily="18" charset="2"/>
              <a:buChar char="-"/>
            </a:pPr>
            <a:r>
              <a:rPr lang="en-US" dirty="0">
                <a:latin typeface="Arial" panose="020B0604020202020204" pitchFamily="34" charset="0"/>
                <a:ea typeface="Source Sans Pro" panose="020B0503030403020204" pitchFamily="34" charset="0"/>
                <a:cs typeface="Arial" panose="020B0604020202020204" pitchFamily="34" charset="0"/>
              </a:rPr>
              <a:t>Further expansion of renewable energies</a:t>
            </a:r>
          </a:p>
          <a:p>
            <a:pPr marL="285750" indent="-285750">
              <a:lnSpc>
                <a:spcPct val="100000"/>
              </a:lnSpc>
              <a:spcAft>
                <a:spcPts val="600"/>
              </a:spcAft>
              <a:buFont typeface="Symbol" panose="05050102010706020507" pitchFamily="18" charset="2"/>
              <a:buChar char="-"/>
            </a:pPr>
            <a:r>
              <a:rPr lang="en-US" b="0" dirty="0">
                <a:latin typeface="Arial" panose="020B0604020202020204" pitchFamily="34" charset="0"/>
                <a:ea typeface="Source Sans Pro" panose="020B0503030403020204" pitchFamily="34" charset="0"/>
                <a:cs typeface="Arial" panose="020B0604020202020204" pitchFamily="34" charset="0"/>
              </a:rPr>
              <a:t>Advantages: </a:t>
            </a:r>
            <a:r>
              <a:rPr lang="en-US" b="0" u="sng" dirty="0">
                <a:latin typeface="Arial" panose="020B0604020202020204" pitchFamily="34" charset="0"/>
                <a:ea typeface="Source Sans Pro" panose="020B0503030403020204" pitchFamily="34" charset="0"/>
                <a:cs typeface="Arial" panose="020B0604020202020204" pitchFamily="34" charset="0"/>
              </a:rPr>
              <a:t>saving of usable space on land </a:t>
            </a:r>
            <a:r>
              <a:rPr lang="en-US" b="0" dirty="0">
                <a:latin typeface="Arial" panose="020B0604020202020204" pitchFamily="34" charset="0"/>
                <a:ea typeface="Source Sans Pro" panose="020B0503030403020204" pitchFamily="34" charset="0"/>
                <a:cs typeface="Arial" panose="020B0604020202020204" pitchFamily="34" charset="0"/>
              </a:rPr>
              <a:t>(Asia); higher efficiency (no cooling); no solid structures needed (foundation); </a:t>
            </a:r>
            <a:br>
              <a:rPr lang="en-US" b="0" dirty="0">
                <a:latin typeface="Arial" panose="020B0604020202020204" pitchFamily="34" charset="0"/>
                <a:ea typeface="Source Sans Pro" panose="020B0503030403020204" pitchFamily="34" charset="0"/>
                <a:cs typeface="Arial" panose="020B0604020202020204" pitchFamily="34" charset="0"/>
              </a:rPr>
            </a:br>
            <a:r>
              <a:rPr lang="en-US" b="0" dirty="0">
                <a:latin typeface="Arial" panose="020B0604020202020204" pitchFamily="34" charset="0"/>
                <a:ea typeface="Source Sans Pro" panose="020B0503030403020204" pitchFamily="34" charset="0"/>
                <a:cs typeface="Arial" panose="020B0604020202020204" pitchFamily="34" charset="0"/>
              </a:rPr>
              <a:t>less water evaporation</a:t>
            </a:r>
          </a:p>
          <a:p>
            <a:pPr marL="285750" indent="-285750">
              <a:lnSpc>
                <a:spcPct val="100000"/>
              </a:lnSpc>
              <a:spcAft>
                <a:spcPts val="600"/>
              </a:spcAft>
              <a:buFont typeface="Symbol" panose="05050102010706020507" pitchFamily="18" charset="2"/>
              <a:buChar char="-"/>
            </a:pPr>
            <a:r>
              <a:rPr lang="en-US" b="0" dirty="0">
                <a:latin typeface="Arial" panose="020B0604020202020204" pitchFamily="34" charset="0"/>
                <a:ea typeface="Source Sans Pro" panose="020B0503030403020204" pitchFamily="34" charset="0"/>
                <a:cs typeface="Arial" panose="020B0604020202020204" pitchFamily="34" charset="0"/>
              </a:rPr>
              <a:t>Companies: Intersolar, RWE, </a:t>
            </a:r>
            <a:br>
              <a:rPr lang="en-US" b="0" dirty="0">
                <a:latin typeface="Arial" panose="020B0604020202020204" pitchFamily="34" charset="0"/>
                <a:ea typeface="Source Sans Pro" panose="020B0503030403020204" pitchFamily="34" charset="0"/>
                <a:cs typeface="Arial" panose="020B0604020202020204" pitchFamily="34" charset="0"/>
              </a:rPr>
            </a:br>
            <a:r>
              <a:rPr lang="en-US" b="0" dirty="0" err="1">
                <a:latin typeface="Arial" panose="020B0604020202020204" pitchFamily="34" charset="0"/>
                <a:ea typeface="Source Sans Pro" panose="020B0503030403020204" pitchFamily="34" charset="0"/>
                <a:cs typeface="Arial" panose="020B0604020202020204" pitchFamily="34" charset="0"/>
              </a:rPr>
              <a:t>BayWa</a:t>
            </a:r>
            <a:r>
              <a:rPr lang="en-US" b="0" dirty="0">
                <a:latin typeface="Arial" panose="020B0604020202020204" pitchFamily="34" charset="0"/>
                <a:ea typeface="Source Sans Pro" panose="020B0503030403020204" pitchFamily="34" charset="0"/>
                <a:cs typeface="Arial" panose="020B0604020202020204" pitchFamily="34" charset="0"/>
              </a:rPr>
              <a:t>, Ocean Sun, </a:t>
            </a:r>
            <a:br>
              <a:rPr lang="en-US" b="0" dirty="0">
                <a:latin typeface="Arial" panose="020B0604020202020204" pitchFamily="34" charset="0"/>
                <a:ea typeface="Source Sans Pro" panose="020B0503030403020204" pitchFamily="34" charset="0"/>
                <a:cs typeface="Arial" panose="020B0604020202020204" pitchFamily="34" charset="0"/>
              </a:rPr>
            </a:br>
            <a:r>
              <a:rPr lang="en-US" b="0" dirty="0">
                <a:latin typeface="Arial" panose="020B0604020202020204" pitchFamily="34" charset="0"/>
                <a:ea typeface="Source Sans Pro" panose="020B0503030403020204" pitchFamily="34" charset="0"/>
                <a:cs typeface="Arial" panose="020B0604020202020204" pitchFamily="34" charset="0"/>
              </a:rPr>
              <a:t>Ciel &amp; Terre, </a:t>
            </a:r>
            <a:r>
              <a:rPr lang="en-US" b="0" dirty="0" err="1">
                <a:latin typeface="Arial" panose="020B0604020202020204" pitchFamily="34" charset="0"/>
                <a:ea typeface="Source Sans Pro" panose="020B0503030403020204" pitchFamily="34" charset="0"/>
                <a:cs typeface="Arial" panose="020B0604020202020204" pitchFamily="34" charset="0"/>
              </a:rPr>
              <a:t>HelioRec</a:t>
            </a:r>
            <a:r>
              <a:rPr lang="en-US" b="0" dirty="0">
                <a:latin typeface="Arial" panose="020B0604020202020204" pitchFamily="34" charset="0"/>
                <a:ea typeface="Source Sans Pro" panose="020B0503030403020204" pitchFamily="34" charset="0"/>
                <a:cs typeface="Arial" panose="020B0604020202020204" pitchFamily="34" charset="0"/>
              </a:rPr>
              <a:t>, </a:t>
            </a:r>
            <a:br>
              <a:rPr lang="en-US" b="0" dirty="0">
                <a:latin typeface="Arial" panose="020B0604020202020204" pitchFamily="34" charset="0"/>
                <a:ea typeface="Source Sans Pro" panose="020B0503030403020204" pitchFamily="34" charset="0"/>
                <a:cs typeface="Arial" panose="020B0604020202020204" pitchFamily="34" charset="0"/>
              </a:rPr>
            </a:br>
            <a:r>
              <a:rPr lang="en-US" b="0" dirty="0">
                <a:latin typeface="Arial" panose="020B0604020202020204" pitchFamily="34" charset="0"/>
                <a:ea typeface="Source Sans Pro" panose="020B0503030403020204" pitchFamily="34" charset="0"/>
                <a:cs typeface="Arial" panose="020B0604020202020204" pitchFamily="34" charset="0"/>
              </a:rPr>
              <a:t>Yellow </a:t>
            </a:r>
            <a:r>
              <a:rPr lang="en-US" b="0" dirty="0" err="1">
                <a:latin typeface="Arial" panose="020B0604020202020204" pitchFamily="34" charset="0"/>
                <a:ea typeface="Source Sans Pro" panose="020B0503030403020204" pitchFamily="34" charset="0"/>
                <a:cs typeface="Arial" panose="020B0604020202020204" pitchFamily="34" charset="0"/>
              </a:rPr>
              <a:t>Tropus</a:t>
            </a:r>
            <a:r>
              <a:rPr lang="en-US" b="0" dirty="0">
                <a:latin typeface="Arial" panose="020B0604020202020204" pitchFamily="34" charset="0"/>
                <a:ea typeface="Source Sans Pro" panose="020B0503030403020204" pitchFamily="34" charset="0"/>
                <a:cs typeface="Arial" panose="020B0604020202020204" pitchFamily="34" charset="0"/>
              </a:rPr>
              <a:t>, LE GmbH etc.</a:t>
            </a:r>
          </a:p>
        </p:txBody>
      </p:sp>
      <p:sp>
        <p:nvSpPr>
          <p:cNvPr id="13" name="Textfeld 12">
            <a:extLst>
              <a:ext uri="{FF2B5EF4-FFF2-40B4-BE49-F238E27FC236}">
                <a16:creationId xmlns:a16="http://schemas.microsoft.com/office/drawing/2014/main" id="{962AE15A-3202-C36E-4AC4-3705B337D613}"/>
              </a:ext>
            </a:extLst>
          </p:cNvPr>
          <p:cNvSpPr txBox="1"/>
          <p:nvPr/>
        </p:nvSpPr>
        <p:spPr>
          <a:xfrm>
            <a:off x="6178467" y="4325331"/>
            <a:ext cx="1529586" cy="338554"/>
          </a:xfrm>
          <a:prstGeom prst="rect">
            <a:avLst/>
          </a:prstGeom>
          <a:solidFill>
            <a:schemeClr val="bg1"/>
          </a:solidFill>
          <a:ln>
            <a:solidFill>
              <a:schemeClr val="tx1"/>
            </a:solidFill>
          </a:ln>
        </p:spPr>
        <p:txBody>
          <a:bodyPr wrap="none" rtlCol="0">
            <a:spAutoFit/>
          </a:bodyPr>
          <a:lstStyle/>
          <a:p>
            <a:r>
              <a:rPr lang="de-DE" sz="1600" b="1" dirty="0">
                <a:latin typeface="Arial" panose="020B0604020202020204" pitchFamily="34" charset="0"/>
                <a:ea typeface="Source Sans Pro" panose="020B0503030403020204" pitchFamily="34" charset="0"/>
                <a:cs typeface="Arial" panose="020B0604020202020204" pitchFamily="34" charset="0"/>
              </a:rPr>
              <a:t>Floating </a:t>
            </a:r>
            <a:r>
              <a:rPr lang="de-DE" sz="1600" b="1" dirty="0" err="1">
                <a:latin typeface="Arial" panose="020B0604020202020204" pitchFamily="34" charset="0"/>
                <a:ea typeface="Source Sans Pro" panose="020B0503030403020204" pitchFamily="34" charset="0"/>
                <a:cs typeface="Arial" panose="020B0604020202020204" pitchFamily="34" charset="0"/>
              </a:rPr>
              <a:t>body</a:t>
            </a:r>
            <a:endParaRPr lang="en-US" sz="1600" b="1" dirty="0">
              <a:latin typeface="Arial" panose="020B0604020202020204" pitchFamily="34" charset="0"/>
              <a:ea typeface="Source Sans Pro" panose="020B0503030403020204" pitchFamily="34" charset="0"/>
              <a:cs typeface="Arial" panose="020B0604020202020204" pitchFamily="34" charset="0"/>
            </a:endParaRPr>
          </a:p>
        </p:txBody>
      </p:sp>
      <p:sp>
        <p:nvSpPr>
          <p:cNvPr id="14" name="Textfeld 13">
            <a:extLst>
              <a:ext uri="{FF2B5EF4-FFF2-40B4-BE49-F238E27FC236}">
                <a16:creationId xmlns:a16="http://schemas.microsoft.com/office/drawing/2014/main" id="{A1DF6B0E-1491-2EBA-E328-CFE8F8F58B65}"/>
              </a:ext>
            </a:extLst>
          </p:cNvPr>
          <p:cNvSpPr txBox="1"/>
          <p:nvPr/>
        </p:nvSpPr>
        <p:spPr>
          <a:xfrm>
            <a:off x="6840635" y="3068646"/>
            <a:ext cx="1232902" cy="338554"/>
          </a:xfrm>
          <a:prstGeom prst="rect">
            <a:avLst/>
          </a:prstGeom>
          <a:solidFill>
            <a:schemeClr val="bg1"/>
          </a:solidFill>
          <a:ln>
            <a:solidFill>
              <a:schemeClr val="tx1"/>
            </a:solidFill>
          </a:ln>
        </p:spPr>
        <p:txBody>
          <a:bodyPr wrap="none" rtlCol="0">
            <a:spAutoFit/>
          </a:bodyPr>
          <a:lstStyle/>
          <a:p>
            <a:r>
              <a:rPr lang="de-DE" sz="1600" b="1" dirty="0">
                <a:latin typeface="Arial" panose="020B0604020202020204" pitchFamily="34" charset="0"/>
                <a:ea typeface="Source Sans Pro" panose="020B0503030403020204" pitchFamily="34" charset="0"/>
                <a:cs typeface="Arial" panose="020B0604020202020204" pitchFamily="34" charset="0"/>
              </a:rPr>
              <a:t>PV-Module</a:t>
            </a:r>
            <a:endParaRPr lang="en-US" sz="1600" b="1" dirty="0">
              <a:latin typeface="Arial" panose="020B0604020202020204" pitchFamily="34" charset="0"/>
              <a:ea typeface="Source Sans Pro" panose="020B0503030403020204" pitchFamily="34" charset="0"/>
              <a:cs typeface="Arial" panose="020B0604020202020204" pitchFamily="34" charset="0"/>
            </a:endParaRPr>
          </a:p>
        </p:txBody>
      </p:sp>
      <p:sp>
        <p:nvSpPr>
          <p:cNvPr id="15" name="Rechteck 14">
            <a:extLst>
              <a:ext uri="{FF2B5EF4-FFF2-40B4-BE49-F238E27FC236}">
                <a16:creationId xmlns:a16="http://schemas.microsoft.com/office/drawing/2014/main" id="{0D349907-2B4D-E59D-EC0B-1EF1019FC1F1}"/>
              </a:ext>
            </a:extLst>
          </p:cNvPr>
          <p:cNvSpPr/>
          <p:nvPr/>
        </p:nvSpPr>
        <p:spPr bwMode="auto">
          <a:xfrm>
            <a:off x="5961744" y="5353916"/>
            <a:ext cx="6230255" cy="734175"/>
          </a:xfrm>
          <a:prstGeom prst="rect">
            <a:avLst/>
          </a:prstGeom>
        </p:spPr>
        <p:txBody>
          <a:bodyPr wrap="square">
            <a:spAutoFit/>
          </a:bodyPr>
          <a:lstStyle/>
          <a:p>
            <a:pPr>
              <a:lnSpc>
                <a:spcPct val="120000"/>
              </a:lnSpc>
            </a:pPr>
            <a:r>
              <a:rPr lang="en-GB" b="1" dirty="0">
                <a:latin typeface="Arial" panose="020B0604020202020204" pitchFamily="34" charset="0"/>
                <a:ea typeface="Source Sans Pro" panose="020B0503030403020204" pitchFamily="34" charset="0"/>
                <a:cs typeface="Arial" panose="020B0604020202020204" pitchFamily="34" charset="0"/>
              </a:rPr>
              <a:t>Problems with current Floating PV’s: </a:t>
            </a:r>
            <a:r>
              <a:rPr lang="en-GB" dirty="0">
                <a:latin typeface="Arial" panose="020B0604020202020204" pitchFamily="34" charset="0"/>
                <a:ea typeface="Source Sans Pro" panose="020B0503030403020204" pitchFamily="34" charset="0"/>
                <a:cs typeface="Arial" panose="020B0604020202020204" pitchFamily="34" charset="0"/>
              </a:rPr>
              <a:t>high costs for floating bodies; required high robustness especially on sea</a:t>
            </a:r>
          </a:p>
        </p:txBody>
      </p:sp>
      <p:pic>
        <p:nvPicPr>
          <p:cNvPr id="16" name="Grafik 15">
            <a:extLst>
              <a:ext uri="{FF2B5EF4-FFF2-40B4-BE49-F238E27FC236}">
                <a16:creationId xmlns:a16="http://schemas.microsoft.com/office/drawing/2014/main" id="{6967C8F6-4F69-9785-2871-1690C531C71F}"/>
              </a:ext>
            </a:extLst>
          </p:cNvPr>
          <p:cNvPicPr>
            <a:picLocks noChangeAspect="1"/>
          </p:cNvPicPr>
          <p:nvPr/>
        </p:nvPicPr>
        <p:blipFill>
          <a:blip r:embed="rId4"/>
          <a:stretch>
            <a:fillRect/>
          </a:stretch>
        </p:blipFill>
        <p:spPr>
          <a:xfrm>
            <a:off x="3605406" y="2269574"/>
            <a:ext cx="2305537" cy="1826296"/>
          </a:xfrm>
          <a:prstGeom prst="rect">
            <a:avLst/>
          </a:prstGeom>
        </p:spPr>
      </p:pic>
      <p:pic>
        <p:nvPicPr>
          <p:cNvPr id="17" name="Grafik 16">
            <a:extLst>
              <a:ext uri="{FF2B5EF4-FFF2-40B4-BE49-F238E27FC236}">
                <a16:creationId xmlns:a16="http://schemas.microsoft.com/office/drawing/2014/main" id="{BA572A17-5EA7-02EB-1201-9690B7A8AC17}"/>
              </a:ext>
            </a:extLst>
          </p:cNvPr>
          <p:cNvPicPr>
            <a:picLocks noChangeAspect="1"/>
          </p:cNvPicPr>
          <p:nvPr/>
        </p:nvPicPr>
        <p:blipFill>
          <a:blip r:embed="rId5"/>
          <a:stretch>
            <a:fillRect/>
          </a:stretch>
        </p:blipFill>
        <p:spPr>
          <a:xfrm>
            <a:off x="-2672" y="4134417"/>
            <a:ext cx="2582735" cy="2140176"/>
          </a:xfrm>
          <a:prstGeom prst="rect">
            <a:avLst/>
          </a:prstGeom>
        </p:spPr>
      </p:pic>
    </p:spTree>
    <p:extLst>
      <p:ext uri="{BB962C8B-B14F-4D97-AF65-F5344CB8AC3E}">
        <p14:creationId xmlns:p14="http://schemas.microsoft.com/office/powerpoint/2010/main" val="3615720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12099-BC93-9079-87CC-D782E85EA82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2485D23-DE61-47D5-CE15-1238470F959F}"/>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US" sz="2800" dirty="0">
                <a:ea typeface="Verdana" panose="020B0604030504040204" pitchFamily="34" charset="0"/>
              </a:rPr>
              <a:t>Scenario 3 demo: floating PV systems</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D204F943-6623-4CB8-B3F0-3D3DD4B8286D}"/>
              </a:ext>
            </a:extLst>
          </p:cNvPr>
          <p:cNvSpPr>
            <a:spLocks noGrp="1"/>
          </p:cNvSpPr>
          <p:nvPr>
            <p:ph type="sldNum" sz="quarter" idx="10"/>
          </p:nvPr>
        </p:nvSpPr>
        <p:spPr/>
        <p:txBody>
          <a:bodyPr/>
          <a:lstStyle/>
          <a:p>
            <a:fld id="{BBC95AA2-3B59-4831-8BC6-006282D7F8BD}" type="slidenum">
              <a:rPr lang="en-GB" smtClean="0"/>
              <a:t>13</a:t>
            </a:fld>
            <a:endParaRPr lang="en-GB"/>
          </a:p>
        </p:txBody>
      </p:sp>
      <p:sp>
        <p:nvSpPr>
          <p:cNvPr id="4" name="Content Placeholder 3">
            <a:extLst>
              <a:ext uri="{FF2B5EF4-FFF2-40B4-BE49-F238E27FC236}">
                <a16:creationId xmlns:a16="http://schemas.microsoft.com/office/drawing/2014/main" id="{6199833A-C11C-52C1-8BF4-188BEB92391A}"/>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Imagem 4" descr="Uma imagem com céu, desporto&#10;&#10;Descrição gerada automaticamente">
            <a:extLst>
              <a:ext uri="{FF2B5EF4-FFF2-40B4-BE49-F238E27FC236}">
                <a16:creationId xmlns:a16="http://schemas.microsoft.com/office/drawing/2014/main" id="{B72437BB-42E5-4585-C5E1-2367EB1BBDFF}"/>
              </a:ext>
            </a:extLst>
          </p:cNvPr>
          <p:cNvPicPr>
            <a:picLocks noChangeAspect="1"/>
          </p:cNvPicPr>
          <p:nvPr/>
        </p:nvPicPr>
        <p:blipFill>
          <a:blip r:embed="rId2"/>
          <a:stretch>
            <a:fillRect/>
          </a:stretch>
        </p:blipFill>
        <p:spPr>
          <a:xfrm>
            <a:off x="6308715" y="4295776"/>
            <a:ext cx="908157" cy="916896"/>
          </a:xfrm>
          <a:prstGeom prst="rect">
            <a:avLst/>
          </a:prstGeom>
        </p:spPr>
      </p:pic>
      <p:pic>
        <p:nvPicPr>
          <p:cNvPr id="6" name="Grafik 4">
            <a:extLst>
              <a:ext uri="{FF2B5EF4-FFF2-40B4-BE49-F238E27FC236}">
                <a16:creationId xmlns:a16="http://schemas.microsoft.com/office/drawing/2014/main" id="{837D27FF-D591-85D9-64BB-36C4933CE4B3}"/>
              </a:ext>
            </a:extLst>
          </p:cNvPr>
          <p:cNvPicPr>
            <a:picLocks noChangeAspect="1"/>
          </p:cNvPicPr>
          <p:nvPr/>
        </p:nvPicPr>
        <p:blipFill>
          <a:blip r:embed="rId3"/>
          <a:stretch>
            <a:fillRect/>
          </a:stretch>
        </p:blipFill>
        <p:spPr>
          <a:xfrm>
            <a:off x="293903" y="2713205"/>
            <a:ext cx="5699290" cy="3380220"/>
          </a:xfrm>
          <a:prstGeom prst="rect">
            <a:avLst/>
          </a:prstGeom>
        </p:spPr>
      </p:pic>
      <p:sp>
        <p:nvSpPr>
          <p:cNvPr id="7" name="Textfeld 5">
            <a:extLst>
              <a:ext uri="{FF2B5EF4-FFF2-40B4-BE49-F238E27FC236}">
                <a16:creationId xmlns:a16="http://schemas.microsoft.com/office/drawing/2014/main" id="{8767B096-356B-40BD-5598-6D480DAB46AD}"/>
              </a:ext>
            </a:extLst>
          </p:cNvPr>
          <p:cNvSpPr txBox="1"/>
          <p:nvPr/>
        </p:nvSpPr>
        <p:spPr>
          <a:xfrm>
            <a:off x="344703" y="4885578"/>
            <a:ext cx="1357418" cy="307777"/>
          </a:xfrm>
          <a:prstGeom prst="rect">
            <a:avLst/>
          </a:prstGeom>
          <a:solidFill>
            <a:schemeClr val="bg1"/>
          </a:solidFill>
          <a:ln>
            <a:solidFill>
              <a:schemeClr val="tx1"/>
            </a:solidFill>
          </a:ln>
        </p:spPr>
        <p:txBody>
          <a:bodyPr wrap="square" rtlCol="0">
            <a:spAutoFit/>
          </a:bodyPr>
          <a:ls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lgn="ctr"/>
            <a:r>
              <a:rPr lang="de-DE" sz="1400" b="1" dirty="0">
                <a:latin typeface="Arial" panose="020B0604020202020204" pitchFamily="34" charset="0"/>
                <a:ea typeface="Source Sans Pro" panose="020B0503030403020204" pitchFamily="34" charset="0"/>
                <a:cs typeface="Arial" panose="020B0604020202020204" pitchFamily="34" charset="0"/>
              </a:rPr>
              <a:t>Solar panel</a:t>
            </a:r>
            <a:endParaRPr lang="en-US" sz="1400" b="1" dirty="0">
              <a:latin typeface="Arial" panose="020B0604020202020204" pitchFamily="34" charset="0"/>
              <a:ea typeface="Source Sans Pro" panose="020B0503030403020204" pitchFamily="34" charset="0"/>
              <a:cs typeface="Arial" panose="020B0604020202020204" pitchFamily="34" charset="0"/>
            </a:endParaRPr>
          </a:p>
        </p:txBody>
      </p:sp>
      <p:sp>
        <p:nvSpPr>
          <p:cNvPr id="8" name="Textfeld 10">
            <a:extLst>
              <a:ext uri="{FF2B5EF4-FFF2-40B4-BE49-F238E27FC236}">
                <a16:creationId xmlns:a16="http://schemas.microsoft.com/office/drawing/2014/main" id="{095DA9DF-B071-1B55-624E-B8DBE6A3CD27}"/>
              </a:ext>
            </a:extLst>
          </p:cNvPr>
          <p:cNvSpPr txBox="1"/>
          <p:nvPr/>
        </p:nvSpPr>
        <p:spPr bwMode="auto">
          <a:xfrm>
            <a:off x="470247" y="5293397"/>
            <a:ext cx="1771613" cy="307777"/>
          </a:xfrm>
          <a:prstGeom prst="rect">
            <a:avLst/>
          </a:prstGeom>
          <a:solidFill>
            <a:schemeClr val="bg1"/>
          </a:solidFill>
          <a:ln>
            <a:solidFill>
              <a:schemeClr val="tx1"/>
            </a:solidFill>
          </a:ln>
        </p:spPr>
        <p:txBody>
          <a:bodyPr wrap="square" rtlCol="0">
            <a:spAutoFit/>
          </a:bodyPr>
          <a:ls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lgn="ctr"/>
            <a:r>
              <a:rPr lang="de-DE" sz="1400" b="1" dirty="0">
                <a:latin typeface="Arial" panose="020B0604020202020204" pitchFamily="34" charset="0"/>
                <a:ea typeface="Source Sans Pro" panose="020B0503030403020204" pitchFamily="34" charset="0"/>
                <a:cs typeface="Arial" panose="020B0604020202020204" pitchFamily="34" charset="0"/>
              </a:rPr>
              <a:t>E40 EoL segment</a:t>
            </a:r>
            <a:endParaRPr lang="en-US" sz="1400" b="1" dirty="0">
              <a:latin typeface="Arial" panose="020B0604020202020204" pitchFamily="34" charset="0"/>
              <a:ea typeface="Source Sans Pro" panose="020B0503030403020204" pitchFamily="34" charset="0"/>
              <a:cs typeface="Arial" panose="020B0604020202020204" pitchFamily="34" charset="0"/>
            </a:endParaRPr>
          </a:p>
        </p:txBody>
      </p:sp>
      <p:sp>
        <p:nvSpPr>
          <p:cNvPr id="9" name="Textfeld 11">
            <a:extLst>
              <a:ext uri="{FF2B5EF4-FFF2-40B4-BE49-F238E27FC236}">
                <a16:creationId xmlns:a16="http://schemas.microsoft.com/office/drawing/2014/main" id="{1A9A53B0-EABD-F111-0D5F-7A7263797BFE}"/>
              </a:ext>
            </a:extLst>
          </p:cNvPr>
          <p:cNvSpPr txBox="1"/>
          <p:nvPr/>
        </p:nvSpPr>
        <p:spPr bwMode="auto">
          <a:xfrm>
            <a:off x="1625966" y="5696754"/>
            <a:ext cx="1442193" cy="307777"/>
          </a:xfrm>
          <a:prstGeom prst="rect">
            <a:avLst/>
          </a:prstGeom>
          <a:solidFill>
            <a:schemeClr val="bg1"/>
          </a:solidFill>
          <a:ln>
            <a:solidFill>
              <a:schemeClr val="tx1"/>
            </a:solidFill>
          </a:ln>
        </p:spPr>
        <p:txBody>
          <a:bodyPr wrap="square" rtlCol="0">
            <a:spAutoFit/>
          </a:bodyPr>
          <a:ls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lgn="ctr"/>
            <a:r>
              <a:rPr lang="de-DE" sz="1400" b="1" dirty="0" err="1">
                <a:latin typeface="Arial" panose="020B0604020202020204" pitchFamily="34" charset="0"/>
                <a:ea typeface="Source Sans Pro" panose="020B0503030403020204" pitchFamily="34" charset="0"/>
                <a:cs typeface="Arial" panose="020B0604020202020204" pitchFamily="34" charset="0"/>
              </a:rPr>
              <a:t>Closing</a:t>
            </a:r>
            <a:r>
              <a:rPr lang="de-DE" sz="1400" b="1" dirty="0">
                <a:latin typeface="Arial" panose="020B0604020202020204" pitchFamily="34" charset="0"/>
                <a:ea typeface="Source Sans Pro" panose="020B0503030403020204" pitchFamily="34" charset="0"/>
                <a:cs typeface="Arial" panose="020B0604020202020204" pitchFamily="34" charset="0"/>
              </a:rPr>
              <a:t> </a:t>
            </a:r>
            <a:r>
              <a:rPr lang="de-DE" sz="1400" b="1" dirty="0" err="1">
                <a:latin typeface="Arial" panose="020B0604020202020204" pitchFamily="34" charset="0"/>
                <a:ea typeface="Source Sans Pro" panose="020B0503030403020204" pitchFamily="34" charset="0"/>
                <a:cs typeface="Arial" panose="020B0604020202020204" pitchFamily="34" charset="0"/>
              </a:rPr>
              <a:t>ends</a:t>
            </a:r>
            <a:endParaRPr lang="en-US" sz="1400" b="1" dirty="0">
              <a:latin typeface="Arial" panose="020B0604020202020204" pitchFamily="34" charset="0"/>
              <a:ea typeface="Source Sans Pro" panose="020B0503030403020204" pitchFamily="34" charset="0"/>
              <a:cs typeface="Arial" panose="020B0604020202020204" pitchFamily="34" charset="0"/>
            </a:endParaRPr>
          </a:p>
        </p:txBody>
      </p:sp>
      <p:sp>
        <p:nvSpPr>
          <p:cNvPr id="10" name="Textfeld 12">
            <a:extLst>
              <a:ext uri="{FF2B5EF4-FFF2-40B4-BE49-F238E27FC236}">
                <a16:creationId xmlns:a16="http://schemas.microsoft.com/office/drawing/2014/main" id="{0680B91A-2703-3F15-BD2B-0DDD636B5ED1}"/>
              </a:ext>
            </a:extLst>
          </p:cNvPr>
          <p:cNvSpPr txBox="1"/>
          <p:nvPr/>
        </p:nvSpPr>
        <p:spPr bwMode="auto">
          <a:xfrm>
            <a:off x="3717919" y="2820927"/>
            <a:ext cx="1903311" cy="523220"/>
          </a:xfrm>
          <a:prstGeom prst="rect">
            <a:avLst/>
          </a:prstGeom>
          <a:solidFill>
            <a:schemeClr val="bg1"/>
          </a:solidFill>
          <a:ln>
            <a:solidFill>
              <a:schemeClr val="tx1"/>
            </a:solidFill>
          </a:ln>
        </p:spPr>
        <p:txBody>
          <a:bodyPr wrap="square" rtlCol="0" anchor="ctr">
            <a:spAutoFit/>
          </a:bodyPr>
          <a:lstStyle>
            <a:defPPr>
              <a:defRPr lang="en-US"/>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a:lstStyle>
          <a:p>
            <a:pPr algn="ctr"/>
            <a:r>
              <a:rPr lang="de-DE" sz="1400" b="1" dirty="0">
                <a:latin typeface="Arial" panose="020B0604020202020204" pitchFamily="34" charset="0"/>
                <a:ea typeface="Source Sans Pro" panose="020B0503030403020204" pitchFamily="34" charset="0"/>
                <a:cs typeface="Arial" panose="020B0604020202020204" pitchFamily="34" charset="0"/>
              </a:rPr>
              <a:t>Support structure of solar panel</a:t>
            </a:r>
            <a:endParaRPr lang="en-US" sz="1400" b="1" dirty="0">
              <a:latin typeface="Arial" panose="020B0604020202020204" pitchFamily="34" charset="0"/>
              <a:ea typeface="Source Sans Pro" panose="020B0503030403020204" pitchFamily="34" charset="0"/>
              <a:cs typeface="Arial" panose="020B0604020202020204" pitchFamily="34" charset="0"/>
            </a:endParaRPr>
          </a:p>
        </p:txBody>
      </p:sp>
      <p:pic>
        <p:nvPicPr>
          <p:cNvPr id="11" name="Picture 23">
            <a:extLst>
              <a:ext uri="{FF2B5EF4-FFF2-40B4-BE49-F238E27FC236}">
                <a16:creationId xmlns:a16="http://schemas.microsoft.com/office/drawing/2014/main" id="{6AB163D1-09A9-6ECA-D8C3-631905F6B7DC}"/>
              </a:ext>
            </a:extLst>
          </p:cNvPr>
          <p:cNvPicPr>
            <a:picLocks noChangeAspect="1"/>
          </p:cNvPicPr>
          <p:nvPr/>
        </p:nvPicPr>
        <p:blipFill rotWithShape="1">
          <a:blip r:embed="rId4"/>
          <a:srcRect t="4392" r="864" b="4237"/>
          <a:stretch/>
        </p:blipFill>
        <p:spPr>
          <a:xfrm>
            <a:off x="7207981" y="2713205"/>
            <a:ext cx="4707725" cy="2637416"/>
          </a:xfrm>
          <a:prstGeom prst="rect">
            <a:avLst/>
          </a:prstGeom>
        </p:spPr>
      </p:pic>
      <p:sp>
        <p:nvSpPr>
          <p:cNvPr id="12" name="TextBox 24">
            <a:extLst>
              <a:ext uri="{FF2B5EF4-FFF2-40B4-BE49-F238E27FC236}">
                <a16:creationId xmlns:a16="http://schemas.microsoft.com/office/drawing/2014/main" id="{22A21D2E-4EE8-508D-F516-5C1A59D045C4}"/>
              </a:ext>
            </a:extLst>
          </p:cNvPr>
          <p:cNvSpPr txBox="1"/>
          <p:nvPr/>
        </p:nvSpPr>
        <p:spPr>
          <a:xfrm>
            <a:off x="8774440" y="5350621"/>
            <a:ext cx="1388054" cy="954107"/>
          </a:xfrm>
          <a:prstGeom prst="rect">
            <a:avLst/>
          </a:prstGeom>
          <a:noFill/>
          <a:ln>
            <a:solidFill>
              <a:schemeClr val="accent6"/>
            </a:solidFill>
          </a:ln>
        </p:spPr>
        <p:txBody>
          <a:bodyPr wrap="square" rtlCol="0">
            <a:spAutoFit/>
          </a:bodyPr>
          <a:lstStyle/>
          <a:p>
            <a:pPr algn="ctr"/>
            <a:r>
              <a:rPr lang="pt-PT" sz="1400" b="1" dirty="0">
                <a:latin typeface="Arial" panose="020B0604020202020204" pitchFamily="34" charset="0"/>
                <a:ea typeface="Source Sans Pro" panose="020B0503030403020204" pitchFamily="34" charset="0"/>
                <a:cs typeface="Arial" panose="020B0604020202020204" pitchFamily="34" charset="0"/>
              </a:rPr>
              <a:t>FRP pultruded profiles or grating</a:t>
            </a:r>
          </a:p>
        </p:txBody>
      </p:sp>
      <p:sp>
        <p:nvSpPr>
          <p:cNvPr id="13" name="TextBox 25">
            <a:extLst>
              <a:ext uri="{FF2B5EF4-FFF2-40B4-BE49-F238E27FC236}">
                <a16:creationId xmlns:a16="http://schemas.microsoft.com/office/drawing/2014/main" id="{23CF3473-ED66-C3AD-4295-91F016D27355}"/>
              </a:ext>
            </a:extLst>
          </p:cNvPr>
          <p:cNvSpPr txBox="1"/>
          <p:nvPr/>
        </p:nvSpPr>
        <p:spPr>
          <a:xfrm>
            <a:off x="10566034" y="5566065"/>
            <a:ext cx="1127637" cy="738664"/>
          </a:xfrm>
          <a:prstGeom prst="rect">
            <a:avLst/>
          </a:prstGeom>
          <a:noFill/>
          <a:ln>
            <a:solidFill>
              <a:schemeClr val="accent6"/>
            </a:solidFill>
          </a:ln>
        </p:spPr>
        <p:txBody>
          <a:bodyPr wrap="square" rtlCol="0">
            <a:spAutoFit/>
          </a:bodyPr>
          <a:lstStyle/>
          <a:p>
            <a:r>
              <a:rPr lang="pt-PT" sz="1400" b="1" dirty="0">
                <a:latin typeface="Arial" panose="020B0604020202020204" pitchFamily="34" charset="0"/>
                <a:ea typeface="Source Sans Pro" panose="020B0503030403020204" pitchFamily="34" charset="0"/>
                <a:cs typeface="Arial" panose="020B0604020202020204" pitchFamily="34" charset="0"/>
              </a:rPr>
              <a:t>2x 5m WTB </a:t>
            </a:r>
            <a:r>
              <a:rPr lang="pt-PT" sz="1400" b="1" dirty="0" err="1">
                <a:latin typeface="Arial" panose="020B0604020202020204" pitchFamily="34" charset="0"/>
                <a:ea typeface="Source Sans Pro" panose="020B0503030403020204" pitchFamily="34" charset="0"/>
                <a:cs typeface="Arial" panose="020B0604020202020204" pitchFamily="34" charset="0"/>
              </a:rPr>
              <a:t>sections</a:t>
            </a:r>
            <a:endParaRPr lang="pt-PT" sz="1400" b="1" dirty="0">
              <a:latin typeface="Arial" panose="020B0604020202020204" pitchFamily="34" charset="0"/>
              <a:ea typeface="Source Sans Pro" panose="020B0503030403020204" pitchFamily="34" charset="0"/>
              <a:cs typeface="Arial" panose="020B0604020202020204" pitchFamily="34" charset="0"/>
            </a:endParaRPr>
          </a:p>
        </p:txBody>
      </p:sp>
      <p:cxnSp>
        <p:nvCxnSpPr>
          <p:cNvPr id="14" name="Straight Arrow Connector 26">
            <a:extLst>
              <a:ext uri="{FF2B5EF4-FFF2-40B4-BE49-F238E27FC236}">
                <a16:creationId xmlns:a16="http://schemas.microsoft.com/office/drawing/2014/main" id="{20612401-CE7D-3D09-727E-8854E6ED1967}"/>
              </a:ext>
            </a:extLst>
          </p:cNvPr>
          <p:cNvCxnSpPr>
            <a:cxnSpLocks/>
            <a:stCxn id="13" idx="0"/>
          </p:cNvCxnSpPr>
          <p:nvPr/>
        </p:nvCxnSpPr>
        <p:spPr>
          <a:xfrm flipH="1" flipV="1">
            <a:off x="10658906" y="5118065"/>
            <a:ext cx="470947" cy="44800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27">
            <a:extLst>
              <a:ext uri="{FF2B5EF4-FFF2-40B4-BE49-F238E27FC236}">
                <a16:creationId xmlns:a16="http://schemas.microsoft.com/office/drawing/2014/main" id="{B852972D-4B30-A947-92C2-80740084B984}"/>
              </a:ext>
            </a:extLst>
          </p:cNvPr>
          <p:cNvCxnSpPr>
            <a:cxnSpLocks/>
          </p:cNvCxnSpPr>
          <p:nvPr/>
        </p:nvCxnSpPr>
        <p:spPr>
          <a:xfrm flipV="1">
            <a:off x="11352933" y="4783852"/>
            <a:ext cx="181993" cy="782213"/>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28">
            <a:extLst>
              <a:ext uri="{FF2B5EF4-FFF2-40B4-BE49-F238E27FC236}">
                <a16:creationId xmlns:a16="http://schemas.microsoft.com/office/drawing/2014/main" id="{61AF5FF1-EA7C-DCDB-20DF-82EB5E0EA269}"/>
              </a:ext>
            </a:extLst>
          </p:cNvPr>
          <p:cNvCxnSpPr>
            <a:cxnSpLocks/>
            <a:stCxn id="12" idx="0"/>
          </p:cNvCxnSpPr>
          <p:nvPr/>
        </p:nvCxnSpPr>
        <p:spPr>
          <a:xfrm flipV="1">
            <a:off x="9468467" y="4930463"/>
            <a:ext cx="320799" cy="42015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29">
            <a:extLst>
              <a:ext uri="{FF2B5EF4-FFF2-40B4-BE49-F238E27FC236}">
                <a16:creationId xmlns:a16="http://schemas.microsoft.com/office/drawing/2014/main" id="{B39CA394-ADA4-CCE2-21E8-B97D19C1487E}"/>
              </a:ext>
            </a:extLst>
          </p:cNvPr>
          <p:cNvCxnSpPr>
            <a:cxnSpLocks/>
            <a:stCxn id="12" idx="0"/>
          </p:cNvCxnSpPr>
          <p:nvPr/>
        </p:nvCxnSpPr>
        <p:spPr>
          <a:xfrm flipH="1" flipV="1">
            <a:off x="8960922" y="4534469"/>
            <a:ext cx="507545" cy="816152"/>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8" name="Oval 30">
            <a:extLst>
              <a:ext uri="{FF2B5EF4-FFF2-40B4-BE49-F238E27FC236}">
                <a16:creationId xmlns:a16="http://schemas.microsoft.com/office/drawing/2014/main" id="{A0592E39-6E57-C235-246C-1643CAC11906}"/>
              </a:ext>
            </a:extLst>
          </p:cNvPr>
          <p:cNvSpPr/>
          <p:nvPr/>
        </p:nvSpPr>
        <p:spPr>
          <a:xfrm rot="522999">
            <a:off x="7209656" y="2996904"/>
            <a:ext cx="1746778" cy="1452611"/>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latin typeface="Arial" panose="020B0604020202020204" pitchFamily="34" charset="0"/>
              <a:ea typeface="Source Sans Pro" panose="020B0503030403020204" pitchFamily="34" charset="0"/>
              <a:cs typeface="Arial" panose="020B0604020202020204" pitchFamily="34" charset="0"/>
            </a:endParaRPr>
          </a:p>
        </p:txBody>
      </p:sp>
      <p:sp>
        <p:nvSpPr>
          <p:cNvPr id="19" name="TextBox 31">
            <a:extLst>
              <a:ext uri="{FF2B5EF4-FFF2-40B4-BE49-F238E27FC236}">
                <a16:creationId xmlns:a16="http://schemas.microsoft.com/office/drawing/2014/main" id="{8442F48E-9D61-AE23-FB70-B598B306E7FF}"/>
              </a:ext>
            </a:extLst>
          </p:cNvPr>
          <p:cNvSpPr txBox="1"/>
          <p:nvPr/>
        </p:nvSpPr>
        <p:spPr>
          <a:xfrm>
            <a:off x="6317606" y="5335766"/>
            <a:ext cx="2387127" cy="738664"/>
          </a:xfrm>
          <a:prstGeom prst="rect">
            <a:avLst/>
          </a:prstGeom>
          <a:noFill/>
          <a:ln>
            <a:solidFill>
              <a:schemeClr val="accent6"/>
            </a:solidFill>
          </a:ln>
        </p:spPr>
        <p:txBody>
          <a:bodyPr wrap="square" rtlCol="0">
            <a:spAutoFit/>
          </a:bodyPr>
          <a:lstStyle/>
          <a:p>
            <a:pPr algn="ctr"/>
            <a:r>
              <a:rPr lang="pt-PT" sz="1400" b="1" dirty="0" err="1">
                <a:latin typeface="Arial" panose="020B0604020202020204" pitchFamily="34" charset="0"/>
                <a:ea typeface="Source Sans Pro" panose="020B0503030403020204" pitchFamily="34" charset="0"/>
                <a:cs typeface="Arial" panose="020B0604020202020204" pitchFamily="34" charset="0"/>
              </a:rPr>
              <a:t>Replace</a:t>
            </a:r>
            <a:r>
              <a:rPr lang="pt-PT" sz="1400" b="1" dirty="0">
                <a:latin typeface="Arial" panose="020B0604020202020204" pitchFamily="34" charset="0"/>
                <a:ea typeface="Source Sans Pro" panose="020B0503030403020204" pitchFamily="34" charset="0"/>
                <a:cs typeface="Arial" panose="020B0604020202020204" pitchFamily="34" charset="0"/>
              </a:rPr>
              <a:t> standard </a:t>
            </a:r>
            <a:r>
              <a:rPr lang="pt-PT" sz="1400" b="1" dirty="0" err="1">
                <a:latin typeface="Arial" panose="020B0604020202020204" pitchFamily="34" charset="0"/>
                <a:ea typeface="Source Sans Pro" panose="020B0503030403020204" pitchFamily="34" charset="0"/>
                <a:cs typeface="Arial" panose="020B0604020202020204" pitchFamily="34" charset="0"/>
              </a:rPr>
              <a:t>aluminium</a:t>
            </a:r>
            <a:r>
              <a:rPr lang="pt-PT" sz="1400" b="1" dirty="0">
                <a:latin typeface="Arial" panose="020B0604020202020204" pitchFamily="34" charset="0"/>
                <a:ea typeface="Source Sans Pro" panose="020B0503030403020204" pitchFamily="34" charset="0"/>
                <a:cs typeface="Arial" panose="020B0604020202020204" pitchFamily="34" charset="0"/>
              </a:rPr>
              <a:t> </a:t>
            </a:r>
            <a:r>
              <a:rPr lang="pt-PT" sz="1400" b="1" dirty="0" err="1">
                <a:latin typeface="Arial" panose="020B0604020202020204" pitchFamily="34" charset="0"/>
                <a:ea typeface="Source Sans Pro" panose="020B0503030403020204" pitchFamily="34" charset="0"/>
                <a:cs typeface="Arial" panose="020B0604020202020204" pitchFamily="34" charset="0"/>
              </a:rPr>
              <a:t>supports</a:t>
            </a:r>
            <a:r>
              <a:rPr lang="pt-PT" sz="1400" b="1" dirty="0">
                <a:latin typeface="Arial" panose="020B0604020202020204" pitchFamily="34" charset="0"/>
                <a:ea typeface="Source Sans Pro" panose="020B0503030403020204" pitchFamily="34" charset="0"/>
                <a:cs typeface="Arial" panose="020B0604020202020204" pitchFamily="34" charset="0"/>
              </a:rPr>
              <a:t> </a:t>
            </a:r>
            <a:r>
              <a:rPr lang="pt-PT" sz="1400" b="1" dirty="0" err="1">
                <a:latin typeface="Arial" panose="020B0604020202020204" pitchFamily="34" charset="0"/>
                <a:ea typeface="Source Sans Pro" panose="020B0503030403020204" pitchFamily="34" charset="0"/>
                <a:cs typeface="Arial" panose="020B0604020202020204" pitchFamily="34" charset="0"/>
              </a:rPr>
              <a:t>with</a:t>
            </a:r>
            <a:r>
              <a:rPr lang="pt-PT" sz="1400" b="1" dirty="0">
                <a:latin typeface="Arial" panose="020B0604020202020204" pitchFamily="34" charset="0"/>
                <a:ea typeface="Source Sans Pro" panose="020B0503030403020204" pitchFamily="34" charset="0"/>
                <a:cs typeface="Arial" panose="020B0604020202020204" pitchFamily="34" charset="0"/>
              </a:rPr>
              <a:t> FRP </a:t>
            </a:r>
            <a:r>
              <a:rPr lang="pt-PT" sz="1400" b="1" dirty="0" err="1">
                <a:latin typeface="Arial" panose="020B0604020202020204" pitchFamily="34" charset="0"/>
                <a:ea typeface="Source Sans Pro" panose="020B0503030403020204" pitchFamily="34" charset="0"/>
                <a:cs typeface="Arial" panose="020B0604020202020204" pitchFamily="34" charset="0"/>
              </a:rPr>
              <a:t>beams</a:t>
            </a:r>
            <a:r>
              <a:rPr lang="pt-PT" sz="1400" b="1" dirty="0">
                <a:latin typeface="Arial" panose="020B0604020202020204" pitchFamily="34" charset="0"/>
                <a:ea typeface="Source Sans Pro" panose="020B0503030403020204" pitchFamily="34" charset="0"/>
                <a:cs typeface="Arial" panose="020B0604020202020204" pitchFamily="34" charset="0"/>
              </a:rPr>
              <a:t> </a:t>
            </a:r>
            <a:r>
              <a:rPr lang="pt-PT" sz="1400" b="1" dirty="0" err="1">
                <a:latin typeface="Arial" panose="020B0604020202020204" pitchFamily="34" charset="0"/>
                <a:ea typeface="Source Sans Pro" panose="020B0503030403020204" pitchFamily="34" charset="0"/>
                <a:cs typeface="Arial" panose="020B0604020202020204" pitchFamily="34" charset="0"/>
              </a:rPr>
              <a:t>from</a:t>
            </a:r>
            <a:r>
              <a:rPr lang="pt-PT" sz="1400" b="1" dirty="0">
                <a:latin typeface="Arial" panose="020B0604020202020204" pitchFamily="34" charset="0"/>
                <a:ea typeface="Source Sans Pro" panose="020B0503030403020204" pitchFamily="34" charset="0"/>
                <a:cs typeface="Arial" panose="020B0604020202020204" pitchFamily="34" charset="0"/>
              </a:rPr>
              <a:t> </a:t>
            </a:r>
            <a:r>
              <a:rPr lang="pt-PT" sz="1400" b="1" dirty="0" err="1">
                <a:latin typeface="Arial" panose="020B0604020202020204" pitchFamily="34" charset="0"/>
                <a:ea typeface="Source Sans Pro" panose="020B0503030403020204" pitchFamily="34" charset="0"/>
                <a:cs typeface="Arial" panose="020B0604020202020204" pitchFamily="34" charset="0"/>
              </a:rPr>
              <a:t>spar</a:t>
            </a:r>
            <a:r>
              <a:rPr lang="pt-PT" sz="1400" b="1" dirty="0">
                <a:latin typeface="Arial" panose="020B0604020202020204" pitchFamily="34" charset="0"/>
                <a:ea typeface="Source Sans Pro" panose="020B0503030403020204" pitchFamily="34" charset="0"/>
                <a:cs typeface="Arial" panose="020B0604020202020204" pitchFamily="34" charset="0"/>
              </a:rPr>
              <a:t> </a:t>
            </a:r>
            <a:r>
              <a:rPr lang="pt-PT" sz="1400" b="1" dirty="0" err="1">
                <a:latin typeface="Arial" panose="020B0604020202020204" pitchFamily="34" charset="0"/>
                <a:ea typeface="Source Sans Pro" panose="020B0503030403020204" pitchFamily="34" charset="0"/>
                <a:cs typeface="Arial" panose="020B0604020202020204" pitchFamily="34" charset="0"/>
              </a:rPr>
              <a:t>cap</a:t>
            </a:r>
            <a:endParaRPr lang="pt-PT" sz="1400" b="1" dirty="0">
              <a:latin typeface="Arial" panose="020B0604020202020204" pitchFamily="34" charset="0"/>
              <a:ea typeface="Source Sans Pro" panose="020B0503030403020204" pitchFamily="34" charset="0"/>
              <a:cs typeface="Arial" panose="020B0604020202020204" pitchFamily="34" charset="0"/>
            </a:endParaRPr>
          </a:p>
        </p:txBody>
      </p:sp>
      <p:cxnSp>
        <p:nvCxnSpPr>
          <p:cNvPr id="20" name="Straight Arrow Connector 32">
            <a:extLst>
              <a:ext uri="{FF2B5EF4-FFF2-40B4-BE49-F238E27FC236}">
                <a16:creationId xmlns:a16="http://schemas.microsoft.com/office/drawing/2014/main" id="{80FEC699-4685-345C-F021-5A978EBFAF3C}"/>
              </a:ext>
            </a:extLst>
          </p:cNvPr>
          <p:cNvCxnSpPr>
            <a:cxnSpLocks/>
            <a:stCxn id="19" idx="0"/>
            <a:endCxn id="18" idx="4"/>
          </p:cNvCxnSpPr>
          <p:nvPr/>
        </p:nvCxnSpPr>
        <p:spPr>
          <a:xfrm flipV="1">
            <a:off x="7511170" y="4441126"/>
            <a:ext cx="461805" cy="894640"/>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1" name="Inhaltsplatzhalter 1">
            <a:extLst>
              <a:ext uri="{FF2B5EF4-FFF2-40B4-BE49-F238E27FC236}">
                <a16:creationId xmlns:a16="http://schemas.microsoft.com/office/drawing/2014/main" id="{E018C887-6909-54FB-026A-E0CECD96165F}"/>
              </a:ext>
            </a:extLst>
          </p:cNvPr>
          <p:cNvSpPr txBox="1">
            <a:spLocks/>
          </p:cNvSpPr>
          <p:nvPr/>
        </p:nvSpPr>
        <p:spPr>
          <a:xfrm>
            <a:off x="717550" y="1175254"/>
            <a:ext cx="11210290" cy="1106486"/>
          </a:xfrm>
          <a:prstGeom prst="rect">
            <a:avLst/>
          </a:prstGeom>
        </p:spPr>
        <p:txBody>
          <a:bodyPr/>
          <a:lstStyle>
            <a:lvl1pPr marL="0" indent="0" algn="l" defTabSz="914400" rtl="0" eaLnBrk="1" latinLnBrk="0" hangingPunct="1">
              <a:lnSpc>
                <a:spcPct val="107000"/>
              </a:lnSpc>
              <a:spcBef>
                <a:spcPts val="0"/>
              </a:spcBef>
              <a:buFontTx/>
              <a:buNone/>
              <a:defRPr sz="1800" b="1" kern="1200" baseline="0">
                <a:solidFill>
                  <a:schemeClr val="tx1"/>
                </a:solidFill>
                <a:latin typeface="+mn-lt"/>
                <a:ea typeface="+mn-ea"/>
                <a:cs typeface="+mn-cs"/>
              </a:defRPr>
            </a:lvl1pPr>
            <a:lvl2pPr marL="0" indent="0" algn="l" defTabSz="914400" rtl="0" eaLnBrk="1" latinLnBrk="0" hangingPunct="1">
              <a:lnSpc>
                <a:spcPct val="107000"/>
              </a:lnSpc>
              <a:spcBef>
                <a:spcPts val="0"/>
              </a:spcBef>
              <a:buFontTx/>
              <a:buNone/>
              <a:defRPr sz="1800" kern="1200">
                <a:solidFill>
                  <a:schemeClr val="tx1"/>
                </a:solidFill>
                <a:latin typeface="+mn-lt"/>
                <a:ea typeface="+mn-ea"/>
                <a:cs typeface="+mn-cs"/>
              </a:defRPr>
            </a:lvl2pPr>
            <a:lvl3pPr marL="180000" indent="-180000" algn="l" defTabSz="914400" rtl="0" eaLnBrk="1" latinLnBrk="0" hangingPunct="1">
              <a:lnSpc>
                <a:spcPct val="107000"/>
              </a:lnSpc>
              <a:spcBef>
                <a:spcPts val="0"/>
              </a:spcBef>
              <a:spcAft>
                <a:spcPts val="425"/>
              </a:spcAft>
              <a:buFont typeface="Work Sans" panose="00000500000000000000" pitchFamily="2" charset="0"/>
              <a:buChar char="–"/>
              <a:defRPr sz="1800" kern="1200">
                <a:solidFill>
                  <a:schemeClr val="tx1"/>
                </a:solidFill>
                <a:latin typeface="+mn-lt"/>
                <a:ea typeface="+mn-ea"/>
                <a:cs typeface="+mn-cs"/>
              </a:defRPr>
            </a:lvl3pPr>
            <a:lvl4pPr marL="360000" indent="-180000" algn="l" defTabSz="914400" rtl="0" eaLnBrk="1" latinLnBrk="0" hangingPunct="1">
              <a:lnSpc>
                <a:spcPct val="107000"/>
              </a:lnSpc>
              <a:spcBef>
                <a:spcPts val="0"/>
              </a:spcBef>
              <a:spcAft>
                <a:spcPts val="425"/>
              </a:spcAft>
              <a:buFont typeface="Work Sans" panose="00000500000000000000" pitchFamily="2" charset="0"/>
              <a:buChar char="–"/>
              <a:defRPr sz="1800" kern="1200">
                <a:solidFill>
                  <a:schemeClr val="tx1"/>
                </a:solidFill>
                <a:latin typeface="+mn-lt"/>
                <a:ea typeface="+mn-ea"/>
                <a:cs typeface="+mn-cs"/>
              </a:defRPr>
            </a:lvl4pPr>
            <a:lvl5pPr marL="540000" indent="-180000" algn="l" defTabSz="914400" rtl="0" eaLnBrk="1" latinLnBrk="0" hangingPunct="1">
              <a:lnSpc>
                <a:spcPct val="107000"/>
              </a:lnSpc>
              <a:spcBef>
                <a:spcPts val="0"/>
              </a:spcBef>
              <a:spcAft>
                <a:spcPts val="425"/>
              </a:spcAft>
              <a:buFont typeface="Work San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pPr>
            <a:r>
              <a:rPr lang="en-US" dirty="0">
                <a:latin typeface="Arial" panose="020B0604020202020204" pitchFamily="34" charset="0"/>
                <a:ea typeface="Source Sans Pro" panose="020B0503030403020204" pitchFamily="34" charset="0"/>
                <a:cs typeface="Arial" panose="020B0604020202020204" pitchFamily="34" charset="0"/>
              </a:rPr>
              <a:t>Idea: </a:t>
            </a:r>
            <a:r>
              <a:rPr lang="en-US" b="0" dirty="0">
                <a:latin typeface="Arial" panose="020B0604020202020204" pitchFamily="34" charset="0"/>
                <a:ea typeface="Source Sans Pro" panose="020B0503030403020204" pitchFamily="34" charset="0"/>
                <a:cs typeface="Arial" panose="020B0604020202020204" pitchFamily="34" charset="0"/>
              </a:rPr>
              <a:t>Using </a:t>
            </a:r>
            <a:r>
              <a:rPr lang="en-US" b="0" dirty="0" err="1">
                <a:latin typeface="Arial" panose="020B0604020202020204" pitchFamily="34" charset="0"/>
                <a:ea typeface="Source Sans Pro" panose="020B0503030403020204" pitchFamily="34" charset="0"/>
                <a:cs typeface="Arial" panose="020B0604020202020204" pitchFamily="34" charset="0"/>
              </a:rPr>
              <a:t>EoL</a:t>
            </a:r>
            <a:r>
              <a:rPr lang="en-US" b="0" dirty="0">
                <a:latin typeface="Arial" panose="020B0604020202020204" pitchFamily="34" charset="0"/>
                <a:ea typeface="Source Sans Pro" panose="020B0503030403020204" pitchFamily="34" charset="0"/>
                <a:cs typeface="Arial" panose="020B0604020202020204" pitchFamily="34" charset="0"/>
              </a:rPr>
              <a:t> WTB parts as a replacement of the floating body [Moutinho et al.]</a:t>
            </a:r>
            <a:endParaRPr lang="en-US" dirty="0">
              <a:latin typeface="Arial" panose="020B0604020202020204" pitchFamily="34" charset="0"/>
              <a:ea typeface="Source Sans Pro" panose="020B0503030403020204" pitchFamily="34" charset="0"/>
              <a:cs typeface="Arial" panose="020B0604020202020204" pitchFamily="34" charset="0"/>
            </a:endParaRPr>
          </a:p>
          <a:p>
            <a:pPr marL="285750" indent="-285750">
              <a:lnSpc>
                <a:spcPct val="100000"/>
              </a:lnSpc>
              <a:spcAft>
                <a:spcPts val="600"/>
              </a:spcAft>
              <a:buFont typeface="Symbol" panose="05050102010706020507" pitchFamily="18" charset="2"/>
              <a:buChar char="-"/>
            </a:pPr>
            <a:r>
              <a:rPr lang="en-US" b="0" dirty="0">
                <a:latin typeface="Arial" panose="020B0604020202020204" pitchFamily="34" charset="0"/>
                <a:ea typeface="Source Sans Pro" panose="020B0503030403020204" pitchFamily="34" charset="0"/>
                <a:cs typeface="Arial" panose="020B0604020202020204" pitchFamily="34" charset="0"/>
              </a:rPr>
              <a:t>Lightweight, robust, high-performance properties, designed towards fatigue resistance</a:t>
            </a:r>
          </a:p>
          <a:p>
            <a:pPr marL="285750" indent="-285750">
              <a:lnSpc>
                <a:spcPct val="100000"/>
              </a:lnSpc>
              <a:spcAft>
                <a:spcPts val="600"/>
              </a:spcAft>
              <a:buFont typeface="Symbol" panose="05050102010706020507" pitchFamily="18" charset="2"/>
              <a:buChar char="-"/>
            </a:pPr>
            <a:r>
              <a:rPr lang="en-US" b="0" dirty="0">
                <a:latin typeface="Arial" panose="020B0604020202020204" pitchFamily="34" charset="0"/>
                <a:ea typeface="Source Sans Pro" panose="020B0503030403020204" pitchFamily="34" charset="0"/>
                <a:cs typeface="Arial" panose="020B0604020202020204" pitchFamily="34" charset="0"/>
              </a:rPr>
              <a:t>Low cost for </a:t>
            </a:r>
            <a:r>
              <a:rPr lang="en-US" b="0" dirty="0" err="1">
                <a:latin typeface="Arial" panose="020B0604020202020204" pitchFamily="34" charset="0"/>
                <a:ea typeface="Source Sans Pro" panose="020B0503030403020204" pitchFamily="34" charset="0"/>
                <a:cs typeface="Arial" panose="020B0604020202020204" pitchFamily="34" charset="0"/>
              </a:rPr>
              <a:t>EoL</a:t>
            </a:r>
            <a:r>
              <a:rPr lang="en-US" b="0" dirty="0">
                <a:latin typeface="Arial" panose="020B0604020202020204" pitchFamily="34" charset="0"/>
                <a:ea typeface="Source Sans Pro" panose="020B0503030403020204" pitchFamily="34" charset="0"/>
                <a:cs typeface="Arial" panose="020B0604020202020204" pitchFamily="34" charset="0"/>
              </a:rPr>
              <a:t> materials</a:t>
            </a:r>
          </a:p>
        </p:txBody>
      </p:sp>
      <p:sp>
        <p:nvSpPr>
          <p:cNvPr id="22" name="Textfeld 21">
            <a:extLst>
              <a:ext uri="{FF2B5EF4-FFF2-40B4-BE49-F238E27FC236}">
                <a16:creationId xmlns:a16="http://schemas.microsoft.com/office/drawing/2014/main" id="{E1DFCB4F-9880-1296-C531-C5E771C331D2}"/>
              </a:ext>
            </a:extLst>
          </p:cNvPr>
          <p:cNvSpPr txBox="1"/>
          <p:nvPr/>
        </p:nvSpPr>
        <p:spPr bwMode="auto">
          <a:xfrm>
            <a:off x="276295" y="2343873"/>
            <a:ext cx="5741247" cy="369332"/>
          </a:xfrm>
          <a:prstGeom prst="rect">
            <a:avLst/>
          </a:prstGeom>
          <a:solidFill>
            <a:srgbClr val="648B4D"/>
          </a:solidFill>
          <a:ln>
            <a:noFill/>
          </a:ln>
        </p:spPr>
        <p:txBody>
          <a:bodyPr wrap="square">
            <a:spAutoFit/>
          </a:bodyPr>
          <a:lstStyle/>
          <a:p>
            <a:pPr algn="ctr"/>
            <a:r>
              <a:rPr lang="pt-PT" b="1" dirty="0">
                <a:solidFill>
                  <a:schemeClr val="bg1"/>
                </a:solidFill>
                <a:latin typeface="Arial" panose="020B0604020202020204" pitchFamily="34" charset="0"/>
                <a:ea typeface="Source Sans Pro" panose="020B0503030403020204" pitchFamily="34" charset="0"/>
                <a:cs typeface="Arial" panose="020B0604020202020204" pitchFamily="34" charset="0"/>
              </a:rPr>
              <a:t>Small scale demo – 1 PV panel</a:t>
            </a:r>
          </a:p>
        </p:txBody>
      </p:sp>
      <p:sp>
        <p:nvSpPr>
          <p:cNvPr id="23" name="Textfeld 22">
            <a:extLst>
              <a:ext uri="{FF2B5EF4-FFF2-40B4-BE49-F238E27FC236}">
                <a16:creationId xmlns:a16="http://schemas.microsoft.com/office/drawing/2014/main" id="{FF4A3E5D-35FE-6EC3-D25F-559F21EB14B8}"/>
              </a:ext>
            </a:extLst>
          </p:cNvPr>
          <p:cNvSpPr txBox="1"/>
          <p:nvPr/>
        </p:nvSpPr>
        <p:spPr bwMode="auto">
          <a:xfrm>
            <a:off x="6194921" y="2345476"/>
            <a:ext cx="5745283" cy="369332"/>
          </a:xfrm>
          <a:prstGeom prst="rect">
            <a:avLst/>
          </a:prstGeom>
          <a:solidFill>
            <a:srgbClr val="648B4D"/>
          </a:solidFill>
          <a:ln>
            <a:noFill/>
          </a:ln>
        </p:spPr>
        <p:txBody>
          <a:bodyPr wrap="square">
            <a:spAutoFit/>
          </a:bodyPr>
          <a:lstStyle/>
          <a:p>
            <a:pPr algn="ctr"/>
            <a:r>
              <a:rPr lang="pt-PT" b="1" dirty="0">
                <a:solidFill>
                  <a:schemeClr val="bg1"/>
                </a:solidFill>
                <a:latin typeface="Arial" panose="020B0604020202020204" pitchFamily="34" charset="0"/>
                <a:ea typeface="Source Sans Pro" panose="020B0503030403020204" pitchFamily="34" charset="0"/>
                <a:cs typeface="Arial" panose="020B0604020202020204" pitchFamily="34" charset="0"/>
              </a:rPr>
              <a:t>Large scale demo – 4 PV panels</a:t>
            </a:r>
          </a:p>
        </p:txBody>
      </p:sp>
      <p:grpSp>
        <p:nvGrpSpPr>
          <p:cNvPr id="24" name="Gruppieren 23">
            <a:extLst>
              <a:ext uri="{FF2B5EF4-FFF2-40B4-BE49-F238E27FC236}">
                <a16:creationId xmlns:a16="http://schemas.microsoft.com/office/drawing/2014/main" id="{A2CE8E71-9136-0CF1-C08A-7DD37F74A56D}"/>
              </a:ext>
            </a:extLst>
          </p:cNvPr>
          <p:cNvGrpSpPr/>
          <p:nvPr/>
        </p:nvGrpSpPr>
        <p:grpSpPr>
          <a:xfrm>
            <a:off x="5655646" y="2776541"/>
            <a:ext cx="988808" cy="597581"/>
            <a:chOff x="5635326" y="2961996"/>
            <a:chExt cx="988808" cy="597581"/>
          </a:xfrm>
        </p:grpSpPr>
        <p:sp>
          <p:nvSpPr>
            <p:cNvPr id="25" name="Arrow: Right 19">
              <a:extLst>
                <a:ext uri="{FF2B5EF4-FFF2-40B4-BE49-F238E27FC236}">
                  <a16:creationId xmlns:a16="http://schemas.microsoft.com/office/drawing/2014/main" id="{27E5349B-8FD8-7E86-EE2E-FE304BC1D01F}"/>
                </a:ext>
              </a:extLst>
            </p:cNvPr>
            <p:cNvSpPr/>
            <p:nvPr/>
          </p:nvSpPr>
          <p:spPr bwMode="auto">
            <a:xfrm>
              <a:off x="5698880" y="2961996"/>
              <a:ext cx="925254" cy="597581"/>
            </a:xfrm>
            <a:prstGeom prst="rightArrow">
              <a:avLst/>
            </a:prstGeom>
            <a:solidFill>
              <a:srgbClr val="648B4D"/>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Arial" panose="020B0604020202020204" pitchFamily="34" charset="0"/>
                <a:ea typeface="Source Sans Pro" panose="020B0503030403020204" pitchFamily="34" charset="0"/>
                <a:cs typeface="Arial" panose="020B0604020202020204" pitchFamily="34" charset="0"/>
              </a:endParaRPr>
            </a:p>
          </p:txBody>
        </p:sp>
        <p:sp>
          <p:nvSpPr>
            <p:cNvPr id="26" name="TextBox 36">
              <a:extLst>
                <a:ext uri="{FF2B5EF4-FFF2-40B4-BE49-F238E27FC236}">
                  <a16:creationId xmlns:a16="http://schemas.microsoft.com/office/drawing/2014/main" id="{B5F84C86-7C55-FA16-2307-658A63539D7F}"/>
                </a:ext>
              </a:extLst>
            </p:cNvPr>
            <p:cNvSpPr txBox="1"/>
            <p:nvPr/>
          </p:nvSpPr>
          <p:spPr bwMode="auto">
            <a:xfrm>
              <a:off x="5635326" y="3106897"/>
              <a:ext cx="971741" cy="307777"/>
            </a:xfrm>
            <a:prstGeom prst="rect">
              <a:avLst/>
            </a:prstGeom>
            <a:noFill/>
          </p:spPr>
          <p:txBody>
            <a:bodyPr wrap="none" rtlCol="0">
              <a:spAutoFit/>
            </a:bodyPr>
            <a:lstStyle/>
            <a:p>
              <a:pPr algn="ctr"/>
              <a:r>
                <a:rPr lang="pt-PT" sz="1400" dirty="0">
                  <a:solidFill>
                    <a:schemeClr val="bg1"/>
                  </a:solidFill>
                  <a:latin typeface="Arial" panose="020B0604020202020204" pitchFamily="34" charset="0"/>
                  <a:ea typeface="Source Sans Pro" panose="020B0503030403020204" pitchFamily="34" charset="0"/>
                  <a:cs typeface="Arial" panose="020B0604020202020204" pitchFamily="34" charset="0"/>
                </a:rPr>
                <a:t>Upscaling</a:t>
              </a:r>
            </a:p>
          </p:txBody>
        </p:sp>
      </p:grpSp>
    </p:spTree>
    <p:extLst>
      <p:ext uri="{BB962C8B-B14F-4D97-AF65-F5344CB8AC3E}">
        <p14:creationId xmlns:p14="http://schemas.microsoft.com/office/powerpoint/2010/main" val="36077755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2A26F-4BD4-EA6F-42E7-ACBC897B15C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2545C-D4AD-100A-36D6-D19601400DD2}"/>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Small scale demo: concept</a:t>
            </a:r>
          </a:p>
        </p:txBody>
      </p:sp>
      <p:sp>
        <p:nvSpPr>
          <p:cNvPr id="2" name="Slide Number Placeholder 1">
            <a:extLst>
              <a:ext uri="{FF2B5EF4-FFF2-40B4-BE49-F238E27FC236}">
                <a16:creationId xmlns:a16="http://schemas.microsoft.com/office/drawing/2014/main" id="{31E81BBC-7452-E200-38B9-154FB6549AAD}"/>
              </a:ext>
            </a:extLst>
          </p:cNvPr>
          <p:cNvSpPr>
            <a:spLocks noGrp="1"/>
          </p:cNvSpPr>
          <p:nvPr>
            <p:ph type="sldNum" sz="quarter" idx="10"/>
          </p:nvPr>
        </p:nvSpPr>
        <p:spPr/>
        <p:txBody>
          <a:bodyPr/>
          <a:lstStyle/>
          <a:p>
            <a:fld id="{BBC95AA2-3B59-4831-8BC6-006282D7F8BD}" type="slidenum">
              <a:rPr lang="en-GB" smtClean="0"/>
              <a:t>14</a:t>
            </a:fld>
            <a:endParaRPr lang="en-GB"/>
          </a:p>
        </p:txBody>
      </p:sp>
      <p:sp>
        <p:nvSpPr>
          <p:cNvPr id="4" name="Content Placeholder 3">
            <a:extLst>
              <a:ext uri="{FF2B5EF4-FFF2-40B4-BE49-F238E27FC236}">
                <a16:creationId xmlns:a16="http://schemas.microsoft.com/office/drawing/2014/main" id="{886121BD-30F1-EEC3-DE79-1087131A9C47}"/>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grpSp>
        <p:nvGrpSpPr>
          <p:cNvPr id="5" name="Gruppieren 4">
            <a:extLst>
              <a:ext uri="{FF2B5EF4-FFF2-40B4-BE49-F238E27FC236}">
                <a16:creationId xmlns:a16="http://schemas.microsoft.com/office/drawing/2014/main" id="{27FC21A6-C175-2E08-3FEA-F710A80990EF}"/>
              </a:ext>
            </a:extLst>
          </p:cNvPr>
          <p:cNvGrpSpPr/>
          <p:nvPr/>
        </p:nvGrpSpPr>
        <p:grpSpPr>
          <a:xfrm>
            <a:off x="133460" y="1741356"/>
            <a:ext cx="3860272" cy="2623521"/>
            <a:chOff x="7925523" y="1426324"/>
            <a:chExt cx="3571322" cy="2275140"/>
          </a:xfrm>
        </p:grpSpPr>
        <p:pic>
          <p:nvPicPr>
            <p:cNvPr id="6" name="Grafik 5">
              <a:extLst>
                <a:ext uri="{FF2B5EF4-FFF2-40B4-BE49-F238E27FC236}">
                  <a16:creationId xmlns:a16="http://schemas.microsoft.com/office/drawing/2014/main" id="{C0D1A866-9843-BCE5-CF50-1D576594FBE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773" t="5546" r="2331" b="5737"/>
            <a:stretch/>
          </p:blipFill>
          <p:spPr>
            <a:xfrm>
              <a:off x="7925523" y="1731079"/>
              <a:ext cx="3571322" cy="1970385"/>
            </a:xfrm>
            <a:prstGeom prst="rect">
              <a:avLst/>
            </a:prstGeom>
          </p:spPr>
        </p:pic>
        <p:sp>
          <p:nvSpPr>
            <p:cNvPr id="7" name="Textfeld 6">
              <a:extLst>
                <a:ext uri="{FF2B5EF4-FFF2-40B4-BE49-F238E27FC236}">
                  <a16:creationId xmlns:a16="http://schemas.microsoft.com/office/drawing/2014/main" id="{4B1D94AF-1D56-D528-FF38-45F2F144587D}"/>
                </a:ext>
              </a:extLst>
            </p:cNvPr>
            <p:cNvSpPr txBox="1"/>
            <p:nvPr/>
          </p:nvSpPr>
          <p:spPr>
            <a:xfrm>
              <a:off x="8043312" y="1426324"/>
              <a:ext cx="3219921" cy="320288"/>
            </a:xfrm>
            <a:prstGeom prst="rect">
              <a:avLst/>
            </a:prstGeom>
            <a:noFill/>
          </p:spPr>
          <p:txBody>
            <a:bodyPr wrap="none" rtlCol="0">
              <a:spAutoFit/>
            </a:bodyPr>
            <a:lstStyle/>
            <a:p>
              <a:r>
                <a:rPr lang="de-DE" b="1" dirty="0">
                  <a:latin typeface="Arial" panose="020B0604020202020204" pitchFamily="34" charset="0"/>
                  <a:cs typeface="Arial" panose="020B0604020202020204" pitchFamily="34" charset="0"/>
                </a:rPr>
                <a:t>Concept </a:t>
              </a:r>
              <a:r>
                <a:rPr lang="de-DE" b="1" dirty="0" err="1">
                  <a:latin typeface="Arial" panose="020B0604020202020204" pitchFamily="34" charset="0"/>
                  <a:cs typeface="Arial" panose="020B0604020202020204" pitchFamily="34" charset="0"/>
                </a:rPr>
                <a:t>small-scale</a:t>
              </a:r>
              <a:r>
                <a:rPr lang="de-DE" b="1" dirty="0">
                  <a:latin typeface="Arial" panose="020B0604020202020204" pitchFamily="34" charset="0"/>
                  <a:cs typeface="Arial" panose="020B0604020202020204" pitchFamily="34" charset="0"/>
                </a:rPr>
                <a:t> </a:t>
              </a:r>
              <a:r>
                <a:rPr lang="de-DE" b="1" dirty="0" err="1">
                  <a:latin typeface="Arial" panose="020B0604020202020204" pitchFamily="34" charset="0"/>
                  <a:cs typeface="Arial" panose="020B0604020202020204" pitchFamily="34" charset="0"/>
                </a:rPr>
                <a:t>pontoon</a:t>
              </a:r>
              <a:endParaRPr lang="en-US" b="1" dirty="0">
                <a:latin typeface="Arial" panose="020B0604020202020204" pitchFamily="34" charset="0"/>
                <a:cs typeface="Arial" panose="020B0604020202020204" pitchFamily="34" charset="0"/>
              </a:endParaRPr>
            </a:p>
          </p:txBody>
        </p:sp>
      </p:grpSp>
      <p:grpSp>
        <p:nvGrpSpPr>
          <p:cNvPr id="8" name="Gruppieren 7">
            <a:extLst>
              <a:ext uri="{FF2B5EF4-FFF2-40B4-BE49-F238E27FC236}">
                <a16:creationId xmlns:a16="http://schemas.microsoft.com/office/drawing/2014/main" id="{4FF86C76-F08F-6AA5-AB64-AF48B9350CC8}"/>
              </a:ext>
            </a:extLst>
          </p:cNvPr>
          <p:cNvGrpSpPr/>
          <p:nvPr/>
        </p:nvGrpSpPr>
        <p:grpSpPr>
          <a:xfrm>
            <a:off x="3571743" y="962311"/>
            <a:ext cx="3787101" cy="4261599"/>
            <a:chOff x="3775890" y="1149112"/>
            <a:chExt cx="3787101" cy="4261599"/>
          </a:xfrm>
        </p:grpSpPr>
        <p:grpSp>
          <p:nvGrpSpPr>
            <p:cNvPr id="9" name="Gruppieren 8">
              <a:extLst>
                <a:ext uri="{FF2B5EF4-FFF2-40B4-BE49-F238E27FC236}">
                  <a16:creationId xmlns:a16="http://schemas.microsoft.com/office/drawing/2014/main" id="{92CDF154-2B5E-097D-CD01-E5461BF31D52}"/>
                </a:ext>
              </a:extLst>
            </p:cNvPr>
            <p:cNvGrpSpPr/>
            <p:nvPr/>
          </p:nvGrpSpPr>
          <p:grpSpPr>
            <a:xfrm>
              <a:off x="4301288" y="1725548"/>
              <a:ext cx="2736305" cy="2904011"/>
              <a:chOff x="1199456" y="2899240"/>
              <a:chExt cx="3168352" cy="3170985"/>
            </a:xfrm>
          </p:grpSpPr>
          <p:pic>
            <p:nvPicPr>
              <p:cNvPr id="14" name="Grafik 13">
                <a:extLst>
                  <a:ext uri="{FF2B5EF4-FFF2-40B4-BE49-F238E27FC236}">
                    <a16:creationId xmlns:a16="http://schemas.microsoft.com/office/drawing/2014/main" id="{9BFA87AD-7FDE-EBF5-9F4B-73ABB311B781}"/>
                  </a:ext>
                </a:extLst>
              </p:cNvPr>
              <p:cNvPicPr>
                <a:picLocks noChangeAspect="1"/>
              </p:cNvPicPr>
              <p:nvPr/>
            </p:nvPicPr>
            <p:blipFill>
              <a:blip r:embed="rId3"/>
              <a:stretch>
                <a:fillRect/>
              </a:stretch>
            </p:blipFill>
            <p:spPr>
              <a:xfrm>
                <a:off x="1199456" y="2899240"/>
                <a:ext cx="3168352" cy="2801308"/>
              </a:xfrm>
              <a:prstGeom prst="rect">
                <a:avLst/>
              </a:prstGeom>
            </p:spPr>
          </p:pic>
          <p:sp>
            <p:nvSpPr>
              <p:cNvPr id="15" name="Textfeld 14">
                <a:extLst>
                  <a:ext uri="{FF2B5EF4-FFF2-40B4-BE49-F238E27FC236}">
                    <a16:creationId xmlns:a16="http://schemas.microsoft.com/office/drawing/2014/main" id="{7AA4DF16-BAC9-3426-DF97-DFEC03868702}"/>
                  </a:ext>
                </a:extLst>
              </p:cNvPr>
              <p:cNvSpPr txBox="1"/>
              <p:nvPr/>
            </p:nvSpPr>
            <p:spPr>
              <a:xfrm>
                <a:off x="1477544" y="5700547"/>
                <a:ext cx="2691135" cy="369678"/>
              </a:xfrm>
              <a:prstGeom prst="rect">
                <a:avLst/>
              </a:prstGeom>
              <a:noFill/>
            </p:spPr>
            <p:txBody>
              <a:bodyPr wrap="none" rtlCol="0">
                <a:spAutoFit/>
              </a:bodyPr>
              <a:lstStyle/>
              <a:p>
                <a:r>
                  <a:rPr lang="de-DE" sz="1600" dirty="0">
                    <a:latin typeface="Arial" panose="020B0604020202020204" pitchFamily="34" charset="0"/>
                    <a:cs typeface="Arial" panose="020B0604020202020204" pitchFamily="34" charset="0"/>
                  </a:rPr>
                  <a:t>E40 EoL WTB segment</a:t>
                </a:r>
                <a:endParaRPr lang="en-US" sz="1600" dirty="0">
                  <a:latin typeface="Arial" panose="020B0604020202020204" pitchFamily="34" charset="0"/>
                  <a:cs typeface="Arial" panose="020B0604020202020204" pitchFamily="34" charset="0"/>
                </a:endParaRPr>
              </a:p>
            </p:txBody>
          </p:sp>
        </p:grpSp>
        <p:pic>
          <p:nvPicPr>
            <p:cNvPr id="10" name="Grafik 9">
              <a:extLst>
                <a:ext uri="{FF2B5EF4-FFF2-40B4-BE49-F238E27FC236}">
                  <a16:creationId xmlns:a16="http://schemas.microsoft.com/office/drawing/2014/main" id="{FF1D59CF-15A0-334E-D3D3-5EB9374287B6}"/>
                </a:ext>
              </a:extLst>
            </p:cNvPr>
            <p:cNvPicPr>
              <a:picLocks noChangeAspect="1"/>
            </p:cNvPicPr>
            <p:nvPr/>
          </p:nvPicPr>
          <p:blipFill>
            <a:blip r:embed="rId4"/>
            <a:stretch>
              <a:fillRect/>
            </a:stretch>
          </p:blipFill>
          <p:spPr bwMode="auto">
            <a:xfrm rot="10800000">
              <a:off x="3835808" y="4551772"/>
              <a:ext cx="3373239" cy="858939"/>
            </a:xfrm>
            <a:prstGeom prst="rect">
              <a:avLst/>
            </a:prstGeom>
          </p:spPr>
        </p:pic>
        <p:grpSp>
          <p:nvGrpSpPr>
            <p:cNvPr id="11" name="Gruppieren 10">
              <a:extLst>
                <a:ext uri="{FF2B5EF4-FFF2-40B4-BE49-F238E27FC236}">
                  <a16:creationId xmlns:a16="http://schemas.microsoft.com/office/drawing/2014/main" id="{2C43F214-5984-0A5C-D6F3-F7288195D012}"/>
                </a:ext>
              </a:extLst>
            </p:cNvPr>
            <p:cNvGrpSpPr/>
            <p:nvPr/>
          </p:nvGrpSpPr>
          <p:grpSpPr>
            <a:xfrm>
              <a:off x="3775890" y="1149112"/>
              <a:ext cx="3787101" cy="553099"/>
              <a:chOff x="5464682" y="1258743"/>
              <a:chExt cx="6136015" cy="1022669"/>
            </a:xfrm>
          </p:grpSpPr>
          <p:pic>
            <p:nvPicPr>
              <p:cNvPr id="12" name="Grafik 11">
                <a:extLst>
                  <a:ext uri="{FF2B5EF4-FFF2-40B4-BE49-F238E27FC236}">
                    <a16:creationId xmlns:a16="http://schemas.microsoft.com/office/drawing/2014/main" id="{2818436F-5AF3-A1C9-46BE-2319AEBB6A53}"/>
                  </a:ext>
                </a:extLst>
              </p:cNvPr>
              <p:cNvPicPr>
                <a:picLocks noChangeAspect="1"/>
              </p:cNvPicPr>
              <p:nvPr/>
            </p:nvPicPr>
            <p:blipFill>
              <a:blip r:embed="rId5">
                <a:clrChange>
                  <a:clrFrom>
                    <a:srgbClr val="FFFFFF"/>
                  </a:clrFrom>
                  <a:clrTo>
                    <a:srgbClr val="FFFFFF">
                      <a:alpha val="0"/>
                    </a:srgbClr>
                  </a:clrTo>
                </a:clrChange>
              </a:blip>
              <a:stretch>
                <a:fillRect/>
              </a:stretch>
            </p:blipFill>
            <p:spPr bwMode="auto">
              <a:xfrm>
                <a:off x="5464682" y="1258743"/>
                <a:ext cx="6136015" cy="1022669"/>
              </a:xfrm>
              <a:prstGeom prst="rect">
                <a:avLst/>
              </a:prstGeom>
            </p:spPr>
          </p:pic>
          <p:sp>
            <p:nvSpPr>
              <p:cNvPr id="13" name="Textfeld 12">
                <a:extLst>
                  <a:ext uri="{FF2B5EF4-FFF2-40B4-BE49-F238E27FC236}">
                    <a16:creationId xmlns:a16="http://schemas.microsoft.com/office/drawing/2014/main" id="{D0194053-92F3-A4ED-59F0-B0C2741B0FF9}"/>
                  </a:ext>
                </a:extLst>
              </p:cNvPr>
              <p:cNvSpPr txBox="1"/>
              <p:nvPr/>
            </p:nvSpPr>
            <p:spPr bwMode="auto">
              <a:xfrm>
                <a:off x="5561764" y="1356673"/>
                <a:ext cx="1178791" cy="360207"/>
              </a:xfrm>
              <a:prstGeom prst="rect">
                <a:avLst/>
              </a:prstGeom>
              <a:noFill/>
            </p:spPr>
            <p:txBody>
              <a:bodyPr wrap="none" rtlCol="0">
                <a:spAutoFit/>
              </a:bodyPr>
              <a:lstStyle/>
              <a:p>
                <a:r>
                  <a:rPr lang="de-DE" sz="1100" i="1" dirty="0">
                    <a:latin typeface="Arial" panose="020B0604020202020204" pitchFamily="34" charset="0"/>
                    <a:cs typeface="Arial" panose="020B0604020202020204" pitchFamily="34" charset="0"/>
                  </a:rPr>
                  <a:t>E40 blade</a:t>
                </a:r>
              </a:p>
            </p:txBody>
          </p:sp>
        </p:grpSp>
      </p:grpSp>
      <p:grpSp>
        <p:nvGrpSpPr>
          <p:cNvPr id="16" name="Gruppieren 15">
            <a:extLst>
              <a:ext uri="{FF2B5EF4-FFF2-40B4-BE49-F238E27FC236}">
                <a16:creationId xmlns:a16="http://schemas.microsoft.com/office/drawing/2014/main" id="{E6341462-B4C5-61A4-6F68-D79C6D282128}"/>
              </a:ext>
            </a:extLst>
          </p:cNvPr>
          <p:cNvGrpSpPr/>
          <p:nvPr/>
        </p:nvGrpSpPr>
        <p:grpSpPr>
          <a:xfrm>
            <a:off x="7475504" y="1682274"/>
            <a:ext cx="4581871" cy="3244206"/>
            <a:chOff x="7473672" y="2708920"/>
            <a:chExt cx="4068299" cy="2952328"/>
          </a:xfrm>
        </p:grpSpPr>
        <p:pic>
          <p:nvPicPr>
            <p:cNvPr id="17" name="Grafik 16">
              <a:extLst>
                <a:ext uri="{FF2B5EF4-FFF2-40B4-BE49-F238E27FC236}">
                  <a16:creationId xmlns:a16="http://schemas.microsoft.com/office/drawing/2014/main" id="{831CE6C5-A260-699D-3A70-CECEED967BE8}"/>
                </a:ext>
              </a:extLst>
            </p:cNvPr>
            <p:cNvPicPr>
              <a:picLocks noChangeAspect="1"/>
            </p:cNvPicPr>
            <p:nvPr/>
          </p:nvPicPr>
          <p:blipFill>
            <a:blip r:embed="rId6"/>
            <a:stretch>
              <a:fillRect/>
            </a:stretch>
          </p:blipFill>
          <p:spPr>
            <a:xfrm>
              <a:off x="7473672" y="2708920"/>
              <a:ext cx="4068299" cy="2952328"/>
            </a:xfrm>
            <a:prstGeom prst="rect">
              <a:avLst/>
            </a:prstGeom>
          </p:spPr>
        </p:pic>
        <p:sp>
          <p:nvSpPr>
            <p:cNvPr id="18" name="Textfeld 17">
              <a:extLst>
                <a:ext uri="{FF2B5EF4-FFF2-40B4-BE49-F238E27FC236}">
                  <a16:creationId xmlns:a16="http://schemas.microsoft.com/office/drawing/2014/main" id="{765FB390-08E1-3EB9-88F5-2B09CC71CC7E}"/>
                </a:ext>
              </a:extLst>
            </p:cNvPr>
            <p:cNvSpPr txBox="1"/>
            <p:nvPr/>
          </p:nvSpPr>
          <p:spPr>
            <a:xfrm>
              <a:off x="7510031" y="4306387"/>
              <a:ext cx="782568" cy="476146"/>
            </a:xfrm>
            <a:prstGeom prst="rect">
              <a:avLst/>
            </a:prstGeom>
            <a:solidFill>
              <a:schemeClr val="bg1"/>
            </a:solidFill>
            <a:ln>
              <a:solidFill>
                <a:schemeClr val="tx1"/>
              </a:solidFill>
            </a:ln>
          </p:spPr>
          <p:txBody>
            <a:bodyPr wrap="square" rtlCol="0">
              <a:spAutoFit/>
            </a:bodyPr>
            <a:lstStyle/>
            <a:p>
              <a:pPr algn="ctr"/>
              <a:r>
                <a:rPr lang="de-DE" sz="1400" b="1" dirty="0">
                  <a:latin typeface="Arial" panose="020B0604020202020204" pitchFamily="34" charset="0"/>
                  <a:cs typeface="Arial" panose="020B0604020202020204" pitchFamily="34" charset="0"/>
                </a:rPr>
                <a:t>Solar panel</a:t>
              </a:r>
              <a:endParaRPr lang="en-US" sz="1400" b="1" dirty="0">
                <a:latin typeface="Arial" panose="020B0604020202020204" pitchFamily="34" charset="0"/>
                <a:cs typeface="Arial" panose="020B0604020202020204" pitchFamily="34" charset="0"/>
              </a:endParaRPr>
            </a:p>
          </p:txBody>
        </p:sp>
        <p:sp>
          <p:nvSpPr>
            <p:cNvPr id="19" name="Textfeld 18">
              <a:extLst>
                <a:ext uri="{FF2B5EF4-FFF2-40B4-BE49-F238E27FC236}">
                  <a16:creationId xmlns:a16="http://schemas.microsoft.com/office/drawing/2014/main" id="{B751A054-D750-3BE3-3834-EF7DA6DEDD8B}"/>
                </a:ext>
              </a:extLst>
            </p:cNvPr>
            <p:cNvSpPr txBox="1"/>
            <p:nvPr/>
          </p:nvSpPr>
          <p:spPr bwMode="auto">
            <a:xfrm>
              <a:off x="7588627" y="4899605"/>
              <a:ext cx="1675369" cy="280087"/>
            </a:xfrm>
            <a:prstGeom prst="rect">
              <a:avLst/>
            </a:prstGeom>
            <a:solidFill>
              <a:schemeClr val="bg1"/>
            </a:solidFill>
            <a:ln>
              <a:solidFill>
                <a:schemeClr val="tx1"/>
              </a:solidFill>
            </a:ln>
          </p:spPr>
          <p:txBody>
            <a:bodyPr wrap="square" rtlCol="0">
              <a:spAutoFit/>
            </a:bodyPr>
            <a:lstStyle/>
            <a:p>
              <a:pPr algn="ctr"/>
              <a:r>
                <a:rPr lang="de-DE" sz="1400" b="1" dirty="0">
                  <a:latin typeface="Arial" panose="020B0604020202020204" pitchFamily="34" charset="0"/>
                  <a:cs typeface="Arial" panose="020B0604020202020204" pitchFamily="34" charset="0"/>
                </a:rPr>
                <a:t>E40 EoL segment</a:t>
              </a:r>
              <a:endParaRPr lang="en-US" sz="1400" b="1" dirty="0">
                <a:latin typeface="Arial" panose="020B0604020202020204" pitchFamily="34" charset="0"/>
                <a:cs typeface="Arial" panose="020B0604020202020204" pitchFamily="34" charset="0"/>
              </a:endParaRPr>
            </a:p>
          </p:txBody>
        </p:sp>
        <p:sp>
          <p:nvSpPr>
            <p:cNvPr id="20" name="Textfeld 19">
              <a:extLst>
                <a:ext uri="{FF2B5EF4-FFF2-40B4-BE49-F238E27FC236}">
                  <a16:creationId xmlns:a16="http://schemas.microsoft.com/office/drawing/2014/main" id="{D9377F48-A5B5-E1C9-27F4-6A930DDAD7BF}"/>
                </a:ext>
              </a:extLst>
            </p:cNvPr>
            <p:cNvSpPr txBox="1"/>
            <p:nvPr/>
          </p:nvSpPr>
          <p:spPr bwMode="auto">
            <a:xfrm>
              <a:off x="8112330" y="5309519"/>
              <a:ext cx="1151666" cy="280087"/>
            </a:xfrm>
            <a:prstGeom prst="rect">
              <a:avLst/>
            </a:prstGeom>
            <a:solidFill>
              <a:schemeClr val="bg1"/>
            </a:solidFill>
            <a:ln>
              <a:solidFill>
                <a:schemeClr val="tx1"/>
              </a:solidFill>
            </a:ln>
          </p:spPr>
          <p:txBody>
            <a:bodyPr wrap="square" rtlCol="0">
              <a:spAutoFit/>
            </a:bodyPr>
            <a:lstStyle/>
            <a:p>
              <a:pPr algn="ctr"/>
              <a:r>
                <a:rPr lang="de-DE" sz="1400" b="1" dirty="0" err="1">
                  <a:latin typeface="Arial" panose="020B0604020202020204" pitchFamily="34" charset="0"/>
                  <a:cs typeface="Arial" panose="020B0604020202020204" pitchFamily="34" charset="0"/>
                </a:rPr>
                <a:t>Closing</a:t>
              </a:r>
              <a:r>
                <a:rPr lang="de-DE" sz="1400" b="1" dirty="0">
                  <a:latin typeface="Arial" panose="020B0604020202020204" pitchFamily="34" charset="0"/>
                  <a:cs typeface="Arial" panose="020B0604020202020204" pitchFamily="34" charset="0"/>
                </a:rPr>
                <a:t> </a:t>
              </a:r>
              <a:r>
                <a:rPr lang="de-DE" sz="1400" b="1" dirty="0" err="1">
                  <a:latin typeface="Arial" panose="020B0604020202020204" pitchFamily="34" charset="0"/>
                  <a:cs typeface="Arial" panose="020B0604020202020204" pitchFamily="34" charset="0"/>
                </a:rPr>
                <a:t>ends</a:t>
              </a:r>
              <a:endParaRPr lang="en-US" sz="1400" b="1" dirty="0">
                <a:latin typeface="Arial" panose="020B0604020202020204" pitchFamily="34" charset="0"/>
                <a:cs typeface="Arial" panose="020B0604020202020204" pitchFamily="34" charset="0"/>
              </a:endParaRPr>
            </a:p>
          </p:txBody>
        </p:sp>
        <p:sp>
          <p:nvSpPr>
            <p:cNvPr id="21" name="Textfeld 20">
              <a:extLst>
                <a:ext uri="{FF2B5EF4-FFF2-40B4-BE49-F238E27FC236}">
                  <a16:creationId xmlns:a16="http://schemas.microsoft.com/office/drawing/2014/main" id="{679C641A-BF00-4896-C64D-28F246EFA28B}"/>
                </a:ext>
              </a:extLst>
            </p:cNvPr>
            <p:cNvSpPr txBox="1"/>
            <p:nvPr/>
          </p:nvSpPr>
          <p:spPr bwMode="auto">
            <a:xfrm>
              <a:off x="10154635" y="2813794"/>
              <a:ext cx="1358632" cy="672207"/>
            </a:xfrm>
            <a:prstGeom prst="rect">
              <a:avLst/>
            </a:prstGeom>
            <a:solidFill>
              <a:schemeClr val="bg1"/>
            </a:solidFill>
            <a:ln>
              <a:solidFill>
                <a:schemeClr val="tx1"/>
              </a:solidFill>
            </a:ln>
          </p:spPr>
          <p:txBody>
            <a:bodyPr wrap="square" rtlCol="0">
              <a:spAutoFit/>
            </a:bodyPr>
            <a:lstStyle/>
            <a:p>
              <a:pPr algn="ctr"/>
              <a:r>
                <a:rPr lang="de-DE" sz="1400" b="1" dirty="0">
                  <a:latin typeface="Arial" panose="020B0604020202020204" pitchFamily="34" charset="0"/>
                  <a:cs typeface="Arial" panose="020B0604020202020204" pitchFamily="34" charset="0"/>
                </a:rPr>
                <a:t>Support structure of solar panel</a:t>
              </a:r>
              <a:endParaRPr lang="en-US" sz="1400" b="1" dirty="0">
                <a:latin typeface="Arial" panose="020B0604020202020204" pitchFamily="34" charset="0"/>
                <a:cs typeface="Arial" panose="020B0604020202020204" pitchFamily="34" charset="0"/>
              </a:endParaRPr>
            </a:p>
          </p:txBody>
        </p:sp>
      </p:grpSp>
      <p:sp>
        <p:nvSpPr>
          <p:cNvPr id="22" name="Rechteck 21">
            <a:extLst>
              <a:ext uri="{FF2B5EF4-FFF2-40B4-BE49-F238E27FC236}">
                <a16:creationId xmlns:a16="http://schemas.microsoft.com/office/drawing/2014/main" id="{867DD597-68DC-55AA-996D-567B7CC852F6}"/>
              </a:ext>
            </a:extLst>
          </p:cNvPr>
          <p:cNvSpPr/>
          <p:nvPr/>
        </p:nvSpPr>
        <p:spPr bwMode="auto">
          <a:xfrm>
            <a:off x="7453417" y="4959023"/>
            <a:ext cx="4603958" cy="416011"/>
          </a:xfrm>
          <a:prstGeom prst="rect">
            <a:avLst/>
          </a:prstGeom>
        </p:spPr>
        <p:txBody>
          <a:bodyPr wrap="square">
            <a:spAutoFit/>
          </a:bodyPr>
          <a:lstStyle/>
          <a:p>
            <a:pPr>
              <a:lnSpc>
                <a:spcPct val="150000"/>
              </a:lnSpc>
            </a:pPr>
            <a:r>
              <a:rPr lang="en-GB" sz="1600" dirty="0">
                <a:latin typeface="Arial" panose="020B0604020202020204" pitchFamily="34" charset="0"/>
                <a:cs typeface="Arial" panose="020B0604020202020204" pitchFamily="34" charset="0"/>
                <a:sym typeface="Wingdings" panose="05000000000000000000" pitchFamily="2" charset="2"/>
              </a:rPr>
              <a:t>Preliminary design concept for small-scale demo</a:t>
            </a:r>
            <a:endParaRPr lang="en-GB" sz="1600" dirty="0">
              <a:latin typeface="Arial" panose="020B0604020202020204" pitchFamily="34" charset="0"/>
              <a:cs typeface="Arial" panose="020B0604020202020204" pitchFamily="34" charset="0"/>
            </a:endParaRPr>
          </a:p>
        </p:txBody>
      </p:sp>
      <p:sp>
        <p:nvSpPr>
          <p:cNvPr id="23" name="Inhaltsplatzhalter 1">
            <a:extLst>
              <a:ext uri="{FF2B5EF4-FFF2-40B4-BE49-F238E27FC236}">
                <a16:creationId xmlns:a16="http://schemas.microsoft.com/office/drawing/2014/main" id="{A4A1C218-2FD3-EB4B-B3F0-0691C087891D}"/>
              </a:ext>
            </a:extLst>
          </p:cNvPr>
          <p:cNvSpPr txBox="1">
            <a:spLocks/>
          </p:cNvSpPr>
          <p:nvPr/>
        </p:nvSpPr>
        <p:spPr bwMode="auto">
          <a:xfrm>
            <a:off x="393759" y="4768436"/>
            <a:ext cx="8405012" cy="1724086"/>
          </a:xfrm>
          <a:prstGeom prst="rect">
            <a:avLst/>
          </a:prstGeom>
        </p:spPr>
        <p:txBody>
          <a:bodyPr vert="horz" lIns="0" tIns="0" rIns="0" bIns="0" rtlCol="0">
            <a:noAutofit/>
          </a:bodyPr>
          <a:lstStyle>
            <a:lvl1pPr marL="0" indent="0" algn="l" defTabSz="914400" rtl="0" eaLnBrk="1" latinLnBrk="0" hangingPunct="1">
              <a:lnSpc>
                <a:spcPct val="107000"/>
              </a:lnSpc>
              <a:spcBef>
                <a:spcPts val="0"/>
              </a:spcBef>
              <a:buFontTx/>
              <a:buNone/>
              <a:defRPr sz="1800" b="1" kern="1200" baseline="0">
                <a:solidFill>
                  <a:schemeClr val="tx1"/>
                </a:solidFill>
                <a:latin typeface="+mn-lt"/>
                <a:ea typeface="+mn-ea"/>
                <a:cs typeface="+mn-cs"/>
              </a:defRPr>
            </a:lvl1pPr>
            <a:lvl2pPr marL="0" indent="0" algn="l" defTabSz="914400" rtl="0" eaLnBrk="1" latinLnBrk="0" hangingPunct="1">
              <a:lnSpc>
                <a:spcPct val="107000"/>
              </a:lnSpc>
              <a:spcBef>
                <a:spcPts val="0"/>
              </a:spcBef>
              <a:buFontTx/>
              <a:buNone/>
              <a:defRPr sz="1800" kern="1200">
                <a:solidFill>
                  <a:schemeClr val="tx1"/>
                </a:solidFill>
                <a:latin typeface="+mn-lt"/>
                <a:ea typeface="+mn-ea"/>
                <a:cs typeface="+mn-cs"/>
              </a:defRPr>
            </a:lvl2pPr>
            <a:lvl3pPr marL="180000" indent="-180000" algn="l" defTabSz="914400" rtl="0" eaLnBrk="1" latinLnBrk="0" hangingPunct="1">
              <a:lnSpc>
                <a:spcPct val="107000"/>
              </a:lnSpc>
              <a:spcBef>
                <a:spcPts val="0"/>
              </a:spcBef>
              <a:spcAft>
                <a:spcPts val="425"/>
              </a:spcAft>
              <a:buFont typeface="Work Sans" panose="00000500000000000000" pitchFamily="2" charset="0"/>
              <a:buChar char="–"/>
              <a:defRPr sz="1800" kern="1200">
                <a:solidFill>
                  <a:schemeClr val="tx1"/>
                </a:solidFill>
                <a:latin typeface="+mn-lt"/>
                <a:ea typeface="+mn-ea"/>
                <a:cs typeface="+mn-cs"/>
              </a:defRPr>
            </a:lvl3pPr>
            <a:lvl4pPr marL="360000" indent="-180000" algn="l" defTabSz="914400" rtl="0" eaLnBrk="1" latinLnBrk="0" hangingPunct="1">
              <a:lnSpc>
                <a:spcPct val="107000"/>
              </a:lnSpc>
              <a:spcBef>
                <a:spcPts val="0"/>
              </a:spcBef>
              <a:spcAft>
                <a:spcPts val="425"/>
              </a:spcAft>
              <a:buFont typeface="Work Sans" panose="00000500000000000000" pitchFamily="2" charset="0"/>
              <a:buChar char="–"/>
              <a:defRPr sz="1800" kern="1200">
                <a:solidFill>
                  <a:schemeClr val="tx1"/>
                </a:solidFill>
                <a:latin typeface="+mn-lt"/>
                <a:ea typeface="+mn-ea"/>
                <a:cs typeface="+mn-cs"/>
              </a:defRPr>
            </a:lvl4pPr>
            <a:lvl5pPr marL="540000" indent="-180000" algn="l" defTabSz="914400" rtl="0" eaLnBrk="1" latinLnBrk="0" hangingPunct="1">
              <a:lnSpc>
                <a:spcPct val="107000"/>
              </a:lnSpc>
              <a:spcBef>
                <a:spcPts val="0"/>
              </a:spcBef>
              <a:spcAft>
                <a:spcPts val="425"/>
              </a:spcAft>
              <a:buFont typeface="Work Sans" panose="00000500000000000000" pitchFamily="2"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de-DE" b="0" u="sng" dirty="0">
                <a:latin typeface="Arial" panose="020B0604020202020204" pitchFamily="34" charset="0"/>
                <a:cs typeface="Arial" panose="020B0604020202020204" pitchFamily="34" charset="0"/>
              </a:rPr>
              <a:t>Concept </a:t>
            </a:r>
            <a:r>
              <a:rPr lang="de-DE" b="0" u="sng" dirty="0" err="1">
                <a:latin typeface="Arial" panose="020B0604020202020204" pitchFamily="34" charset="0"/>
                <a:cs typeface="Arial" panose="020B0604020202020204" pitchFamily="34" charset="0"/>
              </a:rPr>
              <a:t>of</a:t>
            </a:r>
            <a:r>
              <a:rPr lang="de-DE" b="0" u="sng" dirty="0">
                <a:latin typeface="Arial" panose="020B0604020202020204" pitchFamily="34" charset="0"/>
                <a:cs typeface="Arial" panose="020B0604020202020204" pitchFamily="34" charset="0"/>
              </a:rPr>
              <a:t> </a:t>
            </a:r>
            <a:r>
              <a:rPr lang="de-DE" b="0" u="sng" dirty="0" err="1">
                <a:latin typeface="Arial" panose="020B0604020202020204" pitchFamily="34" charset="0"/>
                <a:cs typeface="Arial" panose="020B0604020202020204" pitchFamily="34" charset="0"/>
              </a:rPr>
              <a:t>the</a:t>
            </a:r>
            <a:r>
              <a:rPr lang="de-DE" b="0" u="sng" dirty="0">
                <a:latin typeface="Arial" panose="020B0604020202020204" pitchFamily="34" charset="0"/>
                <a:cs typeface="Arial" panose="020B0604020202020204" pitchFamily="34" charset="0"/>
              </a:rPr>
              <a:t> </a:t>
            </a:r>
            <a:r>
              <a:rPr lang="de-DE" b="0" u="sng" dirty="0" err="1">
                <a:latin typeface="Arial" panose="020B0604020202020204" pitchFamily="34" charset="0"/>
                <a:cs typeface="Arial" panose="020B0604020202020204" pitchFamily="34" charset="0"/>
              </a:rPr>
              <a:t>small-scale</a:t>
            </a:r>
            <a:r>
              <a:rPr lang="de-DE" b="0" u="sng" dirty="0">
                <a:latin typeface="Arial" panose="020B0604020202020204" pitchFamily="34" charset="0"/>
                <a:cs typeface="Arial" panose="020B0604020202020204" pitchFamily="34" charset="0"/>
              </a:rPr>
              <a:t> </a:t>
            </a:r>
            <a:r>
              <a:rPr lang="de-DE" b="0" u="sng" dirty="0" err="1">
                <a:latin typeface="Arial" panose="020B0604020202020204" pitchFamily="34" charset="0"/>
                <a:cs typeface="Arial" panose="020B0604020202020204" pitchFamily="34" charset="0"/>
              </a:rPr>
              <a:t>demo</a:t>
            </a:r>
            <a:r>
              <a:rPr lang="de-DE" b="0" u="sng" dirty="0">
                <a:latin typeface="Arial" panose="020B0604020202020204" pitchFamily="34" charset="0"/>
                <a:cs typeface="Arial" panose="020B0604020202020204" pitchFamily="34" charset="0"/>
              </a:rPr>
              <a:t>:</a:t>
            </a:r>
            <a:endParaRPr lang="en-US" b="0" u="sng" dirty="0">
              <a:latin typeface="Arial" panose="020B0604020202020204" pitchFamily="34" charset="0"/>
              <a:cs typeface="Arial" panose="020B0604020202020204" pitchFamily="34" charset="0"/>
            </a:endParaRPr>
          </a:p>
          <a:p>
            <a:pPr marL="285750" indent="-285750">
              <a:lnSpc>
                <a:spcPct val="150000"/>
              </a:lnSpc>
              <a:buFont typeface="Symbol" panose="05050102010706020507" pitchFamily="18" charset="2"/>
              <a:buChar char="-"/>
            </a:pPr>
            <a:r>
              <a:rPr lang="en-US" b="0" dirty="0">
                <a:latin typeface="Arial" panose="020B0604020202020204" pitchFamily="34" charset="0"/>
                <a:cs typeface="Arial" panose="020B0604020202020204" pitchFamily="34" charset="0"/>
              </a:rPr>
              <a:t>Realizing floating capability (</a:t>
            </a:r>
            <a:r>
              <a:rPr lang="en-US" dirty="0">
                <a:latin typeface="Arial" panose="020B0604020202020204" pitchFamily="34" charset="0"/>
                <a:cs typeface="Arial" panose="020B0604020202020204" pitchFamily="34" charset="0"/>
              </a:rPr>
              <a:t>closing of ends</a:t>
            </a:r>
            <a:r>
              <a:rPr lang="en-US" b="0"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sealing</a:t>
            </a:r>
            <a:r>
              <a:rPr lang="en-US" b="0" dirty="0">
                <a:latin typeface="Arial" panose="020B0604020202020204" pitchFamily="34" charset="0"/>
                <a:cs typeface="Arial" panose="020B0604020202020204" pitchFamily="34" charset="0"/>
              </a:rPr>
              <a:t>)</a:t>
            </a:r>
          </a:p>
          <a:p>
            <a:pPr marL="285750" indent="-285750">
              <a:lnSpc>
                <a:spcPct val="150000"/>
              </a:lnSpc>
              <a:buFont typeface="Symbol" panose="05050102010706020507" pitchFamily="18" charset="2"/>
              <a:buChar char="-"/>
            </a:pPr>
            <a:r>
              <a:rPr lang="en-US" dirty="0">
                <a:latin typeface="Arial" panose="020B0604020202020204" pitchFamily="34" charset="0"/>
                <a:cs typeface="Arial" panose="020B0604020202020204" pitchFamily="34" charset="0"/>
              </a:rPr>
              <a:t>Connection technology </a:t>
            </a:r>
            <a:r>
              <a:rPr lang="en-US" b="0" dirty="0">
                <a:latin typeface="Arial" panose="020B0604020202020204" pitchFamily="34" charset="0"/>
                <a:cs typeface="Arial" panose="020B0604020202020204" pitchFamily="34" charset="0"/>
              </a:rPr>
              <a:t>(support structure of PV module/s)</a:t>
            </a:r>
            <a:endParaRPr lang="en-GB" b="0" dirty="0">
              <a:latin typeface="Arial" panose="020B0604020202020204" pitchFamily="34" charset="0"/>
              <a:cs typeface="Arial" panose="020B0604020202020204" pitchFamily="34" charset="0"/>
            </a:endParaRPr>
          </a:p>
          <a:p>
            <a:pPr marL="285750" indent="-285750">
              <a:lnSpc>
                <a:spcPct val="150000"/>
              </a:lnSpc>
              <a:buFont typeface="Symbol" panose="05050102010706020507" pitchFamily="18" charset="2"/>
              <a:buChar char="-"/>
            </a:pPr>
            <a:r>
              <a:rPr lang="en-GB" dirty="0">
                <a:latin typeface="Arial" panose="020B0604020202020204" pitchFamily="34" charset="0"/>
                <a:cs typeface="Arial" panose="020B0604020202020204" pitchFamily="34" charset="0"/>
                <a:sym typeface="Wingdings" panose="05000000000000000000" pitchFamily="2" charset="2"/>
              </a:rPr>
              <a:t>Load application via the spar caps</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4316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DF337-94AE-7AE6-47E3-7F52EFFAA1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7769E16-52B0-3415-C4A7-FC1C67ED6FD6}"/>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Small scale demo: concept</a:t>
            </a:r>
          </a:p>
        </p:txBody>
      </p:sp>
      <p:sp>
        <p:nvSpPr>
          <p:cNvPr id="2" name="Slide Number Placeholder 1">
            <a:extLst>
              <a:ext uri="{FF2B5EF4-FFF2-40B4-BE49-F238E27FC236}">
                <a16:creationId xmlns:a16="http://schemas.microsoft.com/office/drawing/2014/main" id="{FAC1C78D-8B25-6A98-1FFB-8FFD378615AF}"/>
              </a:ext>
            </a:extLst>
          </p:cNvPr>
          <p:cNvSpPr>
            <a:spLocks noGrp="1"/>
          </p:cNvSpPr>
          <p:nvPr>
            <p:ph type="sldNum" sz="quarter" idx="10"/>
          </p:nvPr>
        </p:nvSpPr>
        <p:spPr/>
        <p:txBody>
          <a:bodyPr/>
          <a:lstStyle/>
          <a:p>
            <a:fld id="{BBC95AA2-3B59-4831-8BC6-006282D7F8BD}" type="slidenum">
              <a:rPr lang="en-GB" smtClean="0"/>
              <a:t>15</a:t>
            </a:fld>
            <a:endParaRPr lang="en-GB"/>
          </a:p>
        </p:txBody>
      </p:sp>
      <p:sp>
        <p:nvSpPr>
          <p:cNvPr id="4" name="Content Placeholder 3">
            <a:extLst>
              <a:ext uri="{FF2B5EF4-FFF2-40B4-BE49-F238E27FC236}">
                <a16:creationId xmlns:a16="http://schemas.microsoft.com/office/drawing/2014/main" id="{2C31C64A-A94E-0D5C-8326-BF04A6AF15A2}"/>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24" name="Grafik 23">
            <a:extLst>
              <a:ext uri="{FF2B5EF4-FFF2-40B4-BE49-F238E27FC236}">
                <a16:creationId xmlns:a16="http://schemas.microsoft.com/office/drawing/2014/main" id="{50BF34A7-C80B-8780-CA90-D4B72B866D8C}"/>
              </a:ext>
            </a:extLst>
          </p:cNvPr>
          <p:cNvPicPr>
            <a:picLocks noChangeAspect="1"/>
          </p:cNvPicPr>
          <p:nvPr/>
        </p:nvPicPr>
        <p:blipFill>
          <a:blip r:embed="rId2" cstate="screen">
            <a:extLst>
              <a:ext uri="{28A0092B-C50C-407E-A947-70E740481C1C}">
                <a14:useLocalDpi xmlns:a14="http://schemas.microsoft.com/office/drawing/2010/main"/>
              </a:ext>
            </a:extLst>
          </a:blip>
          <a:stretch/>
        </p:blipFill>
        <p:spPr bwMode="auto">
          <a:xfrm>
            <a:off x="529529" y="905357"/>
            <a:ext cx="3278543" cy="5426080"/>
          </a:xfrm>
          <a:prstGeom prst="rect">
            <a:avLst/>
          </a:prstGeom>
        </p:spPr>
      </p:pic>
      <p:sp>
        <p:nvSpPr>
          <p:cNvPr id="25" name="Rechteck 24">
            <a:extLst>
              <a:ext uri="{FF2B5EF4-FFF2-40B4-BE49-F238E27FC236}">
                <a16:creationId xmlns:a16="http://schemas.microsoft.com/office/drawing/2014/main" id="{9A379BA6-AA05-F7BD-ABF6-35230EC50CC9}"/>
              </a:ext>
            </a:extLst>
          </p:cNvPr>
          <p:cNvSpPr/>
          <p:nvPr/>
        </p:nvSpPr>
        <p:spPr bwMode="auto">
          <a:xfrm>
            <a:off x="3808072" y="5952643"/>
            <a:ext cx="3278543" cy="416011"/>
          </a:xfrm>
          <a:prstGeom prst="rect">
            <a:avLst/>
          </a:prstGeom>
        </p:spPr>
        <p:txBody>
          <a:bodyPr wrap="square">
            <a:spAutoFit/>
          </a:bodyPr>
          <a:lstStyle/>
          <a:p>
            <a:pPr>
              <a:lnSpc>
                <a:spcPct val="150000"/>
              </a:lnSpc>
            </a:pPr>
            <a:r>
              <a:rPr lang="en-GB" sz="1600" dirty="0" err="1">
                <a:latin typeface="Arial" panose="020B0604020202020204" pitchFamily="34" charset="0"/>
                <a:cs typeface="Arial" panose="020B0604020202020204" pitchFamily="34" charset="0"/>
                <a:sym typeface="Wingdings" panose="05000000000000000000" pitchFamily="2" charset="2"/>
              </a:rPr>
              <a:t>Center</a:t>
            </a:r>
            <a:r>
              <a:rPr lang="en-GB" sz="1600" dirty="0">
                <a:latin typeface="Arial" panose="020B0604020202020204" pitchFamily="34" charset="0"/>
                <a:cs typeface="Arial" panose="020B0604020202020204" pitchFamily="34" charset="0"/>
                <a:sym typeface="Wingdings" panose="05000000000000000000" pitchFamily="2" charset="2"/>
              </a:rPr>
              <a:t> of gravity determination</a:t>
            </a:r>
          </a:p>
        </p:txBody>
      </p:sp>
      <p:pic>
        <p:nvPicPr>
          <p:cNvPr id="26" name="Grafik 25">
            <a:extLst>
              <a:ext uri="{FF2B5EF4-FFF2-40B4-BE49-F238E27FC236}">
                <a16:creationId xmlns:a16="http://schemas.microsoft.com/office/drawing/2014/main" id="{4B0F2A7B-D2FF-33D7-98DA-C11826BF7EC6}"/>
              </a:ext>
            </a:extLst>
          </p:cNvPr>
          <p:cNvPicPr>
            <a:picLocks noChangeAspect="1"/>
          </p:cNvPicPr>
          <p:nvPr/>
        </p:nvPicPr>
        <p:blipFill>
          <a:blip r:embed="rId3" cstate="screen">
            <a:extLst>
              <a:ext uri="{28A0092B-C50C-407E-A947-70E740481C1C}">
                <a14:useLocalDpi xmlns:a14="http://schemas.microsoft.com/office/drawing/2010/main"/>
              </a:ext>
            </a:extLst>
          </a:blip>
          <a:stretch/>
        </p:blipFill>
        <p:spPr bwMode="auto">
          <a:xfrm>
            <a:off x="4243091" y="1242614"/>
            <a:ext cx="7435769" cy="4577803"/>
          </a:xfrm>
          <a:prstGeom prst="rect">
            <a:avLst/>
          </a:prstGeom>
        </p:spPr>
      </p:pic>
    </p:spTree>
    <p:extLst>
      <p:ext uri="{BB962C8B-B14F-4D97-AF65-F5344CB8AC3E}">
        <p14:creationId xmlns:p14="http://schemas.microsoft.com/office/powerpoint/2010/main" val="21063758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0039EE-FA1D-E43F-94F2-F41CF4A3F44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1E460B3-8237-B434-8394-7D7C9D6EA557}"/>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Small scale demo: concept</a:t>
            </a:r>
          </a:p>
        </p:txBody>
      </p:sp>
      <p:sp>
        <p:nvSpPr>
          <p:cNvPr id="2" name="Slide Number Placeholder 1">
            <a:extLst>
              <a:ext uri="{FF2B5EF4-FFF2-40B4-BE49-F238E27FC236}">
                <a16:creationId xmlns:a16="http://schemas.microsoft.com/office/drawing/2014/main" id="{F51E351C-7EE0-58A2-28D5-B0A81A46E2AE}"/>
              </a:ext>
            </a:extLst>
          </p:cNvPr>
          <p:cNvSpPr>
            <a:spLocks noGrp="1"/>
          </p:cNvSpPr>
          <p:nvPr>
            <p:ph type="sldNum" sz="quarter" idx="10"/>
          </p:nvPr>
        </p:nvSpPr>
        <p:spPr/>
        <p:txBody>
          <a:bodyPr/>
          <a:lstStyle/>
          <a:p>
            <a:fld id="{BBC95AA2-3B59-4831-8BC6-006282D7F8BD}" type="slidenum">
              <a:rPr lang="en-GB" smtClean="0"/>
              <a:t>16</a:t>
            </a:fld>
            <a:endParaRPr lang="en-GB"/>
          </a:p>
        </p:txBody>
      </p:sp>
      <p:sp>
        <p:nvSpPr>
          <p:cNvPr id="4" name="Content Placeholder 3">
            <a:extLst>
              <a:ext uri="{FF2B5EF4-FFF2-40B4-BE49-F238E27FC236}">
                <a16:creationId xmlns:a16="http://schemas.microsoft.com/office/drawing/2014/main" id="{8CBF62D3-400A-796F-610F-4C6C65E621BF}"/>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7" name="Grafik 6">
            <a:extLst>
              <a:ext uri="{FF2B5EF4-FFF2-40B4-BE49-F238E27FC236}">
                <a16:creationId xmlns:a16="http://schemas.microsoft.com/office/drawing/2014/main" id="{F125B9C7-A867-BF9C-97AB-4F2FC43F5DA0}"/>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1313207" y="1134319"/>
            <a:ext cx="9565586" cy="5177366"/>
          </a:xfrm>
          <a:prstGeom prst="rect">
            <a:avLst/>
          </a:prstGeom>
          <a:ln>
            <a:noFill/>
          </a:ln>
        </p:spPr>
      </p:pic>
    </p:spTree>
    <p:extLst>
      <p:ext uri="{BB962C8B-B14F-4D97-AF65-F5344CB8AC3E}">
        <p14:creationId xmlns:p14="http://schemas.microsoft.com/office/powerpoint/2010/main" val="23052025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6F0B4-EC27-2C72-2F10-739F42711069}"/>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6A3539D-A1F0-AA7A-6560-8F1F3313C40B}"/>
              </a:ext>
            </a:extLst>
          </p:cNvPr>
          <p:cNvSpPr>
            <a:spLocks noGrp="1"/>
          </p:cNvSpPr>
          <p:nvPr>
            <p:ph type="title"/>
          </p:nvPr>
        </p:nvSpPr>
        <p:spPr>
          <a:xfrm>
            <a:off x="78116" y="7583"/>
            <a:ext cx="8961712" cy="662504"/>
          </a:xfrm>
        </p:spPr>
        <p:txBody>
          <a:bodyPr/>
          <a:lstStyle/>
          <a:p>
            <a:pPr marL="457200" indent="-457200">
              <a:lnSpc>
                <a:spcPct val="150000"/>
              </a:lnSpc>
              <a:spcAft>
                <a:spcPts val="1200"/>
              </a:spcAft>
              <a:defRPr/>
            </a:pPr>
            <a:r>
              <a:rPr lang="en-GB" sz="2800" dirty="0">
                <a:ea typeface="Verdana" panose="020B0604030504040204" pitchFamily="34" charset="0"/>
              </a:rPr>
              <a:t>Small scale demo manufacturing: (1) WTB preparation</a:t>
            </a:r>
          </a:p>
        </p:txBody>
      </p:sp>
      <p:sp>
        <p:nvSpPr>
          <p:cNvPr id="2" name="Slide Number Placeholder 1">
            <a:extLst>
              <a:ext uri="{FF2B5EF4-FFF2-40B4-BE49-F238E27FC236}">
                <a16:creationId xmlns:a16="http://schemas.microsoft.com/office/drawing/2014/main" id="{0AC97490-1E0C-3D26-65A2-568CB74975BA}"/>
              </a:ext>
            </a:extLst>
          </p:cNvPr>
          <p:cNvSpPr>
            <a:spLocks noGrp="1"/>
          </p:cNvSpPr>
          <p:nvPr>
            <p:ph type="sldNum" sz="quarter" idx="10"/>
          </p:nvPr>
        </p:nvSpPr>
        <p:spPr/>
        <p:txBody>
          <a:bodyPr/>
          <a:lstStyle/>
          <a:p>
            <a:fld id="{BBC95AA2-3B59-4831-8BC6-006282D7F8BD}" type="slidenum">
              <a:rPr lang="en-GB" smtClean="0"/>
              <a:t>17</a:t>
            </a:fld>
            <a:endParaRPr lang="en-GB"/>
          </a:p>
        </p:txBody>
      </p:sp>
      <p:sp>
        <p:nvSpPr>
          <p:cNvPr id="4" name="Content Placeholder 3">
            <a:extLst>
              <a:ext uri="{FF2B5EF4-FFF2-40B4-BE49-F238E27FC236}">
                <a16:creationId xmlns:a16="http://schemas.microsoft.com/office/drawing/2014/main" id="{27B5CF90-5D11-E029-1DC9-048253195512}"/>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
        <p:nvSpPr>
          <p:cNvPr id="7" name="Textfeld 6">
            <a:extLst>
              <a:ext uri="{FF2B5EF4-FFF2-40B4-BE49-F238E27FC236}">
                <a16:creationId xmlns:a16="http://schemas.microsoft.com/office/drawing/2014/main" id="{36C3C3B4-6B09-F058-3265-DED6DF1600A1}"/>
              </a:ext>
            </a:extLst>
          </p:cNvPr>
          <p:cNvSpPr txBox="1"/>
          <p:nvPr/>
        </p:nvSpPr>
        <p:spPr>
          <a:xfrm>
            <a:off x="193867" y="6005992"/>
            <a:ext cx="2836468" cy="351195"/>
          </a:xfrm>
          <a:prstGeom prst="rect">
            <a:avLst/>
          </a:prstGeom>
          <a:noFill/>
        </p:spPr>
        <p:txBody>
          <a:bodyPr wrap="square" rtlCol="0">
            <a:spAutoFit/>
          </a:bodyPr>
          <a:lstStyle/>
          <a:p>
            <a:pPr algn="ctr"/>
            <a:r>
              <a:rPr lang="de-DE" sz="1600" dirty="0">
                <a:latin typeface="Arial" panose="020B0604020202020204" pitchFamily="34" charset="0"/>
                <a:cs typeface="Arial" panose="020B0604020202020204" pitchFamily="34" charset="0"/>
              </a:rPr>
              <a:t>Cutting </a:t>
            </a:r>
            <a:r>
              <a:rPr lang="de-DE" sz="1600" dirty="0" err="1">
                <a:latin typeface="Arial" panose="020B0604020202020204" pitchFamily="34" charset="0"/>
                <a:cs typeface="Arial" panose="020B0604020202020204" pitchFamily="34" charset="0"/>
              </a:rPr>
              <a:t>surface</a:t>
            </a:r>
            <a:endParaRPr lang="en-US" sz="1600" dirty="0">
              <a:latin typeface="Arial" panose="020B0604020202020204" pitchFamily="34" charset="0"/>
              <a:cs typeface="Arial" panose="020B0604020202020204" pitchFamily="34" charset="0"/>
            </a:endParaRPr>
          </a:p>
        </p:txBody>
      </p:sp>
      <p:sp>
        <p:nvSpPr>
          <p:cNvPr id="11" name="Textfeld 10">
            <a:extLst>
              <a:ext uri="{FF2B5EF4-FFF2-40B4-BE49-F238E27FC236}">
                <a16:creationId xmlns:a16="http://schemas.microsoft.com/office/drawing/2014/main" id="{E4B05A2D-C967-5310-DC4A-54D4EB736B56}"/>
              </a:ext>
            </a:extLst>
          </p:cNvPr>
          <p:cNvSpPr txBox="1"/>
          <p:nvPr/>
        </p:nvSpPr>
        <p:spPr>
          <a:xfrm>
            <a:off x="5518478" y="6005991"/>
            <a:ext cx="1731156" cy="338554"/>
          </a:xfrm>
          <a:prstGeom prst="rect">
            <a:avLst/>
          </a:prstGeom>
          <a:noFill/>
        </p:spPr>
        <p:txBody>
          <a:bodyPr wrap="square" rtlCol="0">
            <a:spAutoFit/>
          </a:bodyPr>
          <a:lstStyle/>
          <a:p>
            <a:pPr algn="ctr"/>
            <a:r>
              <a:rPr lang="de-DE" sz="1600" dirty="0">
                <a:latin typeface="Arial" panose="020B0604020202020204" pitchFamily="34" charset="0"/>
                <a:cs typeface="Arial" panose="020B0604020202020204" pitchFamily="34" charset="0"/>
              </a:rPr>
              <a:t>Manual </a:t>
            </a:r>
            <a:r>
              <a:rPr lang="de-DE" sz="1600" dirty="0" err="1">
                <a:latin typeface="Arial" panose="020B0604020202020204" pitchFamily="34" charset="0"/>
                <a:cs typeface="Arial" panose="020B0604020202020204" pitchFamily="34" charset="0"/>
              </a:rPr>
              <a:t>grinding</a:t>
            </a:r>
            <a:endParaRPr lang="en-US" sz="1600" dirty="0">
              <a:latin typeface="Arial" panose="020B0604020202020204" pitchFamily="34" charset="0"/>
              <a:cs typeface="Arial" panose="020B0604020202020204" pitchFamily="34" charset="0"/>
            </a:endParaRPr>
          </a:p>
        </p:txBody>
      </p:sp>
      <p:grpSp>
        <p:nvGrpSpPr>
          <p:cNvPr id="16" name="Gruppieren 15">
            <a:extLst>
              <a:ext uri="{FF2B5EF4-FFF2-40B4-BE49-F238E27FC236}">
                <a16:creationId xmlns:a16="http://schemas.microsoft.com/office/drawing/2014/main" id="{C75F5F91-3904-5850-4C09-489CF553BC38}"/>
              </a:ext>
            </a:extLst>
          </p:cNvPr>
          <p:cNvGrpSpPr/>
          <p:nvPr/>
        </p:nvGrpSpPr>
        <p:grpSpPr>
          <a:xfrm>
            <a:off x="193865" y="852005"/>
            <a:ext cx="11623890" cy="5153989"/>
            <a:chOff x="1659492" y="2106858"/>
            <a:chExt cx="8803071" cy="2863099"/>
          </a:xfrm>
        </p:grpSpPr>
        <p:pic>
          <p:nvPicPr>
            <p:cNvPr id="6" name="Grafik 5">
              <a:extLst>
                <a:ext uri="{FF2B5EF4-FFF2-40B4-BE49-F238E27FC236}">
                  <a16:creationId xmlns:a16="http://schemas.microsoft.com/office/drawing/2014/main" id="{F74FDF1F-3334-D72F-AE06-D35E28060197}"/>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r="12610" b="12643"/>
            <a:stretch/>
          </p:blipFill>
          <p:spPr>
            <a:xfrm>
              <a:off x="1659492" y="2106858"/>
              <a:ext cx="2623747" cy="2863098"/>
            </a:xfrm>
            <a:prstGeom prst="rect">
              <a:avLst/>
            </a:prstGeom>
          </p:spPr>
        </p:pic>
        <p:pic>
          <p:nvPicPr>
            <p:cNvPr id="9" name="Grafik 8">
              <a:extLst>
                <a:ext uri="{FF2B5EF4-FFF2-40B4-BE49-F238E27FC236}">
                  <a16:creationId xmlns:a16="http://schemas.microsoft.com/office/drawing/2014/main" id="{F5BF1CC3-926F-2B35-7756-EA0FECAC5190}"/>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18006"/>
            <a:stretch/>
          </p:blipFill>
          <p:spPr>
            <a:xfrm>
              <a:off x="4733026" y="2106858"/>
              <a:ext cx="2981591" cy="2863099"/>
            </a:xfrm>
            <a:prstGeom prst="rect">
              <a:avLst/>
            </a:prstGeom>
          </p:spPr>
        </p:pic>
        <p:pic>
          <p:nvPicPr>
            <p:cNvPr id="10" name="Grafik 9">
              <a:extLst>
                <a:ext uri="{FF2B5EF4-FFF2-40B4-BE49-F238E27FC236}">
                  <a16:creationId xmlns:a16="http://schemas.microsoft.com/office/drawing/2014/main" id="{15515C1D-1EF7-455F-23D4-BFE0CBB516EB}"/>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24294"/>
            <a:stretch/>
          </p:blipFill>
          <p:spPr>
            <a:xfrm>
              <a:off x="8598316" y="2597506"/>
              <a:ext cx="1864247" cy="1881801"/>
            </a:xfrm>
            <a:prstGeom prst="rect">
              <a:avLst/>
            </a:prstGeom>
            <a:ln>
              <a:solidFill>
                <a:srgbClr val="E6442F"/>
              </a:solidFill>
            </a:ln>
          </p:spPr>
        </p:pic>
        <p:sp>
          <p:nvSpPr>
            <p:cNvPr id="12" name="Rechteck 11">
              <a:extLst>
                <a:ext uri="{FF2B5EF4-FFF2-40B4-BE49-F238E27FC236}">
                  <a16:creationId xmlns:a16="http://schemas.microsoft.com/office/drawing/2014/main" id="{3B1AC69C-6831-CCA0-6E53-AB245C57E2A5}"/>
                </a:ext>
              </a:extLst>
            </p:cNvPr>
            <p:cNvSpPr/>
            <p:nvPr/>
          </p:nvSpPr>
          <p:spPr>
            <a:xfrm>
              <a:off x="5304207" y="3279327"/>
              <a:ext cx="843280" cy="518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cxnSp>
          <p:nvCxnSpPr>
            <p:cNvPr id="13" name="Gerader Verbinder 12">
              <a:extLst>
                <a:ext uri="{FF2B5EF4-FFF2-40B4-BE49-F238E27FC236}">
                  <a16:creationId xmlns:a16="http://schemas.microsoft.com/office/drawing/2014/main" id="{3E41D71A-C6DE-6BD5-EB3D-DBAE7F1EEC85}"/>
                </a:ext>
              </a:extLst>
            </p:cNvPr>
            <p:cNvCxnSpPr/>
            <p:nvPr/>
          </p:nvCxnSpPr>
          <p:spPr>
            <a:xfrm flipV="1">
              <a:off x="6147487" y="2597506"/>
              <a:ext cx="2450829" cy="68182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Gerader Verbinder 13">
              <a:extLst>
                <a:ext uri="{FF2B5EF4-FFF2-40B4-BE49-F238E27FC236}">
                  <a16:creationId xmlns:a16="http://schemas.microsoft.com/office/drawing/2014/main" id="{52F6E4EE-3D69-C326-A7E9-911D4332DA7F}"/>
                </a:ext>
              </a:extLst>
            </p:cNvPr>
            <p:cNvCxnSpPr/>
            <p:nvPr/>
          </p:nvCxnSpPr>
          <p:spPr>
            <a:xfrm>
              <a:off x="6147487" y="3797488"/>
              <a:ext cx="2450829" cy="681819"/>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5" name="Textfeld 14">
            <a:extLst>
              <a:ext uri="{FF2B5EF4-FFF2-40B4-BE49-F238E27FC236}">
                <a16:creationId xmlns:a16="http://schemas.microsoft.com/office/drawing/2014/main" id="{8C7FF936-3442-68AF-1778-F4956071E493}"/>
              </a:ext>
            </a:extLst>
          </p:cNvPr>
          <p:cNvSpPr txBox="1"/>
          <p:nvPr/>
        </p:nvSpPr>
        <p:spPr>
          <a:xfrm>
            <a:off x="9356136" y="5176845"/>
            <a:ext cx="2450828" cy="338554"/>
          </a:xfrm>
          <a:prstGeom prst="rect">
            <a:avLst/>
          </a:prstGeom>
          <a:noFill/>
        </p:spPr>
        <p:txBody>
          <a:bodyPr wrap="square" rtlCol="0">
            <a:spAutoFit/>
          </a:bodyPr>
          <a:lstStyle/>
          <a:p>
            <a:pPr algn="ctr"/>
            <a:r>
              <a:rPr lang="de-DE" sz="1600" dirty="0" err="1">
                <a:latin typeface="Arial" panose="020B0604020202020204" pitchFamily="34" charset="0"/>
                <a:cs typeface="Arial" panose="020B0604020202020204" pitchFamily="34" charset="0"/>
              </a:rPr>
              <a:t>Polished</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surface</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41154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8E9A9F-5255-7DB2-07DB-8F660FD49AC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75720B5-021C-56E3-2C4B-67722610528A}"/>
              </a:ext>
            </a:extLst>
          </p:cNvPr>
          <p:cNvSpPr>
            <a:spLocks noGrp="1"/>
          </p:cNvSpPr>
          <p:nvPr>
            <p:ph type="title"/>
          </p:nvPr>
        </p:nvSpPr>
        <p:spPr>
          <a:xfrm>
            <a:off x="78116" y="7583"/>
            <a:ext cx="8937602" cy="662504"/>
          </a:xfrm>
        </p:spPr>
        <p:txBody>
          <a:bodyPr/>
          <a:lstStyle/>
          <a:p>
            <a:pPr marL="457200" indent="-457200">
              <a:lnSpc>
                <a:spcPct val="150000"/>
              </a:lnSpc>
              <a:spcAft>
                <a:spcPts val="1200"/>
              </a:spcAft>
              <a:defRPr/>
            </a:pPr>
            <a:r>
              <a:rPr lang="en-GB" dirty="0">
                <a:ea typeface="Verdana" panose="020B0604030504040204" pitchFamily="34" charset="0"/>
              </a:rPr>
              <a:t>Small scale demo manufacturing: (2) Load introduction</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1532A5D9-21B6-0EEF-CE38-3E237BBD0533}"/>
              </a:ext>
            </a:extLst>
          </p:cNvPr>
          <p:cNvSpPr>
            <a:spLocks noGrp="1"/>
          </p:cNvSpPr>
          <p:nvPr>
            <p:ph type="sldNum" sz="quarter" idx="10"/>
          </p:nvPr>
        </p:nvSpPr>
        <p:spPr/>
        <p:txBody>
          <a:bodyPr/>
          <a:lstStyle/>
          <a:p>
            <a:fld id="{BBC95AA2-3B59-4831-8BC6-006282D7F8BD}" type="slidenum">
              <a:rPr lang="en-GB" smtClean="0"/>
              <a:t>18</a:t>
            </a:fld>
            <a:endParaRPr lang="en-GB"/>
          </a:p>
        </p:txBody>
      </p:sp>
      <p:sp>
        <p:nvSpPr>
          <p:cNvPr id="4" name="Content Placeholder 3">
            <a:extLst>
              <a:ext uri="{FF2B5EF4-FFF2-40B4-BE49-F238E27FC236}">
                <a16:creationId xmlns:a16="http://schemas.microsoft.com/office/drawing/2014/main" id="{5D389DE9-CF67-F41F-4E09-008FFC5F2512}"/>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grpSp>
        <p:nvGrpSpPr>
          <p:cNvPr id="5" name="Gruppieren 4">
            <a:extLst>
              <a:ext uri="{FF2B5EF4-FFF2-40B4-BE49-F238E27FC236}">
                <a16:creationId xmlns:a16="http://schemas.microsoft.com/office/drawing/2014/main" id="{B9EB472A-C4BD-EE6F-3639-DB9C3671B264}"/>
              </a:ext>
            </a:extLst>
          </p:cNvPr>
          <p:cNvGrpSpPr/>
          <p:nvPr/>
        </p:nvGrpSpPr>
        <p:grpSpPr>
          <a:xfrm>
            <a:off x="7318169" y="1127217"/>
            <a:ext cx="4647426" cy="3908851"/>
            <a:chOff x="7361903" y="1497988"/>
            <a:chExt cx="4647426" cy="3908851"/>
          </a:xfrm>
        </p:grpSpPr>
        <p:pic>
          <p:nvPicPr>
            <p:cNvPr id="6" name="Grafik 5">
              <a:extLst>
                <a:ext uri="{FF2B5EF4-FFF2-40B4-BE49-F238E27FC236}">
                  <a16:creationId xmlns:a16="http://schemas.microsoft.com/office/drawing/2014/main" id="{D6E7B2EA-D929-C0B7-A4CA-3ED3CA5F14C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667" t="13630" r="35975" b="53926"/>
            <a:stretch/>
          </p:blipFill>
          <p:spPr>
            <a:xfrm>
              <a:off x="7514145" y="1497988"/>
              <a:ext cx="4118651" cy="3469172"/>
            </a:xfrm>
            <a:prstGeom prst="rect">
              <a:avLst/>
            </a:prstGeom>
          </p:spPr>
        </p:pic>
        <p:sp>
          <p:nvSpPr>
            <p:cNvPr id="7" name="Rechteck 6">
              <a:extLst>
                <a:ext uri="{FF2B5EF4-FFF2-40B4-BE49-F238E27FC236}">
                  <a16:creationId xmlns:a16="http://schemas.microsoft.com/office/drawing/2014/main" id="{7F17F873-F018-EDB0-CF0E-2F102D6A529F}"/>
                </a:ext>
              </a:extLst>
            </p:cNvPr>
            <p:cNvSpPr/>
            <p:nvPr/>
          </p:nvSpPr>
          <p:spPr>
            <a:xfrm>
              <a:off x="7361903" y="5068285"/>
              <a:ext cx="4647426" cy="338554"/>
            </a:xfrm>
            <a:prstGeom prst="rect">
              <a:avLst/>
            </a:prstGeom>
          </p:spPr>
          <p:txBody>
            <a:bodyPr wrap="none">
              <a:spAutoFit/>
            </a:bodyPr>
            <a:lstStyle/>
            <a:p>
              <a:r>
                <a:rPr lang="en-US" sz="1600" dirty="0">
                  <a:latin typeface="Arial" panose="020B0604020202020204" pitchFamily="34" charset="0"/>
                  <a:cs typeface="Arial" panose="020B0604020202020204" pitchFamily="34" charset="0"/>
                </a:rPr>
                <a:t>Mounting 4 profile holders for frame construction</a:t>
              </a:r>
            </a:p>
          </p:txBody>
        </p:sp>
      </p:grpSp>
      <p:sp>
        <p:nvSpPr>
          <p:cNvPr id="8" name="Rechteck 7">
            <a:extLst>
              <a:ext uri="{FF2B5EF4-FFF2-40B4-BE49-F238E27FC236}">
                <a16:creationId xmlns:a16="http://schemas.microsoft.com/office/drawing/2014/main" id="{39700AA4-34F6-ED52-DE97-B6B461DF13B8}"/>
              </a:ext>
            </a:extLst>
          </p:cNvPr>
          <p:cNvSpPr/>
          <p:nvPr/>
        </p:nvSpPr>
        <p:spPr>
          <a:xfrm>
            <a:off x="9015718" y="2228971"/>
            <a:ext cx="834588" cy="7105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hteck 8">
            <a:extLst>
              <a:ext uri="{FF2B5EF4-FFF2-40B4-BE49-F238E27FC236}">
                <a16:creationId xmlns:a16="http://schemas.microsoft.com/office/drawing/2014/main" id="{994F8122-325D-1721-83B8-013B052E1A25}"/>
              </a:ext>
            </a:extLst>
          </p:cNvPr>
          <p:cNvSpPr/>
          <p:nvPr/>
        </p:nvSpPr>
        <p:spPr>
          <a:xfrm>
            <a:off x="7604971" y="2609707"/>
            <a:ext cx="834588" cy="7105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uppieren 9">
            <a:extLst>
              <a:ext uri="{FF2B5EF4-FFF2-40B4-BE49-F238E27FC236}">
                <a16:creationId xmlns:a16="http://schemas.microsoft.com/office/drawing/2014/main" id="{A03551EB-1037-144D-7FFC-D181AAB60969}"/>
              </a:ext>
            </a:extLst>
          </p:cNvPr>
          <p:cNvGrpSpPr/>
          <p:nvPr/>
        </p:nvGrpSpPr>
        <p:grpSpPr>
          <a:xfrm>
            <a:off x="3332382" y="874347"/>
            <a:ext cx="3694561" cy="4229925"/>
            <a:chOff x="3381125" y="1064809"/>
            <a:chExt cx="3694561" cy="4229925"/>
          </a:xfrm>
        </p:grpSpPr>
        <p:pic>
          <p:nvPicPr>
            <p:cNvPr id="11" name="Grafik 10">
              <a:extLst>
                <a:ext uri="{FF2B5EF4-FFF2-40B4-BE49-F238E27FC236}">
                  <a16:creationId xmlns:a16="http://schemas.microsoft.com/office/drawing/2014/main" id="{FE2F4B47-4534-AECC-F5B1-7D8735C56E84}"/>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15698" r="12485" b="18953"/>
            <a:stretch/>
          </p:blipFill>
          <p:spPr>
            <a:xfrm>
              <a:off x="3381125" y="3341960"/>
              <a:ext cx="1605280" cy="1559954"/>
            </a:xfrm>
            <a:prstGeom prst="rect">
              <a:avLst/>
            </a:prstGeom>
          </p:spPr>
        </p:pic>
        <p:pic>
          <p:nvPicPr>
            <p:cNvPr id="12" name="Grafik 11">
              <a:extLst>
                <a:ext uri="{FF2B5EF4-FFF2-40B4-BE49-F238E27FC236}">
                  <a16:creationId xmlns:a16="http://schemas.microsoft.com/office/drawing/2014/main" id="{EB224C57-2A9C-D513-F0E9-FE68D82062B1}"/>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l="21407" r="8437" b="39524"/>
            <a:stretch/>
          </p:blipFill>
          <p:spPr>
            <a:xfrm>
              <a:off x="3381125" y="1496907"/>
              <a:ext cx="1605280" cy="1845053"/>
            </a:xfrm>
            <a:prstGeom prst="rect">
              <a:avLst/>
            </a:prstGeom>
          </p:spPr>
        </p:pic>
        <p:pic>
          <p:nvPicPr>
            <p:cNvPr id="13" name="Grafik 12">
              <a:extLst>
                <a:ext uri="{FF2B5EF4-FFF2-40B4-BE49-F238E27FC236}">
                  <a16:creationId xmlns:a16="http://schemas.microsoft.com/office/drawing/2014/main" id="{7D518C94-1E8A-377B-2AE7-EFEE591F3323}"/>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b="32536"/>
            <a:stretch/>
          </p:blipFill>
          <p:spPr>
            <a:xfrm>
              <a:off x="5026362" y="3058522"/>
              <a:ext cx="2049324" cy="1843392"/>
            </a:xfrm>
            <a:prstGeom prst="rect">
              <a:avLst/>
            </a:prstGeom>
          </p:spPr>
        </p:pic>
        <p:sp>
          <p:nvSpPr>
            <p:cNvPr id="14" name="Textfeld 13">
              <a:extLst>
                <a:ext uri="{FF2B5EF4-FFF2-40B4-BE49-F238E27FC236}">
                  <a16:creationId xmlns:a16="http://schemas.microsoft.com/office/drawing/2014/main" id="{69BDA6D6-ABFC-D7AD-81EF-5D495F6C403A}"/>
                </a:ext>
              </a:extLst>
            </p:cNvPr>
            <p:cNvSpPr txBox="1"/>
            <p:nvPr/>
          </p:nvSpPr>
          <p:spPr>
            <a:xfrm>
              <a:off x="3381126" y="4956180"/>
              <a:ext cx="3694560" cy="338554"/>
            </a:xfrm>
            <a:prstGeom prst="rect">
              <a:avLst/>
            </a:prstGeom>
            <a:noFill/>
          </p:spPr>
          <p:txBody>
            <a:bodyPr wrap="square" rtlCol="0">
              <a:spAutoFit/>
            </a:bodyPr>
            <a:lstStyle/>
            <a:p>
              <a:pPr algn="ctr"/>
              <a:r>
                <a:rPr lang="de-DE" sz="1600" dirty="0" err="1">
                  <a:latin typeface="Arial" panose="020B0604020202020204" pitchFamily="34" charset="0"/>
                  <a:cs typeface="Arial" panose="020B0604020202020204" pitchFamily="34" charset="0"/>
                </a:rPr>
                <a:t>Sealing</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the</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holes</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with</a:t>
              </a:r>
              <a:r>
                <a:rPr lang="de-DE" sz="1600" dirty="0">
                  <a:latin typeface="Arial" panose="020B0604020202020204" pitchFamily="34" charset="0"/>
                  <a:cs typeface="Arial" panose="020B0604020202020204" pitchFamily="34" charset="0"/>
                </a:rPr>
                <a:t> waterproof </a:t>
              </a:r>
              <a:r>
                <a:rPr lang="de-DE" sz="1600" dirty="0" err="1">
                  <a:latin typeface="Arial" panose="020B0604020202020204" pitchFamily="34" charset="0"/>
                  <a:cs typeface="Arial" panose="020B0604020202020204" pitchFamily="34" charset="0"/>
                </a:rPr>
                <a:t>glue</a:t>
              </a:r>
              <a:endParaRPr lang="en-US" sz="1600" dirty="0">
                <a:latin typeface="Arial" panose="020B0604020202020204" pitchFamily="34" charset="0"/>
                <a:cs typeface="Arial" panose="020B0604020202020204" pitchFamily="34" charset="0"/>
              </a:endParaRPr>
            </a:p>
          </p:txBody>
        </p:sp>
        <p:pic>
          <p:nvPicPr>
            <p:cNvPr id="15" name="Grafik 14">
              <a:extLst>
                <a:ext uri="{FF2B5EF4-FFF2-40B4-BE49-F238E27FC236}">
                  <a16:creationId xmlns:a16="http://schemas.microsoft.com/office/drawing/2014/main" id="{9D2D1355-613D-6FEC-76E6-E27935C98430}"/>
                </a:ext>
              </a:extLst>
            </p:cNvPr>
            <p:cNvPicPr>
              <a:picLocks noChangeAspect="1"/>
            </p:cNvPicPr>
            <p:nvPr/>
          </p:nvPicPr>
          <p:blipFill>
            <a:blip r:embed="rId6"/>
            <a:stretch>
              <a:fillRect/>
            </a:stretch>
          </p:blipFill>
          <p:spPr>
            <a:xfrm>
              <a:off x="5424864" y="1064809"/>
              <a:ext cx="1436243" cy="1993713"/>
            </a:xfrm>
            <a:prstGeom prst="rect">
              <a:avLst/>
            </a:prstGeom>
          </p:spPr>
        </p:pic>
      </p:grpSp>
      <p:pic>
        <p:nvPicPr>
          <p:cNvPr id="16" name="Grafik 15">
            <a:extLst>
              <a:ext uri="{FF2B5EF4-FFF2-40B4-BE49-F238E27FC236}">
                <a16:creationId xmlns:a16="http://schemas.microsoft.com/office/drawing/2014/main" id="{175E1C43-835A-96D7-3B38-8B93E46ED88D}"/>
              </a:ext>
            </a:extLst>
          </p:cNvPr>
          <p:cNvPicPr>
            <a:picLocks noChangeAspect="1"/>
          </p:cNvPicPr>
          <p:nvPr/>
        </p:nvPicPr>
        <p:blipFill>
          <a:blip r:embed="rId7"/>
          <a:stretch>
            <a:fillRect/>
          </a:stretch>
        </p:blipFill>
        <p:spPr>
          <a:xfrm>
            <a:off x="418141" y="5226578"/>
            <a:ext cx="3111698" cy="967367"/>
          </a:xfrm>
          <a:prstGeom prst="rect">
            <a:avLst/>
          </a:prstGeom>
        </p:spPr>
      </p:pic>
      <p:pic>
        <p:nvPicPr>
          <p:cNvPr id="17" name="Grafik 16">
            <a:extLst>
              <a:ext uri="{FF2B5EF4-FFF2-40B4-BE49-F238E27FC236}">
                <a16:creationId xmlns:a16="http://schemas.microsoft.com/office/drawing/2014/main" id="{C84A0289-FFFB-1FAF-73A7-632D09174FB1}"/>
              </a:ext>
            </a:extLst>
          </p:cNvPr>
          <p:cNvPicPr>
            <a:picLocks noChangeAspect="1"/>
          </p:cNvPicPr>
          <p:nvPr/>
        </p:nvPicPr>
        <p:blipFill rotWithShape="1">
          <a:blip r:embed="rId8"/>
          <a:srcRect b="4842"/>
          <a:stretch/>
        </p:blipFill>
        <p:spPr>
          <a:xfrm>
            <a:off x="3901003" y="5226577"/>
            <a:ext cx="3215648" cy="967367"/>
          </a:xfrm>
          <a:prstGeom prst="rect">
            <a:avLst/>
          </a:prstGeom>
        </p:spPr>
      </p:pic>
      <p:pic>
        <p:nvPicPr>
          <p:cNvPr id="18" name="Grafik 17">
            <a:extLst>
              <a:ext uri="{FF2B5EF4-FFF2-40B4-BE49-F238E27FC236}">
                <a16:creationId xmlns:a16="http://schemas.microsoft.com/office/drawing/2014/main" id="{8D6A43A1-D579-1B00-FFBA-D9120F878A17}"/>
              </a:ext>
            </a:extLst>
          </p:cNvPr>
          <p:cNvPicPr>
            <a:picLocks noChangeAspect="1"/>
          </p:cNvPicPr>
          <p:nvPr/>
        </p:nvPicPr>
        <p:blipFill>
          <a:blip r:embed="rId9"/>
          <a:stretch>
            <a:fillRect/>
          </a:stretch>
        </p:blipFill>
        <p:spPr>
          <a:xfrm>
            <a:off x="7582780" y="5226577"/>
            <a:ext cx="2415150" cy="977091"/>
          </a:xfrm>
          <a:prstGeom prst="rect">
            <a:avLst/>
          </a:prstGeom>
        </p:spPr>
      </p:pic>
      <p:grpSp>
        <p:nvGrpSpPr>
          <p:cNvPr id="19" name="Gruppieren 18">
            <a:extLst>
              <a:ext uri="{FF2B5EF4-FFF2-40B4-BE49-F238E27FC236}">
                <a16:creationId xmlns:a16="http://schemas.microsoft.com/office/drawing/2014/main" id="{95E97AFD-A616-AB53-AAC7-E5271F19C7DB}"/>
              </a:ext>
            </a:extLst>
          </p:cNvPr>
          <p:cNvGrpSpPr/>
          <p:nvPr/>
        </p:nvGrpSpPr>
        <p:grpSpPr>
          <a:xfrm>
            <a:off x="196770" y="1266075"/>
            <a:ext cx="3053859" cy="3824195"/>
            <a:chOff x="159684" y="1496907"/>
            <a:chExt cx="3053859" cy="3824195"/>
          </a:xfrm>
        </p:grpSpPr>
        <p:grpSp>
          <p:nvGrpSpPr>
            <p:cNvPr id="20" name="Gruppieren 19">
              <a:extLst>
                <a:ext uri="{FF2B5EF4-FFF2-40B4-BE49-F238E27FC236}">
                  <a16:creationId xmlns:a16="http://schemas.microsoft.com/office/drawing/2014/main" id="{CC396D0F-D66A-EA4E-D7ED-7FBB34B122ED}"/>
                </a:ext>
              </a:extLst>
            </p:cNvPr>
            <p:cNvGrpSpPr/>
            <p:nvPr/>
          </p:nvGrpSpPr>
          <p:grpSpPr>
            <a:xfrm>
              <a:off x="159684" y="1496907"/>
              <a:ext cx="3053859" cy="3824195"/>
              <a:chOff x="159684" y="1496907"/>
              <a:chExt cx="3053859" cy="3824195"/>
            </a:xfrm>
          </p:grpSpPr>
          <p:grpSp>
            <p:nvGrpSpPr>
              <p:cNvPr id="23" name="Gruppieren 22">
                <a:extLst>
                  <a:ext uri="{FF2B5EF4-FFF2-40B4-BE49-F238E27FC236}">
                    <a16:creationId xmlns:a16="http://schemas.microsoft.com/office/drawing/2014/main" id="{ED398904-48BE-6359-AB16-9D36CEB493BF}"/>
                  </a:ext>
                </a:extLst>
              </p:cNvPr>
              <p:cNvGrpSpPr/>
              <p:nvPr/>
            </p:nvGrpSpPr>
            <p:grpSpPr>
              <a:xfrm>
                <a:off x="159684" y="1496907"/>
                <a:ext cx="3053859" cy="3824195"/>
                <a:chOff x="159684" y="1496907"/>
                <a:chExt cx="3053859" cy="3824195"/>
              </a:xfrm>
            </p:grpSpPr>
            <p:sp>
              <p:nvSpPr>
                <p:cNvPr id="25" name="Textfeld 24">
                  <a:extLst>
                    <a:ext uri="{FF2B5EF4-FFF2-40B4-BE49-F238E27FC236}">
                      <a16:creationId xmlns:a16="http://schemas.microsoft.com/office/drawing/2014/main" id="{46BAA274-920A-957C-E17C-B581FE344830}"/>
                    </a:ext>
                  </a:extLst>
                </p:cNvPr>
                <p:cNvSpPr txBox="1"/>
                <p:nvPr/>
              </p:nvSpPr>
              <p:spPr>
                <a:xfrm>
                  <a:off x="159684" y="4736327"/>
                  <a:ext cx="3053859" cy="584775"/>
                </a:xfrm>
                <a:prstGeom prst="rect">
                  <a:avLst/>
                </a:prstGeom>
                <a:noFill/>
              </p:spPr>
              <p:txBody>
                <a:bodyPr wrap="square" rtlCol="0">
                  <a:spAutoFit/>
                </a:bodyPr>
                <a:lstStyle/>
                <a:p>
                  <a:pPr algn="ctr"/>
                  <a:r>
                    <a:rPr lang="de-DE" sz="1600" dirty="0">
                      <a:latin typeface="Arial" panose="020B0604020202020204" pitchFamily="34" charset="0"/>
                      <a:cs typeface="Arial" panose="020B0604020202020204" pitchFamily="34" charset="0"/>
                    </a:rPr>
                    <a:t>Drilling 4 </a:t>
                  </a:r>
                  <a:r>
                    <a:rPr lang="de-DE" sz="1600" dirty="0" err="1">
                      <a:latin typeface="Arial" panose="020B0604020202020204" pitchFamily="34" charset="0"/>
                      <a:cs typeface="Arial" panose="020B0604020202020204" pitchFamily="34" charset="0"/>
                    </a:rPr>
                    <a:t>holes</a:t>
                  </a:r>
                  <a:r>
                    <a:rPr lang="de-DE" sz="1600" dirty="0">
                      <a:latin typeface="Arial" panose="020B0604020202020204" pitchFamily="34" charset="0"/>
                      <a:cs typeface="Arial" panose="020B0604020202020204" pitchFamily="34" charset="0"/>
                    </a:rPr>
                    <a:t> in </a:t>
                  </a:r>
                  <a:r>
                    <a:rPr lang="de-DE" sz="1600" dirty="0" err="1">
                      <a:latin typeface="Arial" panose="020B0604020202020204" pitchFamily="34" charset="0"/>
                      <a:cs typeface="Arial" panose="020B0604020202020204" pitchFamily="34" charset="0"/>
                    </a:rPr>
                    <a:t>the</a:t>
                  </a:r>
                  <a:r>
                    <a:rPr lang="de-DE" sz="1600" dirty="0">
                      <a:latin typeface="Arial" panose="020B0604020202020204" pitchFamily="34" charset="0"/>
                      <a:cs typeface="Arial" panose="020B0604020202020204" pitchFamily="34" charset="0"/>
                    </a:rPr>
                    <a:t> spar </a:t>
                  </a:r>
                  <a:r>
                    <a:rPr lang="de-DE" sz="1600" dirty="0" err="1">
                      <a:latin typeface="Arial" panose="020B0604020202020204" pitchFamily="34" charset="0"/>
                      <a:cs typeface="Arial" panose="020B0604020202020204" pitchFamily="34" charset="0"/>
                    </a:rPr>
                    <a:t>caps</a:t>
                  </a:r>
                  <a:r>
                    <a:rPr lang="de-DE" sz="1600" dirty="0">
                      <a:latin typeface="Arial" panose="020B0604020202020204" pitchFamily="34" charset="0"/>
                      <a:cs typeface="Arial" panose="020B0604020202020204" pitchFamily="34" charset="0"/>
                    </a:rPr>
                    <a:t> and 2 in </a:t>
                  </a:r>
                  <a:r>
                    <a:rPr lang="de-DE" sz="1600" dirty="0" err="1">
                      <a:latin typeface="Arial" panose="020B0604020202020204" pitchFamily="34" charset="0"/>
                      <a:cs typeface="Arial" panose="020B0604020202020204" pitchFamily="34" charset="0"/>
                    </a:rPr>
                    <a:t>the</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trailing</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edge</a:t>
                  </a:r>
                  <a:endParaRPr lang="en-US" sz="1600" dirty="0">
                    <a:latin typeface="Arial" panose="020B0604020202020204" pitchFamily="34" charset="0"/>
                    <a:cs typeface="Arial" panose="020B0604020202020204" pitchFamily="34" charset="0"/>
                  </a:endParaRPr>
                </a:p>
              </p:txBody>
            </p:sp>
            <p:pic>
              <p:nvPicPr>
                <p:cNvPr id="26" name="Grafik 25">
                  <a:extLst>
                    <a:ext uri="{FF2B5EF4-FFF2-40B4-BE49-F238E27FC236}">
                      <a16:creationId xmlns:a16="http://schemas.microsoft.com/office/drawing/2014/main" id="{B6C80226-446C-075D-141E-AED4E00A1C61}"/>
                    </a:ext>
                  </a:extLst>
                </p:cNvPr>
                <p:cNvPicPr>
                  <a:picLocks noChangeAspect="1"/>
                </p:cNvPicPr>
                <p:nvPr/>
              </p:nvPicPr>
              <p:blipFill rotWithShape="1">
                <a:blip r:embed="rId10" cstate="hqprint">
                  <a:extLst>
                    <a:ext uri="{28A0092B-C50C-407E-A947-70E740481C1C}">
                      <a14:useLocalDpi xmlns:a14="http://schemas.microsoft.com/office/drawing/2010/main" val="0"/>
                    </a:ext>
                  </a:extLst>
                </a:blip>
                <a:srcRect b="32488"/>
                <a:stretch/>
              </p:blipFill>
              <p:spPr>
                <a:xfrm>
                  <a:off x="408628" y="1496907"/>
                  <a:ext cx="2608892" cy="2343573"/>
                </a:xfrm>
                <a:prstGeom prst="rect">
                  <a:avLst/>
                </a:prstGeom>
              </p:spPr>
            </p:pic>
            <p:pic>
              <p:nvPicPr>
                <p:cNvPr id="27" name="Grafik 26">
                  <a:extLst>
                    <a:ext uri="{FF2B5EF4-FFF2-40B4-BE49-F238E27FC236}">
                      <a16:creationId xmlns:a16="http://schemas.microsoft.com/office/drawing/2014/main" id="{F154FA5F-8D1F-E961-6262-9AFBD130AFDB}"/>
                    </a:ext>
                  </a:extLst>
                </p:cNvPr>
                <p:cNvPicPr>
                  <a:picLocks noChangeAspect="1"/>
                </p:cNvPicPr>
                <p:nvPr/>
              </p:nvPicPr>
              <p:blipFill rotWithShape="1">
                <a:blip r:embed="rId11"/>
                <a:srcRect t="12706"/>
                <a:stretch/>
              </p:blipFill>
              <p:spPr>
                <a:xfrm rot="10800000">
                  <a:off x="469550" y="3942574"/>
                  <a:ext cx="2476143" cy="777472"/>
                </a:xfrm>
                <a:prstGeom prst="rect">
                  <a:avLst/>
                </a:prstGeom>
              </p:spPr>
            </p:pic>
          </p:grpSp>
          <p:sp>
            <p:nvSpPr>
              <p:cNvPr id="24" name="Rechteck 23">
                <a:extLst>
                  <a:ext uri="{FF2B5EF4-FFF2-40B4-BE49-F238E27FC236}">
                    <a16:creationId xmlns:a16="http://schemas.microsoft.com/office/drawing/2014/main" id="{E124AC5A-6131-1EC8-C396-D3A388D726C1}"/>
                  </a:ext>
                </a:extLst>
              </p:cNvPr>
              <p:cNvSpPr/>
              <p:nvPr/>
            </p:nvSpPr>
            <p:spPr>
              <a:xfrm>
                <a:off x="2118360" y="4457700"/>
                <a:ext cx="682232" cy="3755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Arial" panose="020B0604020202020204" pitchFamily="34" charset="0"/>
                  <a:cs typeface="Arial" panose="020B0604020202020204" pitchFamily="34" charset="0"/>
                </a:endParaRPr>
              </a:p>
            </p:txBody>
          </p:sp>
        </p:grpSp>
        <p:cxnSp>
          <p:nvCxnSpPr>
            <p:cNvPr id="21" name="Gerader Verbinder 20">
              <a:extLst>
                <a:ext uri="{FF2B5EF4-FFF2-40B4-BE49-F238E27FC236}">
                  <a16:creationId xmlns:a16="http://schemas.microsoft.com/office/drawing/2014/main" id="{623905E4-F57E-9F49-1B6E-4525D1464372}"/>
                </a:ext>
              </a:extLst>
            </p:cNvPr>
            <p:cNvCxnSpPr/>
            <p:nvPr/>
          </p:nvCxnSpPr>
          <p:spPr>
            <a:xfrm>
              <a:off x="2114715" y="3896728"/>
              <a:ext cx="5080" cy="28937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Gerader Verbinder 21">
              <a:extLst>
                <a:ext uri="{FF2B5EF4-FFF2-40B4-BE49-F238E27FC236}">
                  <a16:creationId xmlns:a16="http://schemas.microsoft.com/office/drawing/2014/main" id="{D2E016A6-1147-3586-30BD-EA0FF07A8666}"/>
                </a:ext>
              </a:extLst>
            </p:cNvPr>
            <p:cNvCxnSpPr/>
            <p:nvPr/>
          </p:nvCxnSpPr>
          <p:spPr>
            <a:xfrm>
              <a:off x="677958" y="3885987"/>
              <a:ext cx="5080" cy="28937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8" name="Gerade Verbindung mit Pfeil 27">
            <a:extLst>
              <a:ext uri="{FF2B5EF4-FFF2-40B4-BE49-F238E27FC236}">
                <a16:creationId xmlns:a16="http://schemas.microsoft.com/office/drawing/2014/main" id="{C8C7EBEF-7DC6-C0D3-1BEE-791F531D171A}"/>
              </a:ext>
            </a:extLst>
          </p:cNvPr>
          <p:cNvCxnSpPr>
            <a:stCxn id="16" idx="3"/>
            <a:endCxn id="17" idx="1"/>
          </p:cNvCxnSpPr>
          <p:nvPr/>
        </p:nvCxnSpPr>
        <p:spPr>
          <a:xfrm flipV="1">
            <a:off x="3529839" y="5710261"/>
            <a:ext cx="371164"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Gerade Verbindung mit Pfeil 28">
            <a:extLst>
              <a:ext uri="{FF2B5EF4-FFF2-40B4-BE49-F238E27FC236}">
                <a16:creationId xmlns:a16="http://schemas.microsoft.com/office/drawing/2014/main" id="{07FC3DB4-E0D5-D77C-A0DB-6873A9600845}"/>
              </a:ext>
            </a:extLst>
          </p:cNvPr>
          <p:cNvCxnSpPr/>
          <p:nvPr/>
        </p:nvCxnSpPr>
        <p:spPr>
          <a:xfrm flipV="1">
            <a:off x="7156454" y="5710260"/>
            <a:ext cx="362455"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Rechteck 29">
            <a:extLst>
              <a:ext uri="{FF2B5EF4-FFF2-40B4-BE49-F238E27FC236}">
                <a16:creationId xmlns:a16="http://schemas.microsoft.com/office/drawing/2014/main" id="{9DECB48E-7F0D-F32A-01F7-32BFFB329A5F}"/>
              </a:ext>
            </a:extLst>
          </p:cNvPr>
          <p:cNvSpPr/>
          <p:nvPr/>
        </p:nvSpPr>
        <p:spPr>
          <a:xfrm>
            <a:off x="10079682" y="5525594"/>
            <a:ext cx="1646605"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“Cavity dowel”</a:t>
            </a:r>
          </a:p>
        </p:txBody>
      </p:sp>
    </p:spTree>
    <p:extLst>
      <p:ext uri="{BB962C8B-B14F-4D97-AF65-F5344CB8AC3E}">
        <p14:creationId xmlns:p14="http://schemas.microsoft.com/office/powerpoint/2010/main" val="42107751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1A6E89-DCBD-7977-4FAC-965DBBACEC1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48511DA-4ABC-0E96-C998-F3F306045341}"/>
              </a:ext>
            </a:extLst>
          </p:cNvPr>
          <p:cNvSpPr>
            <a:spLocks noGrp="1"/>
          </p:cNvSpPr>
          <p:nvPr>
            <p:ph type="title"/>
          </p:nvPr>
        </p:nvSpPr>
        <p:spPr>
          <a:xfrm>
            <a:off x="78116" y="7583"/>
            <a:ext cx="9378400" cy="662504"/>
          </a:xfrm>
        </p:spPr>
        <p:txBody>
          <a:bodyPr/>
          <a:lstStyle/>
          <a:p>
            <a:pPr marL="457200" indent="-457200">
              <a:lnSpc>
                <a:spcPct val="150000"/>
              </a:lnSpc>
              <a:spcAft>
                <a:spcPts val="1200"/>
              </a:spcAft>
              <a:defRPr/>
            </a:pPr>
            <a:r>
              <a:rPr lang="en-GB" dirty="0">
                <a:ea typeface="Verdana" panose="020B0604030504040204" pitchFamily="34" charset="0"/>
              </a:rPr>
              <a:t>Small scale demo manufacturing: (3) Closing ends</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6687222E-FE2D-A910-FADC-36B76D028A87}"/>
              </a:ext>
            </a:extLst>
          </p:cNvPr>
          <p:cNvSpPr>
            <a:spLocks noGrp="1"/>
          </p:cNvSpPr>
          <p:nvPr>
            <p:ph type="sldNum" sz="quarter" idx="10"/>
          </p:nvPr>
        </p:nvSpPr>
        <p:spPr/>
        <p:txBody>
          <a:bodyPr/>
          <a:lstStyle/>
          <a:p>
            <a:fld id="{BBC95AA2-3B59-4831-8BC6-006282D7F8BD}" type="slidenum">
              <a:rPr lang="en-GB" smtClean="0"/>
              <a:t>19</a:t>
            </a:fld>
            <a:endParaRPr lang="en-GB"/>
          </a:p>
        </p:txBody>
      </p:sp>
      <p:sp>
        <p:nvSpPr>
          <p:cNvPr id="4" name="Content Placeholder 3">
            <a:extLst>
              <a:ext uri="{FF2B5EF4-FFF2-40B4-BE49-F238E27FC236}">
                <a16:creationId xmlns:a16="http://schemas.microsoft.com/office/drawing/2014/main" id="{4197DEC7-1762-6955-28C6-049A8BA82ADD}"/>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
        <p:nvSpPr>
          <p:cNvPr id="5" name="Rechteck 4">
            <a:extLst>
              <a:ext uri="{FF2B5EF4-FFF2-40B4-BE49-F238E27FC236}">
                <a16:creationId xmlns:a16="http://schemas.microsoft.com/office/drawing/2014/main" id="{490D235D-FF18-9834-73E3-2E9EAD39B7B9}"/>
              </a:ext>
            </a:extLst>
          </p:cNvPr>
          <p:cNvSpPr/>
          <p:nvPr/>
        </p:nvSpPr>
        <p:spPr>
          <a:xfrm>
            <a:off x="218188" y="5124340"/>
            <a:ext cx="6350072" cy="338554"/>
          </a:xfrm>
          <a:prstGeom prst="rect">
            <a:avLst/>
          </a:prstGeom>
        </p:spPr>
        <p:txBody>
          <a:bodyPr wrap="none">
            <a:spAutoFit/>
          </a:bodyPr>
          <a:lstStyle/>
          <a:p>
            <a:r>
              <a:rPr lang="en-US" sz="1600" dirty="0">
                <a:latin typeface="Arial" panose="020B0604020202020204" pitchFamily="34" charset="0"/>
                <a:cs typeface="Arial" panose="020B0604020202020204" pitchFamily="34" charset="0"/>
              </a:rPr>
              <a:t>Waterproof glue on grinded surface and fastening of a PMMA closer</a:t>
            </a:r>
          </a:p>
        </p:txBody>
      </p:sp>
      <p:grpSp>
        <p:nvGrpSpPr>
          <p:cNvPr id="13" name="Gruppieren 12">
            <a:extLst>
              <a:ext uri="{FF2B5EF4-FFF2-40B4-BE49-F238E27FC236}">
                <a16:creationId xmlns:a16="http://schemas.microsoft.com/office/drawing/2014/main" id="{B436FC3D-A6C6-36D9-836F-BE7280D11519}"/>
              </a:ext>
            </a:extLst>
          </p:cNvPr>
          <p:cNvGrpSpPr/>
          <p:nvPr/>
        </p:nvGrpSpPr>
        <p:grpSpPr>
          <a:xfrm>
            <a:off x="0" y="1851953"/>
            <a:ext cx="12192000" cy="3272388"/>
            <a:chOff x="386620" y="1907988"/>
            <a:chExt cx="11386146" cy="2753361"/>
          </a:xfrm>
        </p:grpSpPr>
        <p:grpSp>
          <p:nvGrpSpPr>
            <p:cNvPr id="6" name="Gruppieren 5">
              <a:extLst>
                <a:ext uri="{FF2B5EF4-FFF2-40B4-BE49-F238E27FC236}">
                  <a16:creationId xmlns:a16="http://schemas.microsoft.com/office/drawing/2014/main" id="{FF68BF44-200B-6EAE-BF18-F9CC41F47A25}"/>
                </a:ext>
              </a:extLst>
            </p:cNvPr>
            <p:cNvGrpSpPr/>
            <p:nvPr/>
          </p:nvGrpSpPr>
          <p:grpSpPr>
            <a:xfrm>
              <a:off x="386620" y="1907988"/>
              <a:ext cx="6352451" cy="2753361"/>
              <a:chOff x="331202" y="2113279"/>
              <a:chExt cx="6352451" cy="2753361"/>
            </a:xfrm>
          </p:grpSpPr>
          <p:pic>
            <p:nvPicPr>
              <p:cNvPr id="7" name="Grafik 6">
                <a:extLst>
                  <a:ext uri="{FF2B5EF4-FFF2-40B4-BE49-F238E27FC236}">
                    <a16:creationId xmlns:a16="http://schemas.microsoft.com/office/drawing/2014/main" id="{77E3A35C-47BF-3B16-0A66-23F5E8FD414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31202" y="2113279"/>
                <a:ext cx="2065021" cy="2753361"/>
              </a:xfrm>
              <a:prstGeom prst="rect">
                <a:avLst/>
              </a:prstGeom>
            </p:spPr>
          </p:pic>
          <p:pic>
            <p:nvPicPr>
              <p:cNvPr id="8" name="Grafik 7">
                <a:extLst>
                  <a:ext uri="{FF2B5EF4-FFF2-40B4-BE49-F238E27FC236}">
                    <a16:creationId xmlns:a16="http://schemas.microsoft.com/office/drawing/2014/main" id="{A4449DC0-87DF-E743-DD92-AF1353DC2A2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474917" y="2113279"/>
                <a:ext cx="2065021" cy="2753361"/>
              </a:xfrm>
              <a:prstGeom prst="rect">
                <a:avLst/>
              </a:prstGeom>
            </p:spPr>
          </p:pic>
          <p:pic>
            <p:nvPicPr>
              <p:cNvPr id="9" name="Grafik 8">
                <a:extLst>
                  <a:ext uri="{FF2B5EF4-FFF2-40B4-BE49-F238E27FC236}">
                    <a16:creationId xmlns:a16="http://schemas.microsoft.com/office/drawing/2014/main" id="{2413A35A-B7F4-8AAD-8920-ED3322F2F06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618632" y="2113279"/>
                <a:ext cx="2065021" cy="2753361"/>
              </a:xfrm>
              <a:prstGeom prst="rect">
                <a:avLst/>
              </a:prstGeom>
            </p:spPr>
          </p:pic>
        </p:grpSp>
        <p:pic>
          <p:nvPicPr>
            <p:cNvPr id="10" name="Grafik 9">
              <a:extLst>
                <a:ext uri="{FF2B5EF4-FFF2-40B4-BE49-F238E27FC236}">
                  <a16:creationId xmlns:a16="http://schemas.microsoft.com/office/drawing/2014/main" id="{4A1325AA-94BD-6B9B-4C92-02E4E8EBB246}"/>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t="37778" b="18667"/>
            <a:stretch/>
          </p:blipFill>
          <p:spPr>
            <a:xfrm>
              <a:off x="7031647" y="1907988"/>
              <a:ext cx="4741119" cy="2753361"/>
            </a:xfrm>
            <a:prstGeom prst="rect">
              <a:avLst/>
            </a:prstGeom>
          </p:spPr>
        </p:pic>
      </p:grpSp>
      <p:sp>
        <p:nvSpPr>
          <p:cNvPr id="11" name="Rechteck 10">
            <a:extLst>
              <a:ext uri="{FF2B5EF4-FFF2-40B4-BE49-F238E27FC236}">
                <a16:creationId xmlns:a16="http://schemas.microsoft.com/office/drawing/2014/main" id="{21315344-EE34-B750-2211-76E011438D7A}"/>
              </a:ext>
            </a:extLst>
          </p:cNvPr>
          <p:cNvSpPr/>
          <p:nvPr/>
        </p:nvSpPr>
        <p:spPr>
          <a:xfrm>
            <a:off x="8757425" y="5124339"/>
            <a:ext cx="1792478" cy="338554"/>
          </a:xfrm>
          <a:prstGeom prst="rect">
            <a:avLst/>
          </a:prstGeom>
        </p:spPr>
        <p:txBody>
          <a:bodyPr wrap="none">
            <a:spAutoFit/>
          </a:bodyPr>
          <a:lstStyle/>
          <a:p>
            <a:r>
              <a:rPr lang="en-US" sz="1600" dirty="0">
                <a:latin typeface="Arial" panose="020B0604020202020204" pitchFamily="34" charset="0"/>
                <a:cs typeface="Arial" panose="020B0604020202020204" pitchFamily="34" charset="0"/>
              </a:rPr>
              <a:t>Drying of the glue</a:t>
            </a:r>
          </a:p>
        </p:txBody>
      </p:sp>
    </p:spTree>
    <p:extLst>
      <p:ext uri="{BB962C8B-B14F-4D97-AF65-F5344CB8AC3E}">
        <p14:creationId xmlns:p14="http://schemas.microsoft.com/office/powerpoint/2010/main" val="34884821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C7330B8-81D1-3B63-BC5F-87A17593DB53}"/>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Agenda</a:t>
            </a:r>
          </a:p>
        </p:txBody>
      </p:sp>
      <p:sp>
        <p:nvSpPr>
          <p:cNvPr id="2" name="Slide Number Placeholder 1">
            <a:extLst>
              <a:ext uri="{FF2B5EF4-FFF2-40B4-BE49-F238E27FC236}">
                <a16:creationId xmlns:a16="http://schemas.microsoft.com/office/drawing/2014/main" id="{252605CC-C198-4F3C-B49A-591E954B88A2}"/>
              </a:ext>
            </a:extLst>
          </p:cNvPr>
          <p:cNvSpPr>
            <a:spLocks noGrp="1"/>
          </p:cNvSpPr>
          <p:nvPr>
            <p:ph type="sldNum" sz="quarter" idx="10"/>
          </p:nvPr>
        </p:nvSpPr>
        <p:spPr/>
        <p:txBody>
          <a:bodyPr/>
          <a:lstStyle/>
          <a:p>
            <a:fld id="{BBC95AA2-3B59-4831-8BC6-006282D7F8BD}" type="slidenum">
              <a:rPr lang="en-GB" smtClean="0"/>
              <a:t>2</a:t>
            </a:fld>
            <a:endParaRPr lang="en-GB"/>
          </a:p>
        </p:txBody>
      </p:sp>
      <p:sp>
        <p:nvSpPr>
          <p:cNvPr id="4" name="Content Placeholder 3">
            <a:extLst>
              <a:ext uri="{FF2B5EF4-FFF2-40B4-BE49-F238E27FC236}">
                <a16:creationId xmlns:a16="http://schemas.microsoft.com/office/drawing/2014/main" id="{B56C9562-738D-AB6B-6AA1-431DCC55FA3A}"/>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
        <p:nvSpPr>
          <p:cNvPr id="5" name="Rechteck 4">
            <a:extLst>
              <a:ext uri="{FF2B5EF4-FFF2-40B4-BE49-F238E27FC236}">
                <a16:creationId xmlns:a16="http://schemas.microsoft.com/office/drawing/2014/main" id="{E0BF29E8-6AEC-2E87-9FE1-B618E8FEFE81}"/>
              </a:ext>
            </a:extLst>
          </p:cNvPr>
          <p:cNvSpPr/>
          <p:nvPr/>
        </p:nvSpPr>
        <p:spPr>
          <a:xfrm>
            <a:off x="279399" y="1707666"/>
            <a:ext cx="11648441" cy="3922549"/>
          </a:xfrm>
          <a:prstGeom prst="rect">
            <a:avLst/>
          </a:prstGeom>
        </p:spPr>
        <p:txBody>
          <a:bodyPr wrap="square">
            <a:spAutoFit/>
          </a:bodyPr>
          <a:lstStyle/>
          <a:p>
            <a:pPr marL="625475" lvl="2" indent="-246063">
              <a:lnSpc>
                <a:spcPct val="114000"/>
              </a:lnSpc>
              <a:buFont typeface="Symbol" panose="05050102010706020507" pitchFamily="18" charset="2"/>
              <a:buChar char="-"/>
            </a:pPr>
            <a:r>
              <a:rPr lang="en-GB" sz="2000" dirty="0">
                <a:latin typeface="Arial" panose="020B0604020202020204" pitchFamily="34" charset="0"/>
                <a:ea typeface="Source Sans Pro" panose="020B0503030403020204" pitchFamily="34" charset="0"/>
                <a:cs typeface="Arial" panose="020B0604020202020204" pitchFamily="34" charset="0"/>
              </a:rPr>
              <a:t>Introduction</a:t>
            </a:r>
          </a:p>
          <a:p>
            <a:pPr marL="625475" lvl="2" indent="-246063">
              <a:lnSpc>
                <a:spcPct val="114000"/>
              </a:lnSpc>
              <a:buFont typeface="Symbol" panose="05050102010706020507" pitchFamily="18" charset="2"/>
              <a:buChar char="-"/>
            </a:pPr>
            <a:endParaRPr lang="en-GB" sz="2000" dirty="0">
              <a:latin typeface="Arial" panose="020B0604020202020204" pitchFamily="34" charset="0"/>
              <a:ea typeface="Source Sans Pro" panose="020B0503030403020204" pitchFamily="34" charset="0"/>
              <a:cs typeface="Arial" panose="020B0604020202020204" pitchFamily="34" charset="0"/>
            </a:endParaRPr>
          </a:p>
          <a:p>
            <a:pPr marL="625475" lvl="2" indent="-246063">
              <a:lnSpc>
                <a:spcPct val="114000"/>
              </a:lnSpc>
              <a:buFont typeface="Symbol" panose="05050102010706020507" pitchFamily="18" charset="2"/>
              <a:buChar char="-"/>
            </a:pPr>
            <a:r>
              <a:rPr lang="en-GB" sz="2000" dirty="0">
                <a:latin typeface="Arial" panose="020B0604020202020204" pitchFamily="34" charset="0"/>
                <a:ea typeface="Source Sans Pro" panose="020B0503030403020204" pitchFamily="34" charset="0"/>
                <a:cs typeface="Arial" panose="020B0604020202020204" pitchFamily="34" charset="0"/>
              </a:rPr>
              <a:t>Why is repurposing of </a:t>
            </a:r>
            <a:r>
              <a:rPr lang="en-GB" sz="2000" dirty="0" err="1">
                <a:latin typeface="Arial" panose="020B0604020202020204" pitchFamily="34" charset="0"/>
                <a:ea typeface="Source Sans Pro" panose="020B0503030403020204" pitchFamily="34" charset="0"/>
                <a:cs typeface="Arial" panose="020B0604020202020204" pitchFamily="34" charset="0"/>
              </a:rPr>
              <a:t>EoL</a:t>
            </a:r>
            <a:r>
              <a:rPr lang="en-GB" sz="2000" dirty="0">
                <a:latin typeface="Arial" panose="020B0604020202020204" pitchFamily="34" charset="0"/>
                <a:ea typeface="Source Sans Pro" panose="020B0503030403020204" pitchFamily="34" charset="0"/>
                <a:cs typeface="Arial" panose="020B0604020202020204" pitchFamily="34" charset="0"/>
              </a:rPr>
              <a:t> wind turbine blades important?</a:t>
            </a:r>
          </a:p>
          <a:p>
            <a:pPr marL="625475" lvl="2" indent="-246063">
              <a:lnSpc>
                <a:spcPct val="114000"/>
              </a:lnSpc>
              <a:buFont typeface="Symbol" panose="05050102010706020507" pitchFamily="18" charset="2"/>
              <a:buChar char="-"/>
            </a:pPr>
            <a:endParaRPr lang="en-GB" sz="2000" dirty="0">
              <a:latin typeface="Arial" panose="020B0604020202020204" pitchFamily="34" charset="0"/>
              <a:ea typeface="Source Sans Pro" panose="020B0503030403020204" pitchFamily="34" charset="0"/>
              <a:cs typeface="Arial" panose="020B0604020202020204" pitchFamily="34" charset="0"/>
            </a:endParaRPr>
          </a:p>
          <a:p>
            <a:pPr marL="625475" lvl="2" indent="-246063">
              <a:lnSpc>
                <a:spcPct val="114000"/>
              </a:lnSpc>
              <a:buFont typeface="Symbol" panose="05050102010706020507" pitchFamily="18" charset="2"/>
              <a:buChar char="-"/>
            </a:pPr>
            <a:r>
              <a:rPr lang="en-GB" sz="2000" dirty="0">
                <a:latin typeface="Arial" panose="020B0604020202020204" pitchFamily="34" charset="0"/>
                <a:ea typeface="Source Sans Pro" panose="020B0503030403020204" pitchFamily="34" charset="0"/>
                <a:cs typeface="Arial" panose="020B0604020202020204" pitchFamily="34" charset="0"/>
              </a:rPr>
              <a:t>R</a:t>
            </a:r>
            <a:r>
              <a:rPr lang="en-GB" sz="2000" baseline="30000" dirty="0">
                <a:latin typeface="Arial" panose="020B0604020202020204" pitchFamily="34" charset="0"/>
                <a:ea typeface="Source Sans Pro" panose="020B0503030403020204" pitchFamily="34" charset="0"/>
                <a:cs typeface="Arial" panose="020B0604020202020204" pitchFamily="34" charset="0"/>
              </a:rPr>
              <a:t>6</a:t>
            </a:r>
            <a:r>
              <a:rPr lang="en-GB" sz="2000" dirty="0">
                <a:latin typeface="Arial" panose="020B0604020202020204" pitchFamily="34" charset="0"/>
                <a:ea typeface="Source Sans Pro" panose="020B0503030403020204" pitchFamily="34" charset="0"/>
                <a:cs typeface="Arial" panose="020B0604020202020204" pitchFamily="34" charset="0"/>
              </a:rPr>
              <a:t>-strategy and case study selection</a:t>
            </a:r>
          </a:p>
          <a:p>
            <a:pPr marL="625475" lvl="2" indent="-246063">
              <a:lnSpc>
                <a:spcPct val="114000"/>
              </a:lnSpc>
              <a:buFont typeface="Symbol" panose="05050102010706020507" pitchFamily="18" charset="2"/>
              <a:buChar char="-"/>
            </a:pPr>
            <a:endParaRPr lang="en-GB" sz="2000" dirty="0">
              <a:latin typeface="Arial" panose="020B0604020202020204" pitchFamily="34" charset="0"/>
              <a:ea typeface="Source Sans Pro" panose="020B0503030403020204" pitchFamily="34" charset="0"/>
              <a:cs typeface="Arial" panose="020B0604020202020204" pitchFamily="34" charset="0"/>
            </a:endParaRPr>
          </a:p>
          <a:p>
            <a:pPr marL="625475" lvl="2" indent="-246063">
              <a:lnSpc>
                <a:spcPct val="114000"/>
              </a:lnSpc>
              <a:buFont typeface="Symbol" panose="05050102010706020507" pitchFamily="18" charset="2"/>
              <a:buChar char="-"/>
            </a:pPr>
            <a:r>
              <a:rPr lang="en-GB" sz="2000" dirty="0">
                <a:latin typeface="Arial" panose="020B0604020202020204" pitchFamily="34" charset="0"/>
                <a:ea typeface="Source Sans Pro" panose="020B0503030403020204" pitchFamily="34" charset="0"/>
                <a:cs typeface="Arial" panose="020B0604020202020204" pitchFamily="34" charset="0"/>
              </a:rPr>
              <a:t>Small scale demonstrator</a:t>
            </a:r>
          </a:p>
          <a:p>
            <a:pPr marL="625475" lvl="2" indent="-246063">
              <a:lnSpc>
                <a:spcPct val="114000"/>
              </a:lnSpc>
              <a:buFont typeface="Symbol" panose="05050102010706020507" pitchFamily="18" charset="2"/>
              <a:buChar char="-"/>
            </a:pPr>
            <a:endParaRPr lang="en-GB" sz="2000" dirty="0">
              <a:latin typeface="Arial" panose="020B0604020202020204" pitchFamily="34" charset="0"/>
              <a:ea typeface="Source Sans Pro" panose="020B0503030403020204" pitchFamily="34" charset="0"/>
              <a:cs typeface="Arial" panose="020B0604020202020204" pitchFamily="34" charset="0"/>
            </a:endParaRPr>
          </a:p>
          <a:p>
            <a:pPr marL="625475" lvl="2" indent="-246063">
              <a:lnSpc>
                <a:spcPct val="114000"/>
              </a:lnSpc>
              <a:buFont typeface="Symbol" panose="05050102010706020507" pitchFamily="18" charset="2"/>
              <a:buChar char="-"/>
            </a:pPr>
            <a:r>
              <a:rPr lang="en-GB" sz="2000" dirty="0">
                <a:latin typeface="Arial" panose="020B0604020202020204" pitchFamily="34" charset="0"/>
                <a:ea typeface="Source Sans Pro" panose="020B0503030403020204" pitchFamily="34" charset="0"/>
                <a:cs typeface="Arial" panose="020B0604020202020204" pitchFamily="34" charset="0"/>
              </a:rPr>
              <a:t>Large scale demonstrator</a:t>
            </a:r>
          </a:p>
          <a:p>
            <a:pPr marL="625475" lvl="2" indent="-246063">
              <a:lnSpc>
                <a:spcPct val="114000"/>
              </a:lnSpc>
              <a:buFont typeface="Symbol" panose="05050102010706020507" pitchFamily="18" charset="2"/>
              <a:buChar char="-"/>
            </a:pPr>
            <a:endParaRPr lang="en-GB" sz="2000" dirty="0">
              <a:latin typeface="Arial" panose="020B0604020202020204" pitchFamily="34" charset="0"/>
              <a:ea typeface="Source Sans Pro" panose="020B0503030403020204" pitchFamily="34" charset="0"/>
              <a:cs typeface="Arial" panose="020B0604020202020204" pitchFamily="34" charset="0"/>
            </a:endParaRPr>
          </a:p>
          <a:p>
            <a:pPr marL="625475" lvl="2" indent="-246063">
              <a:lnSpc>
                <a:spcPct val="114000"/>
              </a:lnSpc>
              <a:buFont typeface="Symbol" panose="05050102010706020507" pitchFamily="18" charset="2"/>
              <a:buChar char="-"/>
            </a:pPr>
            <a:r>
              <a:rPr lang="en-GB" sz="2000" dirty="0">
                <a:latin typeface="Arial" panose="020B0604020202020204" pitchFamily="34" charset="0"/>
                <a:ea typeface="Source Sans Pro" panose="020B0503030403020204" pitchFamily="34" charset="0"/>
                <a:cs typeface="Arial" panose="020B0604020202020204" pitchFamily="34" charset="0"/>
              </a:rPr>
              <a:t>Summary &amp; Outlook</a:t>
            </a:r>
          </a:p>
        </p:txBody>
      </p:sp>
    </p:spTree>
    <p:extLst>
      <p:ext uri="{BB962C8B-B14F-4D97-AF65-F5344CB8AC3E}">
        <p14:creationId xmlns:p14="http://schemas.microsoft.com/office/powerpoint/2010/main" val="19080277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756993-EBCA-39A4-718A-50DE94C9C22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B63CC07-7039-EDF9-8B8D-79B82A673BDD}"/>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Small scale demo manufacturing: (4) Experiments</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0A7C6C3D-7854-617A-F294-FB7D75D6C166}"/>
              </a:ext>
            </a:extLst>
          </p:cNvPr>
          <p:cNvSpPr>
            <a:spLocks noGrp="1"/>
          </p:cNvSpPr>
          <p:nvPr>
            <p:ph type="sldNum" sz="quarter" idx="10"/>
          </p:nvPr>
        </p:nvSpPr>
        <p:spPr/>
        <p:txBody>
          <a:bodyPr/>
          <a:lstStyle/>
          <a:p>
            <a:fld id="{BBC95AA2-3B59-4831-8BC6-006282D7F8BD}" type="slidenum">
              <a:rPr lang="en-GB" smtClean="0"/>
              <a:t>20</a:t>
            </a:fld>
            <a:endParaRPr lang="en-GB"/>
          </a:p>
        </p:txBody>
      </p:sp>
      <p:sp>
        <p:nvSpPr>
          <p:cNvPr id="4" name="Content Placeholder 3">
            <a:extLst>
              <a:ext uri="{FF2B5EF4-FFF2-40B4-BE49-F238E27FC236}">
                <a16:creationId xmlns:a16="http://schemas.microsoft.com/office/drawing/2014/main" id="{F171441D-4BE5-F154-A651-5128105619CE}"/>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grpSp>
        <p:nvGrpSpPr>
          <p:cNvPr id="5" name="Gruppieren 4">
            <a:extLst>
              <a:ext uri="{FF2B5EF4-FFF2-40B4-BE49-F238E27FC236}">
                <a16:creationId xmlns:a16="http://schemas.microsoft.com/office/drawing/2014/main" id="{DC95978F-4A2B-97A1-16B2-6787B1DDFA19}"/>
              </a:ext>
            </a:extLst>
          </p:cNvPr>
          <p:cNvGrpSpPr/>
          <p:nvPr/>
        </p:nvGrpSpPr>
        <p:grpSpPr>
          <a:xfrm>
            <a:off x="0" y="1527861"/>
            <a:ext cx="12192000" cy="3958541"/>
            <a:chOff x="1339146" y="2241600"/>
            <a:chExt cx="9384274" cy="2173235"/>
          </a:xfrm>
        </p:grpSpPr>
        <p:pic>
          <p:nvPicPr>
            <p:cNvPr id="6" name="Grafik 5">
              <a:extLst>
                <a:ext uri="{FF2B5EF4-FFF2-40B4-BE49-F238E27FC236}">
                  <a16:creationId xmlns:a16="http://schemas.microsoft.com/office/drawing/2014/main" id="{324E14C0-68DD-C5BA-A976-BC62B020DDB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339146" y="2241600"/>
              <a:ext cx="3825791" cy="2153920"/>
            </a:xfrm>
            <a:prstGeom prst="rect">
              <a:avLst/>
            </a:prstGeom>
          </p:spPr>
        </p:pic>
        <p:pic>
          <p:nvPicPr>
            <p:cNvPr id="7" name="Grafik 6">
              <a:extLst>
                <a:ext uri="{FF2B5EF4-FFF2-40B4-BE49-F238E27FC236}">
                  <a16:creationId xmlns:a16="http://schemas.microsoft.com/office/drawing/2014/main" id="{2D7555D9-551F-FD19-A9EE-C3433505797B}"/>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8568" r="15531"/>
            <a:stretch/>
          </p:blipFill>
          <p:spPr>
            <a:xfrm rot="16200000">
              <a:off x="7045049" y="736463"/>
              <a:ext cx="2173234" cy="5183509"/>
            </a:xfrm>
            <a:prstGeom prst="rect">
              <a:avLst/>
            </a:prstGeom>
          </p:spPr>
        </p:pic>
      </p:grpSp>
      <p:sp>
        <p:nvSpPr>
          <p:cNvPr id="8" name="Textfeld 7">
            <a:extLst>
              <a:ext uri="{FF2B5EF4-FFF2-40B4-BE49-F238E27FC236}">
                <a16:creationId xmlns:a16="http://schemas.microsoft.com/office/drawing/2014/main" id="{96E2549F-BD7A-E903-D80E-A3DB568A3EB4}"/>
              </a:ext>
            </a:extLst>
          </p:cNvPr>
          <p:cNvSpPr txBox="1"/>
          <p:nvPr/>
        </p:nvSpPr>
        <p:spPr>
          <a:xfrm>
            <a:off x="2630165" y="5543067"/>
            <a:ext cx="6540573" cy="338554"/>
          </a:xfrm>
          <a:prstGeom prst="rect">
            <a:avLst/>
          </a:prstGeom>
          <a:noFill/>
        </p:spPr>
        <p:txBody>
          <a:bodyPr wrap="none" rtlCol="0">
            <a:spAutoFit/>
          </a:bodyPr>
          <a:lstStyle/>
          <a:p>
            <a:r>
              <a:rPr lang="de-DE" sz="1600" dirty="0" err="1">
                <a:latin typeface="Arial" panose="020B0604020202020204" pitchFamily="34" charset="0"/>
                <a:cs typeface="Arial" panose="020B0604020202020204" pitchFamily="34" charset="0"/>
              </a:rPr>
              <a:t>Specimen</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preparation</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from</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the</a:t>
            </a:r>
            <a:r>
              <a:rPr lang="de-DE" sz="1600" dirty="0">
                <a:latin typeface="Arial" panose="020B0604020202020204" pitchFamily="34" charset="0"/>
                <a:cs typeface="Arial" panose="020B0604020202020204" pitchFamily="34" charset="0"/>
              </a:rPr>
              <a:t> spar </a:t>
            </a:r>
            <a:r>
              <a:rPr lang="de-DE" sz="1600" dirty="0" err="1">
                <a:latin typeface="Arial" panose="020B0604020202020204" pitchFamily="34" charset="0"/>
                <a:cs typeface="Arial" panose="020B0604020202020204" pitchFamily="34" charset="0"/>
              </a:rPr>
              <a:t>caps</a:t>
            </a:r>
            <a:r>
              <a:rPr lang="de-DE" sz="1600" dirty="0">
                <a:latin typeface="Arial" panose="020B0604020202020204" pitchFamily="34" charset="0"/>
                <a:cs typeface="Arial" panose="020B0604020202020204" pitchFamily="34" charset="0"/>
              </a:rPr>
              <a:t> </a:t>
            </a:r>
            <a:r>
              <a:rPr lang="de-DE" sz="1600" dirty="0" err="1">
                <a:latin typeface="Arial" panose="020B0604020202020204" pitchFamily="34" charset="0"/>
                <a:cs typeface="Arial" panose="020B0604020202020204" pitchFamily="34" charset="0"/>
              </a:rPr>
              <a:t>for</a:t>
            </a:r>
            <a:r>
              <a:rPr lang="de-DE" sz="1600" dirty="0">
                <a:latin typeface="Arial" panose="020B0604020202020204" pitchFamily="34" charset="0"/>
                <a:cs typeface="Arial" panose="020B0604020202020204" pitchFamily="34" charset="0"/>
              </a:rPr>
              <a:t> material </a:t>
            </a:r>
            <a:r>
              <a:rPr lang="de-DE" sz="1600" dirty="0" err="1">
                <a:latin typeface="Arial" panose="020B0604020202020204" pitchFamily="34" charset="0"/>
                <a:cs typeface="Arial" panose="020B0604020202020204" pitchFamily="34" charset="0"/>
              </a:rPr>
              <a:t>characterization</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79215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E10652-2AB3-90D4-17AC-B2D5B8F37A5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47F48B4-1195-3826-A439-4F4B7FE70CA3}"/>
              </a:ext>
            </a:extLst>
          </p:cNvPr>
          <p:cNvSpPr>
            <a:spLocks noGrp="1"/>
          </p:cNvSpPr>
          <p:nvPr>
            <p:ph type="title"/>
          </p:nvPr>
        </p:nvSpPr>
        <p:spPr>
          <a:xfrm>
            <a:off x="78116" y="7583"/>
            <a:ext cx="9051506" cy="662504"/>
          </a:xfrm>
        </p:spPr>
        <p:txBody>
          <a:bodyPr/>
          <a:lstStyle/>
          <a:p>
            <a:pPr marL="457200" indent="-457200">
              <a:lnSpc>
                <a:spcPct val="150000"/>
              </a:lnSpc>
              <a:spcAft>
                <a:spcPts val="1200"/>
              </a:spcAft>
              <a:defRPr/>
            </a:pPr>
            <a:r>
              <a:rPr lang="en-GB" dirty="0">
                <a:ea typeface="Verdana" panose="020B0604030504040204" pitchFamily="34" charset="0"/>
              </a:rPr>
              <a:t>Small scale demo manufacturing: (5) Support structure</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E5AF52CF-6B10-76AC-7370-B1BB725CA281}"/>
              </a:ext>
            </a:extLst>
          </p:cNvPr>
          <p:cNvSpPr>
            <a:spLocks noGrp="1"/>
          </p:cNvSpPr>
          <p:nvPr>
            <p:ph type="sldNum" sz="quarter" idx="10"/>
          </p:nvPr>
        </p:nvSpPr>
        <p:spPr/>
        <p:txBody>
          <a:bodyPr/>
          <a:lstStyle/>
          <a:p>
            <a:fld id="{BBC95AA2-3B59-4831-8BC6-006282D7F8BD}" type="slidenum">
              <a:rPr lang="en-GB" smtClean="0"/>
              <a:t>21</a:t>
            </a:fld>
            <a:endParaRPr lang="en-GB"/>
          </a:p>
        </p:txBody>
      </p:sp>
      <p:sp>
        <p:nvSpPr>
          <p:cNvPr id="4" name="Content Placeholder 3">
            <a:extLst>
              <a:ext uri="{FF2B5EF4-FFF2-40B4-BE49-F238E27FC236}">
                <a16:creationId xmlns:a16="http://schemas.microsoft.com/office/drawing/2014/main" id="{5DDAA347-D7C4-7C3D-FC1C-51D1978B2BF3}"/>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Grafik 4">
            <a:extLst>
              <a:ext uri="{FF2B5EF4-FFF2-40B4-BE49-F238E27FC236}">
                <a16:creationId xmlns:a16="http://schemas.microsoft.com/office/drawing/2014/main" id="{45AF8923-0389-1ED0-6C68-55AF1916BAA1}"/>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2599" t="6332" b="12454"/>
          <a:stretch/>
        </p:blipFill>
        <p:spPr>
          <a:xfrm>
            <a:off x="4383798" y="1331089"/>
            <a:ext cx="4086838" cy="4543535"/>
          </a:xfrm>
          <a:prstGeom prst="rect">
            <a:avLst/>
          </a:prstGeom>
        </p:spPr>
      </p:pic>
      <p:pic>
        <p:nvPicPr>
          <p:cNvPr id="6" name="Grafik 5">
            <a:extLst>
              <a:ext uri="{FF2B5EF4-FFF2-40B4-BE49-F238E27FC236}">
                <a16:creationId xmlns:a16="http://schemas.microsoft.com/office/drawing/2014/main" id="{8B403DE2-9049-7EF5-AB0C-C75664583140}"/>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14603" b="12762"/>
          <a:stretch/>
        </p:blipFill>
        <p:spPr>
          <a:xfrm>
            <a:off x="-27368" y="1331089"/>
            <a:ext cx="4265567" cy="4543533"/>
          </a:xfrm>
          <a:prstGeom prst="rect">
            <a:avLst/>
          </a:prstGeom>
        </p:spPr>
      </p:pic>
      <p:pic>
        <p:nvPicPr>
          <p:cNvPr id="7" name="Grafik 6">
            <a:extLst>
              <a:ext uri="{FF2B5EF4-FFF2-40B4-BE49-F238E27FC236}">
                <a16:creationId xmlns:a16="http://schemas.microsoft.com/office/drawing/2014/main" id="{2B5685BE-74F8-F747-E8BC-3F1F4731A730}"/>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t="381" b="4320"/>
          <a:stretch/>
        </p:blipFill>
        <p:spPr>
          <a:xfrm>
            <a:off x="8616236" y="1331088"/>
            <a:ext cx="3575764" cy="4543534"/>
          </a:xfrm>
          <a:prstGeom prst="rect">
            <a:avLst/>
          </a:prstGeom>
        </p:spPr>
      </p:pic>
      <p:sp>
        <p:nvSpPr>
          <p:cNvPr id="8" name="Textfeld 7">
            <a:extLst>
              <a:ext uri="{FF2B5EF4-FFF2-40B4-BE49-F238E27FC236}">
                <a16:creationId xmlns:a16="http://schemas.microsoft.com/office/drawing/2014/main" id="{D1A82C55-0786-4B5D-88C1-090068C528E2}"/>
              </a:ext>
            </a:extLst>
          </p:cNvPr>
          <p:cNvSpPr txBox="1"/>
          <p:nvPr/>
        </p:nvSpPr>
        <p:spPr>
          <a:xfrm>
            <a:off x="4151869" y="5897773"/>
            <a:ext cx="3026598" cy="338554"/>
          </a:xfrm>
          <a:prstGeom prst="rect">
            <a:avLst/>
          </a:prstGeom>
          <a:noFill/>
        </p:spPr>
        <p:txBody>
          <a:bodyPr wrap="none" rtlCol="0">
            <a:spAutoFit/>
          </a:bodyPr>
          <a:lstStyle/>
          <a:p>
            <a:r>
              <a:rPr lang="de-DE" sz="1600" dirty="0"/>
              <a:t>Assembly </a:t>
            </a:r>
            <a:r>
              <a:rPr lang="de-DE" sz="1600" dirty="0" err="1"/>
              <a:t>of</a:t>
            </a:r>
            <a:r>
              <a:rPr lang="de-DE" sz="1600" dirty="0"/>
              <a:t> </a:t>
            </a:r>
            <a:r>
              <a:rPr lang="de-DE" sz="1600" dirty="0" err="1"/>
              <a:t>the</a:t>
            </a:r>
            <a:r>
              <a:rPr lang="de-DE" sz="1600" dirty="0"/>
              <a:t> support </a:t>
            </a:r>
            <a:r>
              <a:rPr lang="de-DE" sz="1600" dirty="0" err="1"/>
              <a:t>structure</a:t>
            </a:r>
            <a:endParaRPr lang="en-US" sz="1600" dirty="0"/>
          </a:p>
        </p:txBody>
      </p:sp>
    </p:spTree>
    <p:extLst>
      <p:ext uri="{BB962C8B-B14F-4D97-AF65-F5344CB8AC3E}">
        <p14:creationId xmlns:p14="http://schemas.microsoft.com/office/powerpoint/2010/main" val="785241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B51A8D-31C0-2A6E-3D84-93B666CFF34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2C6728E-F55C-89C0-2ACF-00FBEDAA439C}"/>
              </a:ext>
            </a:extLst>
          </p:cNvPr>
          <p:cNvSpPr>
            <a:spLocks noGrp="1"/>
          </p:cNvSpPr>
          <p:nvPr>
            <p:ph type="title"/>
          </p:nvPr>
        </p:nvSpPr>
        <p:spPr>
          <a:xfrm>
            <a:off x="78116" y="7583"/>
            <a:ext cx="9216355" cy="662504"/>
          </a:xfrm>
        </p:spPr>
        <p:txBody>
          <a:bodyPr/>
          <a:lstStyle/>
          <a:p>
            <a:pPr marL="457200" indent="-457200">
              <a:lnSpc>
                <a:spcPct val="150000"/>
              </a:lnSpc>
              <a:spcAft>
                <a:spcPts val="1200"/>
              </a:spcAft>
              <a:defRPr/>
            </a:pPr>
            <a:r>
              <a:rPr lang="en-GB" dirty="0">
                <a:ea typeface="Verdana" panose="020B0604030504040204" pitchFamily="34" charset="0"/>
              </a:rPr>
              <a:t>Small scale demo manufacturing: (6) Solar module </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2A35B65F-8C81-2385-8B10-985199641D6B}"/>
              </a:ext>
            </a:extLst>
          </p:cNvPr>
          <p:cNvSpPr>
            <a:spLocks noGrp="1"/>
          </p:cNvSpPr>
          <p:nvPr>
            <p:ph type="sldNum" sz="quarter" idx="10"/>
          </p:nvPr>
        </p:nvSpPr>
        <p:spPr/>
        <p:txBody>
          <a:bodyPr/>
          <a:lstStyle/>
          <a:p>
            <a:fld id="{BBC95AA2-3B59-4831-8BC6-006282D7F8BD}" type="slidenum">
              <a:rPr lang="en-GB" smtClean="0"/>
              <a:t>22</a:t>
            </a:fld>
            <a:endParaRPr lang="en-GB"/>
          </a:p>
        </p:txBody>
      </p:sp>
      <p:sp>
        <p:nvSpPr>
          <p:cNvPr id="4" name="Content Placeholder 3">
            <a:extLst>
              <a:ext uri="{FF2B5EF4-FFF2-40B4-BE49-F238E27FC236}">
                <a16:creationId xmlns:a16="http://schemas.microsoft.com/office/drawing/2014/main" id="{60EEEEC1-420C-50A3-E5D6-EE7671899D5C}"/>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grpSp>
        <p:nvGrpSpPr>
          <p:cNvPr id="11" name="Gruppieren 10">
            <a:extLst>
              <a:ext uri="{FF2B5EF4-FFF2-40B4-BE49-F238E27FC236}">
                <a16:creationId xmlns:a16="http://schemas.microsoft.com/office/drawing/2014/main" id="{A7E89A1F-02CD-1446-979A-1D374E0E5F5D}"/>
              </a:ext>
            </a:extLst>
          </p:cNvPr>
          <p:cNvGrpSpPr/>
          <p:nvPr/>
        </p:nvGrpSpPr>
        <p:grpSpPr>
          <a:xfrm>
            <a:off x="856527" y="844953"/>
            <a:ext cx="9437861" cy="5578119"/>
            <a:chOff x="1887038" y="1354995"/>
            <a:chExt cx="7562397" cy="4183041"/>
          </a:xfrm>
        </p:grpSpPr>
        <p:pic>
          <p:nvPicPr>
            <p:cNvPr id="5" name="Grafik 4">
              <a:extLst>
                <a:ext uri="{FF2B5EF4-FFF2-40B4-BE49-F238E27FC236}">
                  <a16:creationId xmlns:a16="http://schemas.microsoft.com/office/drawing/2014/main" id="{353AF4D6-5569-9C14-3BCE-B35E77AE3DBC}"/>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t="18286" r="8519"/>
            <a:stretch/>
          </p:blipFill>
          <p:spPr>
            <a:xfrm>
              <a:off x="1887038" y="1354995"/>
              <a:ext cx="3512276" cy="4183041"/>
            </a:xfrm>
            <a:prstGeom prst="rect">
              <a:avLst/>
            </a:prstGeom>
          </p:spPr>
        </p:pic>
        <p:pic>
          <p:nvPicPr>
            <p:cNvPr id="6" name="Grafik 5">
              <a:extLst>
                <a:ext uri="{FF2B5EF4-FFF2-40B4-BE49-F238E27FC236}">
                  <a16:creationId xmlns:a16="http://schemas.microsoft.com/office/drawing/2014/main" id="{3D2DA5BB-3994-B81E-F93E-84499ADC29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548245" y="2179055"/>
              <a:ext cx="1901190" cy="2534920"/>
            </a:xfrm>
            <a:prstGeom prst="rect">
              <a:avLst/>
            </a:prstGeom>
            <a:ln w="19050">
              <a:solidFill>
                <a:srgbClr val="FF0000"/>
              </a:solidFill>
            </a:ln>
          </p:spPr>
        </p:pic>
        <p:sp>
          <p:nvSpPr>
            <p:cNvPr id="7" name="Rechteck 6">
              <a:extLst>
                <a:ext uri="{FF2B5EF4-FFF2-40B4-BE49-F238E27FC236}">
                  <a16:creationId xmlns:a16="http://schemas.microsoft.com/office/drawing/2014/main" id="{F9DAABB1-D4E8-0E3E-4A95-3FA68CFEBF8D}"/>
                </a:ext>
              </a:extLst>
            </p:cNvPr>
            <p:cNvSpPr/>
            <p:nvPr/>
          </p:nvSpPr>
          <p:spPr>
            <a:xfrm>
              <a:off x="3516086" y="3983083"/>
              <a:ext cx="722811" cy="4876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Gerader Verbinder 7">
              <a:extLst>
                <a:ext uri="{FF2B5EF4-FFF2-40B4-BE49-F238E27FC236}">
                  <a16:creationId xmlns:a16="http://schemas.microsoft.com/office/drawing/2014/main" id="{654720D2-CB51-E07A-85F8-B55D8A76F3F4}"/>
                </a:ext>
              </a:extLst>
            </p:cNvPr>
            <p:cNvCxnSpPr/>
            <p:nvPr/>
          </p:nvCxnSpPr>
          <p:spPr>
            <a:xfrm flipV="1">
              <a:off x="4238897" y="2179055"/>
              <a:ext cx="3289663" cy="180402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Gerader Verbinder 8">
              <a:extLst>
                <a:ext uri="{FF2B5EF4-FFF2-40B4-BE49-F238E27FC236}">
                  <a16:creationId xmlns:a16="http://schemas.microsoft.com/office/drawing/2014/main" id="{B68B3281-DD9C-65D0-16C2-502466473DDE}"/>
                </a:ext>
              </a:extLst>
            </p:cNvPr>
            <p:cNvCxnSpPr/>
            <p:nvPr/>
          </p:nvCxnSpPr>
          <p:spPr>
            <a:xfrm>
              <a:off x="4238897" y="4470764"/>
              <a:ext cx="3289663" cy="24321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0" name="Textfeld 9">
            <a:extLst>
              <a:ext uri="{FF2B5EF4-FFF2-40B4-BE49-F238E27FC236}">
                <a16:creationId xmlns:a16="http://schemas.microsoft.com/office/drawing/2014/main" id="{13813702-77E0-48E1-B332-78DD74ADAD1C}"/>
              </a:ext>
            </a:extLst>
          </p:cNvPr>
          <p:cNvSpPr txBox="1"/>
          <p:nvPr/>
        </p:nvSpPr>
        <p:spPr>
          <a:xfrm>
            <a:off x="7816602" y="5402123"/>
            <a:ext cx="2654894" cy="338554"/>
          </a:xfrm>
          <a:prstGeom prst="rect">
            <a:avLst/>
          </a:prstGeom>
          <a:noFill/>
        </p:spPr>
        <p:txBody>
          <a:bodyPr wrap="none" rtlCol="0">
            <a:spAutoFit/>
          </a:bodyPr>
          <a:lstStyle/>
          <a:p>
            <a:r>
              <a:rPr lang="de-DE" sz="1600" dirty="0"/>
              <a:t>Assembly </a:t>
            </a:r>
            <a:r>
              <a:rPr lang="de-DE" sz="1600" dirty="0" err="1"/>
              <a:t>of</a:t>
            </a:r>
            <a:r>
              <a:rPr lang="de-DE" sz="1600" dirty="0"/>
              <a:t> </a:t>
            </a:r>
            <a:r>
              <a:rPr lang="de-DE" sz="1600" dirty="0" err="1"/>
              <a:t>the</a:t>
            </a:r>
            <a:r>
              <a:rPr lang="de-DE" sz="1600" dirty="0"/>
              <a:t> solar </a:t>
            </a:r>
            <a:r>
              <a:rPr lang="de-DE" sz="1600" dirty="0" err="1"/>
              <a:t>module</a:t>
            </a:r>
            <a:endParaRPr lang="en-US" sz="1600" dirty="0"/>
          </a:p>
        </p:txBody>
      </p:sp>
    </p:spTree>
    <p:extLst>
      <p:ext uri="{BB962C8B-B14F-4D97-AF65-F5344CB8AC3E}">
        <p14:creationId xmlns:p14="http://schemas.microsoft.com/office/powerpoint/2010/main" val="42923556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12AB6F-0B43-7BB7-EB9E-E59978E80CB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49E7140-B2B2-EF1A-5076-08D1DB4FDCDA}"/>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Small scale demo manufacturing: (7) Floating test</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9DE287EB-1961-6488-BBBE-FED9B4F21E3E}"/>
              </a:ext>
            </a:extLst>
          </p:cNvPr>
          <p:cNvSpPr>
            <a:spLocks noGrp="1"/>
          </p:cNvSpPr>
          <p:nvPr>
            <p:ph type="sldNum" sz="quarter" idx="10"/>
          </p:nvPr>
        </p:nvSpPr>
        <p:spPr/>
        <p:txBody>
          <a:bodyPr/>
          <a:lstStyle/>
          <a:p>
            <a:fld id="{BBC95AA2-3B59-4831-8BC6-006282D7F8BD}" type="slidenum">
              <a:rPr lang="en-GB" smtClean="0"/>
              <a:t>23</a:t>
            </a:fld>
            <a:endParaRPr lang="en-GB"/>
          </a:p>
        </p:txBody>
      </p:sp>
      <p:sp>
        <p:nvSpPr>
          <p:cNvPr id="4" name="Content Placeholder 3">
            <a:extLst>
              <a:ext uri="{FF2B5EF4-FFF2-40B4-BE49-F238E27FC236}">
                <a16:creationId xmlns:a16="http://schemas.microsoft.com/office/drawing/2014/main" id="{FEE330BA-4614-6F3B-750B-54134F8E9AA4}"/>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Grafik 4">
            <a:extLst>
              <a:ext uri="{FF2B5EF4-FFF2-40B4-BE49-F238E27FC236}">
                <a16:creationId xmlns:a16="http://schemas.microsoft.com/office/drawing/2014/main" id="{A2EF90E5-21CC-9C52-B1C3-3EEE8AF324E9}"/>
              </a:ext>
            </a:extLst>
          </p:cNvPr>
          <p:cNvPicPr>
            <a:picLocks noChangeAspect="1"/>
          </p:cNvPicPr>
          <p:nvPr/>
        </p:nvPicPr>
        <p:blipFill rotWithShape="1">
          <a:blip r:embed="rId2" cstate="hqprint">
            <a:extLst>
              <a:ext uri="{28A0092B-C50C-407E-A947-70E740481C1C}">
                <a14:useLocalDpi xmlns:a14="http://schemas.microsoft.com/office/drawing/2010/main" val="0"/>
              </a:ext>
            </a:extLst>
          </a:blip>
          <a:srcRect l="5235" t="4431" r="4556" b="2354"/>
          <a:stretch/>
        </p:blipFill>
        <p:spPr>
          <a:xfrm>
            <a:off x="2345803" y="1124490"/>
            <a:ext cx="7500394" cy="5166939"/>
          </a:xfrm>
          <a:prstGeom prst="rect">
            <a:avLst/>
          </a:prstGeom>
          <a:ln w="28575">
            <a:solidFill>
              <a:srgbClr val="00B050"/>
            </a:solidFill>
          </a:ln>
        </p:spPr>
      </p:pic>
    </p:spTree>
    <p:extLst>
      <p:ext uri="{BB962C8B-B14F-4D97-AF65-F5344CB8AC3E}">
        <p14:creationId xmlns:p14="http://schemas.microsoft.com/office/powerpoint/2010/main" val="2838375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EBED00-E98B-F185-9234-FA2EF769956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F6DBF86-482E-1096-74D5-913DFB234F5A}"/>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Andreia</a:t>
            </a:r>
          </a:p>
        </p:txBody>
      </p:sp>
      <p:sp>
        <p:nvSpPr>
          <p:cNvPr id="2" name="Slide Number Placeholder 1">
            <a:extLst>
              <a:ext uri="{FF2B5EF4-FFF2-40B4-BE49-F238E27FC236}">
                <a16:creationId xmlns:a16="http://schemas.microsoft.com/office/drawing/2014/main" id="{9F6E9B04-AEC3-5397-02DE-E9D6FFE0FA82}"/>
              </a:ext>
            </a:extLst>
          </p:cNvPr>
          <p:cNvSpPr>
            <a:spLocks noGrp="1"/>
          </p:cNvSpPr>
          <p:nvPr>
            <p:ph type="sldNum" sz="quarter" idx="10"/>
          </p:nvPr>
        </p:nvSpPr>
        <p:spPr/>
        <p:txBody>
          <a:bodyPr/>
          <a:lstStyle/>
          <a:p>
            <a:fld id="{BBC95AA2-3B59-4831-8BC6-006282D7F8BD}" type="slidenum">
              <a:rPr lang="en-GB" smtClean="0"/>
              <a:t>24</a:t>
            </a:fld>
            <a:endParaRPr lang="en-GB"/>
          </a:p>
        </p:txBody>
      </p:sp>
      <p:sp>
        <p:nvSpPr>
          <p:cNvPr id="4" name="Content Placeholder 3">
            <a:extLst>
              <a:ext uri="{FF2B5EF4-FFF2-40B4-BE49-F238E27FC236}">
                <a16:creationId xmlns:a16="http://schemas.microsoft.com/office/drawing/2014/main" id="{481764BE-A2B6-8964-6A1F-1D460CF371AA}"/>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Tree>
    <p:extLst>
      <p:ext uri="{BB962C8B-B14F-4D97-AF65-F5344CB8AC3E}">
        <p14:creationId xmlns:p14="http://schemas.microsoft.com/office/powerpoint/2010/main" val="632623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DF930-09B4-6F18-B870-20EBF884340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B36A1A8-085F-FA28-173B-26A013D6DE87}"/>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Andreia</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B58A6A2F-0606-CBB5-712A-A2CDF474AF7E}"/>
              </a:ext>
            </a:extLst>
          </p:cNvPr>
          <p:cNvSpPr>
            <a:spLocks noGrp="1"/>
          </p:cNvSpPr>
          <p:nvPr>
            <p:ph type="sldNum" sz="quarter" idx="10"/>
          </p:nvPr>
        </p:nvSpPr>
        <p:spPr/>
        <p:txBody>
          <a:bodyPr/>
          <a:lstStyle/>
          <a:p>
            <a:fld id="{BBC95AA2-3B59-4831-8BC6-006282D7F8BD}" type="slidenum">
              <a:rPr lang="en-GB" smtClean="0"/>
              <a:t>25</a:t>
            </a:fld>
            <a:endParaRPr lang="en-GB"/>
          </a:p>
        </p:txBody>
      </p:sp>
      <p:sp>
        <p:nvSpPr>
          <p:cNvPr id="4" name="Content Placeholder 3">
            <a:extLst>
              <a:ext uri="{FF2B5EF4-FFF2-40B4-BE49-F238E27FC236}">
                <a16:creationId xmlns:a16="http://schemas.microsoft.com/office/drawing/2014/main" id="{FC8C6185-F403-1442-3C56-B68019F81E31}"/>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Tree>
    <p:extLst>
      <p:ext uri="{BB962C8B-B14F-4D97-AF65-F5344CB8AC3E}">
        <p14:creationId xmlns:p14="http://schemas.microsoft.com/office/powerpoint/2010/main" val="38378316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D82608-D878-08E7-6BDF-F7E606E6CB8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C5C75EE-4D5B-FDA6-9909-A9D050BD44A9}"/>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Andreia</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597B88C4-5195-14CC-DC85-A6EB9C4674A9}"/>
              </a:ext>
            </a:extLst>
          </p:cNvPr>
          <p:cNvSpPr>
            <a:spLocks noGrp="1"/>
          </p:cNvSpPr>
          <p:nvPr>
            <p:ph type="sldNum" sz="quarter" idx="10"/>
          </p:nvPr>
        </p:nvSpPr>
        <p:spPr/>
        <p:txBody>
          <a:bodyPr/>
          <a:lstStyle/>
          <a:p>
            <a:fld id="{BBC95AA2-3B59-4831-8BC6-006282D7F8BD}" type="slidenum">
              <a:rPr lang="en-GB" smtClean="0"/>
              <a:t>26</a:t>
            </a:fld>
            <a:endParaRPr lang="en-GB"/>
          </a:p>
        </p:txBody>
      </p:sp>
      <p:sp>
        <p:nvSpPr>
          <p:cNvPr id="4" name="Content Placeholder 3">
            <a:extLst>
              <a:ext uri="{FF2B5EF4-FFF2-40B4-BE49-F238E27FC236}">
                <a16:creationId xmlns:a16="http://schemas.microsoft.com/office/drawing/2014/main" id="{55AD08F1-CE62-21E2-D6F2-7447FD965FD8}"/>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Tree>
    <p:extLst>
      <p:ext uri="{BB962C8B-B14F-4D97-AF65-F5344CB8AC3E}">
        <p14:creationId xmlns:p14="http://schemas.microsoft.com/office/powerpoint/2010/main" val="42906852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79481-6AE1-B1B9-350B-4B3DEAA292C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2839C91-8F72-DF4B-0718-8FECC8452871}"/>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Andreia</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62C85BE1-AEAA-3894-581B-AC301B733DEC}"/>
              </a:ext>
            </a:extLst>
          </p:cNvPr>
          <p:cNvSpPr>
            <a:spLocks noGrp="1"/>
          </p:cNvSpPr>
          <p:nvPr>
            <p:ph type="sldNum" sz="quarter" idx="10"/>
          </p:nvPr>
        </p:nvSpPr>
        <p:spPr/>
        <p:txBody>
          <a:bodyPr/>
          <a:lstStyle/>
          <a:p>
            <a:fld id="{BBC95AA2-3B59-4831-8BC6-006282D7F8BD}" type="slidenum">
              <a:rPr lang="en-GB" smtClean="0"/>
              <a:t>27</a:t>
            </a:fld>
            <a:endParaRPr lang="en-GB"/>
          </a:p>
        </p:txBody>
      </p:sp>
      <p:sp>
        <p:nvSpPr>
          <p:cNvPr id="4" name="Content Placeholder 3">
            <a:extLst>
              <a:ext uri="{FF2B5EF4-FFF2-40B4-BE49-F238E27FC236}">
                <a16:creationId xmlns:a16="http://schemas.microsoft.com/office/drawing/2014/main" id="{96EE2043-A02D-DFE1-0C16-B4E558874251}"/>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Tree>
    <p:extLst>
      <p:ext uri="{BB962C8B-B14F-4D97-AF65-F5344CB8AC3E}">
        <p14:creationId xmlns:p14="http://schemas.microsoft.com/office/powerpoint/2010/main" val="27413924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8738FA-11D7-39A3-D0F5-A37A150A83C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676F32A-2A8E-C769-E042-319821081FFB}"/>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Andreia</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81699646-19C9-EB17-296C-B7DAB606C5E1}"/>
              </a:ext>
            </a:extLst>
          </p:cNvPr>
          <p:cNvSpPr>
            <a:spLocks noGrp="1"/>
          </p:cNvSpPr>
          <p:nvPr>
            <p:ph type="sldNum" sz="quarter" idx="10"/>
          </p:nvPr>
        </p:nvSpPr>
        <p:spPr/>
        <p:txBody>
          <a:bodyPr/>
          <a:lstStyle/>
          <a:p>
            <a:fld id="{BBC95AA2-3B59-4831-8BC6-006282D7F8BD}" type="slidenum">
              <a:rPr lang="en-GB" smtClean="0"/>
              <a:t>28</a:t>
            </a:fld>
            <a:endParaRPr lang="en-GB"/>
          </a:p>
        </p:txBody>
      </p:sp>
      <p:sp>
        <p:nvSpPr>
          <p:cNvPr id="4" name="Content Placeholder 3">
            <a:extLst>
              <a:ext uri="{FF2B5EF4-FFF2-40B4-BE49-F238E27FC236}">
                <a16:creationId xmlns:a16="http://schemas.microsoft.com/office/drawing/2014/main" id="{68DF9C9A-FD9E-50BC-6302-96CC74D61ACB}"/>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Tree>
    <p:extLst>
      <p:ext uri="{BB962C8B-B14F-4D97-AF65-F5344CB8AC3E}">
        <p14:creationId xmlns:p14="http://schemas.microsoft.com/office/powerpoint/2010/main" val="35864684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18FDA-9869-EB4D-E5A3-12C5F4820B1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ADA6958-E4EB-40CF-838E-DED1293FF2B7}"/>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Andreia</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B3180C09-DB29-C207-14CE-470E25D725CF}"/>
              </a:ext>
            </a:extLst>
          </p:cNvPr>
          <p:cNvSpPr>
            <a:spLocks noGrp="1"/>
          </p:cNvSpPr>
          <p:nvPr>
            <p:ph type="sldNum" sz="quarter" idx="10"/>
          </p:nvPr>
        </p:nvSpPr>
        <p:spPr/>
        <p:txBody>
          <a:bodyPr/>
          <a:lstStyle/>
          <a:p>
            <a:fld id="{BBC95AA2-3B59-4831-8BC6-006282D7F8BD}" type="slidenum">
              <a:rPr lang="en-GB" smtClean="0"/>
              <a:t>29</a:t>
            </a:fld>
            <a:endParaRPr lang="en-GB"/>
          </a:p>
        </p:txBody>
      </p:sp>
      <p:sp>
        <p:nvSpPr>
          <p:cNvPr id="4" name="Content Placeholder 3">
            <a:extLst>
              <a:ext uri="{FF2B5EF4-FFF2-40B4-BE49-F238E27FC236}">
                <a16:creationId xmlns:a16="http://schemas.microsoft.com/office/drawing/2014/main" id="{F70B1AF3-67E3-9932-FC6F-5070501641F4}"/>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Tree>
    <p:extLst>
      <p:ext uri="{BB962C8B-B14F-4D97-AF65-F5344CB8AC3E}">
        <p14:creationId xmlns:p14="http://schemas.microsoft.com/office/powerpoint/2010/main" val="1425476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E48918-80AC-5D6C-D692-3B06A9E2A5A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843F320-9547-1E29-A647-0221B52500C8}"/>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Introduction</a:t>
            </a:r>
          </a:p>
        </p:txBody>
      </p:sp>
      <p:sp>
        <p:nvSpPr>
          <p:cNvPr id="2" name="Slide Number Placeholder 1">
            <a:extLst>
              <a:ext uri="{FF2B5EF4-FFF2-40B4-BE49-F238E27FC236}">
                <a16:creationId xmlns:a16="http://schemas.microsoft.com/office/drawing/2014/main" id="{2A8F5D8A-21F6-0E65-4AF9-E5445C958256}"/>
              </a:ext>
            </a:extLst>
          </p:cNvPr>
          <p:cNvSpPr>
            <a:spLocks noGrp="1"/>
          </p:cNvSpPr>
          <p:nvPr>
            <p:ph type="sldNum" sz="quarter" idx="10"/>
          </p:nvPr>
        </p:nvSpPr>
        <p:spPr/>
        <p:txBody>
          <a:bodyPr/>
          <a:lstStyle/>
          <a:p>
            <a:fld id="{BBC95AA2-3B59-4831-8BC6-006282D7F8BD}" type="slidenum">
              <a:rPr lang="en-GB" smtClean="0"/>
              <a:t>3</a:t>
            </a:fld>
            <a:endParaRPr lang="en-GB"/>
          </a:p>
        </p:txBody>
      </p:sp>
      <p:sp>
        <p:nvSpPr>
          <p:cNvPr id="4" name="Content Placeholder 3">
            <a:extLst>
              <a:ext uri="{FF2B5EF4-FFF2-40B4-BE49-F238E27FC236}">
                <a16:creationId xmlns:a16="http://schemas.microsoft.com/office/drawing/2014/main" id="{F514694F-5FB5-380D-CF4C-C5E4B5E7F752}"/>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6" name="Grafik 5">
            <a:extLst>
              <a:ext uri="{FF2B5EF4-FFF2-40B4-BE49-F238E27FC236}">
                <a16:creationId xmlns:a16="http://schemas.microsoft.com/office/drawing/2014/main" id="{B2B4C303-2B60-D0C1-F0CE-53C5F9570D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2624" y="2002415"/>
            <a:ext cx="6189376" cy="4126251"/>
          </a:xfrm>
          <a:prstGeom prst="rect">
            <a:avLst/>
          </a:prstGeom>
        </p:spPr>
      </p:pic>
      <p:sp>
        <p:nvSpPr>
          <p:cNvPr id="7" name="Rechteck 6">
            <a:extLst>
              <a:ext uri="{FF2B5EF4-FFF2-40B4-BE49-F238E27FC236}">
                <a16:creationId xmlns:a16="http://schemas.microsoft.com/office/drawing/2014/main" id="{1E8C1F3F-E1A7-043B-D64B-CC847D229792}"/>
              </a:ext>
            </a:extLst>
          </p:cNvPr>
          <p:cNvSpPr/>
          <p:nvPr/>
        </p:nvSpPr>
        <p:spPr bwMode="auto">
          <a:xfrm>
            <a:off x="0" y="1387669"/>
            <a:ext cx="12192000" cy="394210"/>
          </a:xfrm>
          <a:prstGeom prst="rect">
            <a:avLst/>
          </a:prstGeom>
        </p:spPr>
        <p:txBody>
          <a:bodyPr wrap="square">
            <a:spAutoFit/>
          </a:bodyPr>
          <a:lstStyle/>
          <a:p>
            <a:pPr algn="ctr">
              <a:lnSpc>
                <a:spcPct val="120000"/>
              </a:lnSpc>
            </a:pPr>
            <a:r>
              <a:rPr lang="en-GB" b="1" dirty="0">
                <a:latin typeface="Arial" panose="020B0604020202020204" pitchFamily="34" charset="0"/>
                <a:ea typeface="Source Sans Pro" panose="020B0503030403020204" pitchFamily="34" charset="0"/>
                <a:cs typeface="Arial" panose="020B0604020202020204" pitchFamily="34" charset="0"/>
              </a:rPr>
              <a:t>This subproject of </a:t>
            </a:r>
            <a:r>
              <a:rPr lang="en-GB" b="1" dirty="0" err="1">
                <a:latin typeface="Arial" panose="020B0604020202020204" pitchFamily="34" charset="0"/>
                <a:ea typeface="Source Sans Pro" panose="020B0503030403020204" pitchFamily="34" charset="0"/>
                <a:cs typeface="Arial" panose="020B0604020202020204" pitchFamily="34" charset="0"/>
              </a:rPr>
              <a:t>EuReComp</a:t>
            </a:r>
            <a:r>
              <a:rPr lang="en-GB" b="1" dirty="0">
                <a:latin typeface="Arial" panose="020B0604020202020204" pitchFamily="34" charset="0"/>
                <a:ea typeface="Source Sans Pro" panose="020B0503030403020204" pitchFamily="34" charset="0"/>
                <a:cs typeface="Arial" panose="020B0604020202020204" pitchFamily="34" charset="0"/>
              </a:rPr>
              <a:t> was jointly realized by INEGI (Porto, Portugal) and HTWK Leipzig (Germany).</a:t>
            </a:r>
          </a:p>
        </p:txBody>
      </p:sp>
      <p:pic>
        <p:nvPicPr>
          <p:cNvPr id="5" name="Grafik 4">
            <a:extLst>
              <a:ext uri="{FF2B5EF4-FFF2-40B4-BE49-F238E27FC236}">
                <a16:creationId xmlns:a16="http://schemas.microsoft.com/office/drawing/2014/main" id="{BC374295-4D83-7514-C34C-6404443B4F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0343" y="5027429"/>
            <a:ext cx="1262527" cy="1014953"/>
          </a:xfrm>
          <a:prstGeom prst="rect">
            <a:avLst/>
          </a:prstGeom>
        </p:spPr>
      </p:pic>
      <p:sp>
        <p:nvSpPr>
          <p:cNvPr id="8" name="Rechteck 7">
            <a:extLst>
              <a:ext uri="{FF2B5EF4-FFF2-40B4-BE49-F238E27FC236}">
                <a16:creationId xmlns:a16="http://schemas.microsoft.com/office/drawing/2014/main" id="{468E2306-DCC3-544A-40C0-71F496FC1699}"/>
              </a:ext>
            </a:extLst>
          </p:cNvPr>
          <p:cNvSpPr/>
          <p:nvPr/>
        </p:nvSpPr>
        <p:spPr bwMode="auto">
          <a:xfrm>
            <a:off x="1518212" y="3823210"/>
            <a:ext cx="3505200" cy="394210"/>
          </a:xfrm>
          <a:prstGeom prst="rect">
            <a:avLst/>
          </a:prstGeom>
        </p:spPr>
        <p:txBody>
          <a:bodyPr wrap="square">
            <a:spAutoFit/>
          </a:bodyPr>
          <a:lstStyle/>
          <a:p>
            <a:pPr>
              <a:lnSpc>
                <a:spcPct val="120000"/>
              </a:lnSpc>
            </a:pPr>
            <a:r>
              <a:rPr lang="en-GB" b="1" dirty="0">
                <a:latin typeface="Arial" panose="020B0604020202020204" pitchFamily="34" charset="0"/>
                <a:ea typeface="Source Sans Pro" panose="020B0503030403020204" pitchFamily="34" charset="0"/>
                <a:cs typeface="Arial" panose="020B0604020202020204" pitchFamily="34" charset="0"/>
              </a:rPr>
              <a:t>Photo INEGI people (Andreia)</a:t>
            </a:r>
          </a:p>
        </p:txBody>
      </p:sp>
    </p:spTree>
    <p:extLst>
      <p:ext uri="{BB962C8B-B14F-4D97-AF65-F5344CB8AC3E}">
        <p14:creationId xmlns:p14="http://schemas.microsoft.com/office/powerpoint/2010/main" val="30015507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DE0D5C-E791-35CE-86B7-53F8E77D255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3E3A11A-F45C-5829-0A3A-E015A8647948}"/>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Andreia</a:t>
            </a:r>
          </a:p>
        </p:txBody>
      </p:sp>
      <p:sp>
        <p:nvSpPr>
          <p:cNvPr id="2" name="Slide Number Placeholder 1">
            <a:extLst>
              <a:ext uri="{FF2B5EF4-FFF2-40B4-BE49-F238E27FC236}">
                <a16:creationId xmlns:a16="http://schemas.microsoft.com/office/drawing/2014/main" id="{40887EF1-CB61-1A80-3DB3-13E0A81A542D}"/>
              </a:ext>
            </a:extLst>
          </p:cNvPr>
          <p:cNvSpPr>
            <a:spLocks noGrp="1"/>
          </p:cNvSpPr>
          <p:nvPr>
            <p:ph type="sldNum" sz="quarter" idx="10"/>
          </p:nvPr>
        </p:nvSpPr>
        <p:spPr/>
        <p:txBody>
          <a:bodyPr/>
          <a:lstStyle/>
          <a:p>
            <a:fld id="{BBC95AA2-3B59-4831-8BC6-006282D7F8BD}" type="slidenum">
              <a:rPr lang="en-GB" smtClean="0"/>
              <a:t>30</a:t>
            </a:fld>
            <a:endParaRPr lang="en-GB"/>
          </a:p>
        </p:txBody>
      </p:sp>
      <p:sp>
        <p:nvSpPr>
          <p:cNvPr id="4" name="Content Placeholder 3">
            <a:extLst>
              <a:ext uri="{FF2B5EF4-FFF2-40B4-BE49-F238E27FC236}">
                <a16:creationId xmlns:a16="http://schemas.microsoft.com/office/drawing/2014/main" id="{DFCCE01A-519B-9036-D9ED-C1F3132FA51C}"/>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Tree>
    <p:extLst>
      <p:ext uri="{BB962C8B-B14F-4D97-AF65-F5344CB8AC3E}">
        <p14:creationId xmlns:p14="http://schemas.microsoft.com/office/powerpoint/2010/main" val="21286515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E72CF-3A58-715C-E3AA-F6FFB2E3F42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9593344-F8C9-B231-86A1-B70A0D42C8BE}"/>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Andreia</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358766CF-40C7-89A8-63C5-6FA8496524ED}"/>
              </a:ext>
            </a:extLst>
          </p:cNvPr>
          <p:cNvSpPr>
            <a:spLocks noGrp="1"/>
          </p:cNvSpPr>
          <p:nvPr>
            <p:ph type="sldNum" sz="quarter" idx="10"/>
          </p:nvPr>
        </p:nvSpPr>
        <p:spPr/>
        <p:txBody>
          <a:bodyPr/>
          <a:lstStyle/>
          <a:p>
            <a:fld id="{BBC95AA2-3B59-4831-8BC6-006282D7F8BD}" type="slidenum">
              <a:rPr lang="en-GB" smtClean="0"/>
              <a:t>31</a:t>
            </a:fld>
            <a:endParaRPr lang="en-GB"/>
          </a:p>
        </p:txBody>
      </p:sp>
      <p:sp>
        <p:nvSpPr>
          <p:cNvPr id="4" name="Content Placeholder 3">
            <a:extLst>
              <a:ext uri="{FF2B5EF4-FFF2-40B4-BE49-F238E27FC236}">
                <a16:creationId xmlns:a16="http://schemas.microsoft.com/office/drawing/2014/main" id="{DF86ED4B-DC6F-3159-69FD-FC5CFFD0658D}"/>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Tree>
    <p:extLst>
      <p:ext uri="{BB962C8B-B14F-4D97-AF65-F5344CB8AC3E}">
        <p14:creationId xmlns:p14="http://schemas.microsoft.com/office/powerpoint/2010/main" val="7528144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459A0-31E2-F969-D876-F55E53FD4F3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3136C91-6BB3-342F-8464-9CF58B268FB3}"/>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Andreia</a:t>
            </a:r>
          </a:p>
        </p:txBody>
      </p:sp>
      <p:sp>
        <p:nvSpPr>
          <p:cNvPr id="2" name="Slide Number Placeholder 1">
            <a:extLst>
              <a:ext uri="{FF2B5EF4-FFF2-40B4-BE49-F238E27FC236}">
                <a16:creationId xmlns:a16="http://schemas.microsoft.com/office/drawing/2014/main" id="{41D4AC96-830B-EE5F-338A-98F2C39FAD23}"/>
              </a:ext>
            </a:extLst>
          </p:cNvPr>
          <p:cNvSpPr>
            <a:spLocks noGrp="1"/>
          </p:cNvSpPr>
          <p:nvPr>
            <p:ph type="sldNum" sz="quarter" idx="10"/>
          </p:nvPr>
        </p:nvSpPr>
        <p:spPr/>
        <p:txBody>
          <a:bodyPr/>
          <a:lstStyle/>
          <a:p>
            <a:fld id="{BBC95AA2-3B59-4831-8BC6-006282D7F8BD}" type="slidenum">
              <a:rPr lang="en-GB" smtClean="0"/>
              <a:t>32</a:t>
            </a:fld>
            <a:endParaRPr lang="en-GB"/>
          </a:p>
        </p:txBody>
      </p:sp>
      <p:sp>
        <p:nvSpPr>
          <p:cNvPr id="4" name="Content Placeholder 3">
            <a:extLst>
              <a:ext uri="{FF2B5EF4-FFF2-40B4-BE49-F238E27FC236}">
                <a16:creationId xmlns:a16="http://schemas.microsoft.com/office/drawing/2014/main" id="{88606323-F367-4544-65EF-861D878AB387}"/>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Tree>
    <p:extLst>
      <p:ext uri="{BB962C8B-B14F-4D97-AF65-F5344CB8AC3E}">
        <p14:creationId xmlns:p14="http://schemas.microsoft.com/office/powerpoint/2010/main" val="4884805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3EF88A-6F4D-CAF2-7519-70DA1E129FB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74B7AA7-E5CA-1C52-7205-49F1CAB12D8F}"/>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US" dirty="0">
                <a:ea typeface="Verdana" panose="020B0604030504040204" pitchFamily="34" charset="0"/>
              </a:rPr>
              <a:t>Life-Cycle Assessment (LCA)</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AF1C4028-FBA4-5333-02FB-A14F5CB2008F}"/>
              </a:ext>
            </a:extLst>
          </p:cNvPr>
          <p:cNvSpPr>
            <a:spLocks noGrp="1"/>
          </p:cNvSpPr>
          <p:nvPr>
            <p:ph type="sldNum" sz="quarter" idx="10"/>
          </p:nvPr>
        </p:nvSpPr>
        <p:spPr/>
        <p:txBody>
          <a:bodyPr/>
          <a:lstStyle/>
          <a:p>
            <a:fld id="{BBC95AA2-3B59-4831-8BC6-006282D7F8BD}" type="slidenum">
              <a:rPr lang="en-GB" smtClean="0"/>
              <a:t>33</a:t>
            </a:fld>
            <a:endParaRPr lang="en-GB"/>
          </a:p>
        </p:txBody>
      </p:sp>
      <p:sp>
        <p:nvSpPr>
          <p:cNvPr id="4" name="Content Placeholder 3">
            <a:extLst>
              <a:ext uri="{FF2B5EF4-FFF2-40B4-BE49-F238E27FC236}">
                <a16:creationId xmlns:a16="http://schemas.microsoft.com/office/drawing/2014/main" id="{372ECBA2-0A04-496D-962E-64A33CC92843}"/>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
        <p:nvSpPr>
          <p:cNvPr id="5" name="Rechteck 4">
            <a:extLst>
              <a:ext uri="{FF2B5EF4-FFF2-40B4-BE49-F238E27FC236}">
                <a16:creationId xmlns:a16="http://schemas.microsoft.com/office/drawing/2014/main" id="{4A819767-F453-971B-4053-D32184B204BE}"/>
              </a:ext>
            </a:extLst>
          </p:cNvPr>
          <p:cNvSpPr/>
          <p:nvPr/>
        </p:nvSpPr>
        <p:spPr bwMode="auto">
          <a:xfrm>
            <a:off x="80148" y="964261"/>
            <a:ext cx="9049474" cy="394210"/>
          </a:xfrm>
          <a:prstGeom prst="rect">
            <a:avLst/>
          </a:prstGeom>
        </p:spPr>
        <p:txBody>
          <a:bodyPr wrap="square">
            <a:spAutoFit/>
          </a:bodyPr>
          <a:lstStyle/>
          <a:p>
            <a:pPr>
              <a:lnSpc>
                <a:spcPct val="120000"/>
              </a:lnSpc>
            </a:pPr>
            <a:r>
              <a:rPr lang="en-US" b="1" dirty="0">
                <a:latin typeface="Arial" panose="020B0604020202020204" pitchFamily="34" charset="0"/>
                <a:ea typeface="Source Sans Pro" panose="020B0503030403020204" pitchFamily="34" charset="0"/>
                <a:cs typeface="Arial" panose="020B0604020202020204" pitchFamily="34" charset="0"/>
              </a:rPr>
              <a:t>Does a </a:t>
            </a:r>
            <a:r>
              <a:rPr lang="en-US" b="1" dirty="0" err="1">
                <a:latin typeface="Arial" panose="020B0604020202020204" pitchFamily="34" charset="0"/>
                <a:ea typeface="Source Sans Pro" panose="020B0503030403020204" pitchFamily="34" charset="0"/>
                <a:cs typeface="Arial" panose="020B0604020202020204" pitchFamily="34" charset="0"/>
              </a:rPr>
              <a:t>EoL</a:t>
            </a:r>
            <a:r>
              <a:rPr lang="en-US" b="1" dirty="0">
                <a:latin typeface="Arial" panose="020B0604020202020204" pitchFamily="34" charset="0"/>
                <a:ea typeface="Source Sans Pro" panose="020B0503030403020204" pitchFamily="34" charset="0"/>
                <a:cs typeface="Arial" panose="020B0604020202020204" pitchFamily="34" charset="0"/>
              </a:rPr>
              <a:t> WTB repurpose have positive environmental effects at all?</a:t>
            </a:r>
            <a:endParaRPr lang="en-GB" b="1" dirty="0">
              <a:latin typeface="Arial" panose="020B0604020202020204" pitchFamily="34" charset="0"/>
              <a:ea typeface="Source Sans Pro" panose="020B0503030403020204" pitchFamily="34" charset="0"/>
              <a:cs typeface="Arial" panose="020B0604020202020204" pitchFamily="34" charset="0"/>
            </a:endParaRPr>
          </a:p>
        </p:txBody>
      </p:sp>
      <p:grpSp>
        <p:nvGrpSpPr>
          <p:cNvPr id="6" name="Gruppieren 5">
            <a:extLst>
              <a:ext uri="{FF2B5EF4-FFF2-40B4-BE49-F238E27FC236}">
                <a16:creationId xmlns:a16="http://schemas.microsoft.com/office/drawing/2014/main" id="{6B9FC44D-2D45-4D4B-01EE-90B2CDD5E84D}"/>
              </a:ext>
            </a:extLst>
          </p:cNvPr>
          <p:cNvGrpSpPr/>
          <p:nvPr/>
        </p:nvGrpSpPr>
        <p:grpSpPr>
          <a:xfrm>
            <a:off x="1886673" y="1377257"/>
            <a:ext cx="8740499" cy="4858901"/>
            <a:chOff x="1382399" y="1165996"/>
            <a:chExt cx="9244773" cy="5151188"/>
          </a:xfrm>
        </p:grpSpPr>
        <p:pic>
          <p:nvPicPr>
            <p:cNvPr id="7" name="Grafik 6">
              <a:extLst>
                <a:ext uri="{FF2B5EF4-FFF2-40B4-BE49-F238E27FC236}">
                  <a16:creationId xmlns:a16="http://schemas.microsoft.com/office/drawing/2014/main" id="{9904F172-AF99-3F7B-D7CB-F94966817C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2399" y="1165996"/>
              <a:ext cx="9244773" cy="5151188"/>
            </a:xfrm>
            <a:prstGeom prst="rect">
              <a:avLst/>
            </a:prstGeom>
          </p:spPr>
        </p:pic>
        <p:sp>
          <p:nvSpPr>
            <p:cNvPr id="8" name="Rechteck 7">
              <a:extLst>
                <a:ext uri="{FF2B5EF4-FFF2-40B4-BE49-F238E27FC236}">
                  <a16:creationId xmlns:a16="http://schemas.microsoft.com/office/drawing/2014/main" id="{88AFF83B-D7B3-3BED-1666-A62E82773AB3}"/>
                </a:ext>
              </a:extLst>
            </p:cNvPr>
            <p:cNvSpPr/>
            <p:nvPr/>
          </p:nvSpPr>
          <p:spPr>
            <a:xfrm>
              <a:off x="7660193" y="5714163"/>
              <a:ext cx="914400" cy="123929"/>
            </a:xfrm>
            <a:prstGeom prst="rect">
              <a:avLst/>
            </a:prstGeom>
            <a:solidFill>
              <a:srgbClr val="C7EEB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32594909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5F756-F228-B6F0-5E61-A094D46EBF8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9BDAF9C-5E47-23DA-8F33-96C82175D462}"/>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US" dirty="0">
                <a:ea typeface="Verdana" panose="020B0604030504040204" pitchFamily="34" charset="0"/>
              </a:rPr>
              <a:t>Life-Cycle Assessment (LCA)</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D03FAA28-4026-A895-997A-6FF4DA5C2284}"/>
              </a:ext>
            </a:extLst>
          </p:cNvPr>
          <p:cNvSpPr>
            <a:spLocks noGrp="1"/>
          </p:cNvSpPr>
          <p:nvPr>
            <p:ph type="sldNum" sz="quarter" idx="10"/>
          </p:nvPr>
        </p:nvSpPr>
        <p:spPr/>
        <p:txBody>
          <a:bodyPr/>
          <a:lstStyle/>
          <a:p>
            <a:fld id="{BBC95AA2-3B59-4831-8BC6-006282D7F8BD}" type="slidenum">
              <a:rPr lang="en-GB" smtClean="0"/>
              <a:t>34</a:t>
            </a:fld>
            <a:endParaRPr lang="en-GB"/>
          </a:p>
        </p:txBody>
      </p:sp>
      <p:sp>
        <p:nvSpPr>
          <p:cNvPr id="4" name="Content Placeholder 3">
            <a:extLst>
              <a:ext uri="{FF2B5EF4-FFF2-40B4-BE49-F238E27FC236}">
                <a16:creationId xmlns:a16="http://schemas.microsoft.com/office/drawing/2014/main" id="{140A55CF-5C37-2F86-ABDA-9BEBE1B3C0C4}"/>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grpSp>
        <p:nvGrpSpPr>
          <p:cNvPr id="5" name="Gruppieren 4">
            <a:extLst>
              <a:ext uri="{FF2B5EF4-FFF2-40B4-BE49-F238E27FC236}">
                <a16:creationId xmlns:a16="http://schemas.microsoft.com/office/drawing/2014/main" id="{750AE090-1EEA-F601-1300-8A1B960553DE}"/>
              </a:ext>
            </a:extLst>
          </p:cNvPr>
          <p:cNvGrpSpPr/>
          <p:nvPr/>
        </p:nvGrpSpPr>
        <p:grpSpPr>
          <a:xfrm>
            <a:off x="574118" y="1995785"/>
            <a:ext cx="11200130" cy="3110969"/>
            <a:chOff x="191344" y="1556792"/>
            <a:chExt cx="8042184" cy="2124000"/>
          </a:xfrm>
        </p:grpSpPr>
        <p:pic>
          <p:nvPicPr>
            <p:cNvPr id="6" name="Grafik 5">
              <a:extLst>
                <a:ext uri="{FF2B5EF4-FFF2-40B4-BE49-F238E27FC236}">
                  <a16:creationId xmlns:a16="http://schemas.microsoft.com/office/drawing/2014/main" id="{C2DDBEB6-993B-CFF9-0F3D-CF77BF5C4F04}"/>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344" y="1556792"/>
              <a:ext cx="2628000" cy="2124000"/>
            </a:xfrm>
            <a:prstGeom prst="rect">
              <a:avLst/>
            </a:prstGeom>
            <a:noFill/>
          </p:spPr>
        </p:pic>
        <p:pic>
          <p:nvPicPr>
            <p:cNvPr id="7" name="Grafik 6">
              <a:extLst>
                <a:ext uri="{FF2B5EF4-FFF2-40B4-BE49-F238E27FC236}">
                  <a16:creationId xmlns:a16="http://schemas.microsoft.com/office/drawing/2014/main" id="{EAA153B8-663B-1015-A875-94CA40072AE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5790" y="1556792"/>
              <a:ext cx="2628000" cy="2124000"/>
            </a:xfrm>
            <a:prstGeom prst="rect">
              <a:avLst/>
            </a:prstGeom>
            <a:noFill/>
          </p:spPr>
        </p:pic>
        <p:pic>
          <p:nvPicPr>
            <p:cNvPr id="8" name="Grafik 7">
              <a:extLst>
                <a:ext uri="{FF2B5EF4-FFF2-40B4-BE49-F238E27FC236}">
                  <a16:creationId xmlns:a16="http://schemas.microsoft.com/office/drawing/2014/main" id="{CB1D0E3A-875B-101F-6754-4B30C174D97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5528" y="1556792"/>
              <a:ext cx="2628000" cy="2124000"/>
            </a:xfrm>
            <a:prstGeom prst="rect">
              <a:avLst/>
            </a:prstGeom>
            <a:noFill/>
          </p:spPr>
        </p:pic>
      </p:grpSp>
      <p:sp>
        <p:nvSpPr>
          <p:cNvPr id="9" name="Rechteck 8">
            <a:extLst>
              <a:ext uri="{FF2B5EF4-FFF2-40B4-BE49-F238E27FC236}">
                <a16:creationId xmlns:a16="http://schemas.microsoft.com/office/drawing/2014/main" id="{51904A83-5E55-EBB1-1DED-4D871DD2943A}"/>
              </a:ext>
            </a:extLst>
          </p:cNvPr>
          <p:cNvSpPr/>
          <p:nvPr/>
        </p:nvSpPr>
        <p:spPr bwMode="auto">
          <a:xfrm>
            <a:off x="665804" y="1215764"/>
            <a:ext cx="11200130" cy="734175"/>
          </a:xfrm>
          <a:prstGeom prst="rect">
            <a:avLst/>
          </a:prstGeom>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Six environmental impact categories were considered in [</a:t>
            </a:r>
            <a:r>
              <a:rPr lang="en-GB" dirty="0" err="1">
                <a:latin typeface="Arial" panose="020B0604020202020204" pitchFamily="34" charset="0"/>
                <a:ea typeface="Source Sans Pro" panose="020B0503030403020204" pitchFamily="34" charset="0"/>
                <a:cs typeface="Arial" panose="020B0604020202020204" pitchFamily="34" charset="0"/>
              </a:rPr>
              <a:t>Johst</a:t>
            </a:r>
            <a:r>
              <a:rPr lang="en-GB" dirty="0">
                <a:latin typeface="Arial" panose="020B0604020202020204" pitchFamily="34" charset="0"/>
                <a:ea typeface="Source Sans Pro" panose="020B0503030403020204" pitchFamily="34" charset="0"/>
                <a:cs typeface="Arial" panose="020B0604020202020204" pitchFamily="34" charset="0"/>
              </a:rPr>
              <a:t> et al. 2]: Global warming potential (GWP), acidification (AP), ozone depletion (ODP), land use, eutrophication (EP), and photochemical ozone formation</a:t>
            </a:r>
          </a:p>
        </p:txBody>
      </p:sp>
      <p:sp>
        <p:nvSpPr>
          <p:cNvPr id="10" name="Rechteck 9">
            <a:extLst>
              <a:ext uri="{FF2B5EF4-FFF2-40B4-BE49-F238E27FC236}">
                <a16:creationId xmlns:a16="http://schemas.microsoft.com/office/drawing/2014/main" id="{3513B797-13A7-280E-1A75-F3F3BDBE9224}"/>
              </a:ext>
            </a:extLst>
          </p:cNvPr>
          <p:cNvSpPr/>
          <p:nvPr/>
        </p:nvSpPr>
        <p:spPr bwMode="auto">
          <a:xfrm>
            <a:off x="191344" y="5159919"/>
            <a:ext cx="11881320" cy="1059008"/>
          </a:xfrm>
          <a:prstGeom prst="rect">
            <a:avLst/>
          </a:prstGeom>
          <a:ln>
            <a:solidFill>
              <a:schemeClr val="tx1"/>
            </a:solidFill>
          </a:ln>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Within our analysis, we examined a relatively light WTB (component mass approx. 1000 kg). The results are not directly transferable to larger WTB’s, as the emissions of the transport processes are highly mass-dependent. </a:t>
            </a:r>
            <a:r>
              <a:rPr lang="en-US" dirty="0">
                <a:latin typeface="Arial" panose="020B0604020202020204" pitchFamily="34" charset="0"/>
                <a:ea typeface="Source Sans Pro" panose="020B0503030403020204" pitchFamily="34" charset="0"/>
                <a:cs typeface="Arial" panose="020B0604020202020204" pitchFamily="34" charset="0"/>
              </a:rPr>
              <a:t>For our repurpose approach, the </a:t>
            </a:r>
            <a:r>
              <a:rPr lang="en-US" b="1" dirty="0">
                <a:latin typeface="Arial" panose="020B0604020202020204" pitchFamily="34" charset="0"/>
                <a:ea typeface="Source Sans Pro" panose="020B0503030403020204" pitchFamily="34" charset="0"/>
                <a:cs typeface="Arial" panose="020B0604020202020204" pitchFamily="34" charset="0"/>
              </a:rPr>
              <a:t>transport</a:t>
            </a:r>
            <a:r>
              <a:rPr lang="en-US" dirty="0">
                <a:latin typeface="Arial" panose="020B0604020202020204" pitchFamily="34" charset="0"/>
                <a:ea typeface="Source Sans Pro" panose="020B0503030403020204" pitchFamily="34" charset="0"/>
                <a:cs typeface="Arial" panose="020B0604020202020204" pitchFamily="34" charset="0"/>
              </a:rPr>
              <a:t> from wind parks to the repurpose locations has </a:t>
            </a:r>
            <a:r>
              <a:rPr lang="en-US" b="1" dirty="0">
                <a:latin typeface="Arial" panose="020B0604020202020204" pitchFamily="34" charset="0"/>
                <a:ea typeface="Source Sans Pro" panose="020B0503030403020204" pitchFamily="34" charset="0"/>
                <a:cs typeface="Arial" panose="020B0604020202020204" pitchFamily="34" charset="0"/>
              </a:rPr>
              <a:t>the biggest impact</a:t>
            </a:r>
            <a:r>
              <a:rPr lang="en-US" dirty="0">
                <a:latin typeface="Arial" panose="020B0604020202020204" pitchFamily="34" charset="0"/>
                <a:ea typeface="Source Sans Pro" panose="020B0503030403020204" pitchFamily="34" charset="0"/>
                <a:cs typeface="Arial" panose="020B0604020202020204" pitchFamily="34" charset="0"/>
              </a:rPr>
              <a:t>. </a:t>
            </a:r>
          </a:p>
        </p:txBody>
      </p:sp>
    </p:spTree>
    <p:extLst>
      <p:ext uri="{BB962C8B-B14F-4D97-AF65-F5344CB8AC3E}">
        <p14:creationId xmlns:p14="http://schemas.microsoft.com/office/powerpoint/2010/main" val="11653862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0A1A3-2B43-DE36-8F76-207171690B0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B365064-EF0C-9F0D-985A-95C4A778D8E7}"/>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Lessons learnt</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276B47CA-0446-E6B2-D4C9-88EAB1D45932}"/>
              </a:ext>
            </a:extLst>
          </p:cNvPr>
          <p:cNvSpPr>
            <a:spLocks noGrp="1"/>
          </p:cNvSpPr>
          <p:nvPr>
            <p:ph type="sldNum" sz="quarter" idx="10"/>
          </p:nvPr>
        </p:nvSpPr>
        <p:spPr/>
        <p:txBody>
          <a:bodyPr/>
          <a:lstStyle/>
          <a:p>
            <a:fld id="{BBC95AA2-3B59-4831-8BC6-006282D7F8BD}" type="slidenum">
              <a:rPr lang="en-GB" smtClean="0"/>
              <a:t>35</a:t>
            </a:fld>
            <a:endParaRPr lang="en-GB"/>
          </a:p>
        </p:txBody>
      </p:sp>
      <p:sp>
        <p:nvSpPr>
          <p:cNvPr id="4" name="Content Placeholder 3">
            <a:extLst>
              <a:ext uri="{FF2B5EF4-FFF2-40B4-BE49-F238E27FC236}">
                <a16:creationId xmlns:a16="http://schemas.microsoft.com/office/drawing/2014/main" id="{4B7D90A6-F375-20BC-F215-33057395CDCE}"/>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
        <p:nvSpPr>
          <p:cNvPr id="5" name="Rechteck 4">
            <a:extLst>
              <a:ext uri="{FF2B5EF4-FFF2-40B4-BE49-F238E27FC236}">
                <a16:creationId xmlns:a16="http://schemas.microsoft.com/office/drawing/2014/main" id="{AAD739D8-E87B-77E4-5E99-7074847EE9DE}"/>
              </a:ext>
            </a:extLst>
          </p:cNvPr>
          <p:cNvSpPr/>
          <p:nvPr/>
        </p:nvSpPr>
        <p:spPr bwMode="auto">
          <a:xfrm>
            <a:off x="1518212" y="3823209"/>
            <a:ext cx="9049474" cy="1059008"/>
          </a:xfrm>
          <a:prstGeom prst="rect">
            <a:avLst/>
          </a:prstGeom>
        </p:spPr>
        <p:txBody>
          <a:bodyPr wrap="square">
            <a:spAutoFit/>
          </a:bodyPr>
          <a:lstStyle/>
          <a:p>
            <a:pPr>
              <a:lnSpc>
                <a:spcPct val="120000"/>
              </a:lnSpc>
            </a:pPr>
            <a:r>
              <a:rPr lang="en-GB" b="1" dirty="0">
                <a:latin typeface="Arial" panose="020B0604020202020204" pitchFamily="34" charset="0"/>
                <a:ea typeface="Source Sans Pro" panose="020B0503030403020204" pitchFamily="34" charset="0"/>
                <a:cs typeface="Arial" panose="020B0604020202020204" pitchFamily="34" charset="0"/>
              </a:rPr>
              <a:t>Andreia: if you like, put some stuff here in the style of </a:t>
            </a:r>
            <a:r>
              <a:rPr lang="en-GB" b="1" dirty="0">
                <a:latin typeface="Arial" panose="020B0604020202020204" pitchFamily="34" charset="0"/>
                <a:ea typeface="Source Sans Pro" panose="020B0503030403020204" pitchFamily="34" charset="0"/>
                <a:cs typeface="Arial" panose="020B0604020202020204" pitchFamily="34" charset="0"/>
                <a:sym typeface="Wingdings" panose="05000000000000000000" pitchFamily="2" charset="2"/>
              </a:rPr>
              <a:t> too much manual work,  automation required,  follow-up project with floating PV guys would be nice etc.</a:t>
            </a:r>
            <a:endParaRPr lang="en-GB" b="1" dirty="0">
              <a:latin typeface="Arial" panose="020B0604020202020204" pitchFamily="34" charset="0"/>
              <a:ea typeface="Source Sans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15212173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2F67CC-CD8C-EE7F-84E1-4A89006964C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83FF8A3A-E641-724F-1EF1-EB5F0BDCBF77}"/>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Summary and outlook</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802EB574-362B-756E-4077-204EE18A5C72}"/>
              </a:ext>
            </a:extLst>
          </p:cNvPr>
          <p:cNvSpPr>
            <a:spLocks noGrp="1"/>
          </p:cNvSpPr>
          <p:nvPr>
            <p:ph type="sldNum" sz="quarter" idx="10"/>
          </p:nvPr>
        </p:nvSpPr>
        <p:spPr/>
        <p:txBody>
          <a:bodyPr/>
          <a:lstStyle/>
          <a:p>
            <a:fld id="{BBC95AA2-3B59-4831-8BC6-006282D7F8BD}" type="slidenum">
              <a:rPr lang="en-GB" smtClean="0"/>
              <a:t>36</a:t>
            </a:fld>
            <a:endParaRPr lang="en-GB"/>
          </a:p>
        </p:txBody>
      </p:sp>
      <p:sp>
        <p:nvSpPr>
          <p:cNvPr id="4" name="Content Placeholder 3">
            <a:extLst>
              <a:ext uri="{FF2B5EF4-FFF2-40B4-BE49-F238E27FC236}">
                <a16:creationId xmlns:a16="http://schemas.microsoft.com/office/drawing/2014/main" id="{965EB24C-BE8A-C58F-F559-39DDDAC84645}"/>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
        <p:nvSpPr>
          <p:cNvPr id="5" name="Inhaltsplatzhalter 2">
            <a:extLst>
              <a:ext uri="{FF2B5EF4-FFF2-40B4-BE49-F238E27FC236}">
                <a16:creationId xmlns:a16="http://schemas.microsoft.com/office/drawing/2014/main" id="{02C86682-63DC-01E8-0DB2-A7F03835BC71}"/>
              </a:ext>
            </a:extLst>
          </p:cNvPr>
          <p:cNvSpPr>
            <a:spLocks/>
          </p:cNvSpPr>
          <p:nvPr/>
        </p:nvSpPr>
        <p:spPr bwMode="auto">
          <a:xfrm>
            <a:off x="717551" y="1320389"/>
            <a:ext cx="10756898" cy="4779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80975" indent="-180975" defTabSz="895350" eaLnBrk="0" hangingPunct="0">
              <a:spcBef>
                <a:spcPct val="20000"/>
              </a:spcBef>
              <a:buChar char="•"/>
              <a:defRPr sz="3200">
                <a:solidFill>
                  <a:schemeClr val="tx1"/>
                </a:solidFill>
                <a:latin typeface="Arial" charset="0"/>
                <a:cs typeface="Arial" charset="0"/>
              </a:defRPr>
            </a:lvl1pPr>
            <a:lvl2pPr marL="742950" indent="-285750" defTabSz="895350" eaLnBrk="0" hangingPunct="0">
              <a:spcBef>
                <a:spcPct val="20000"/>
              </a:spcBef>
              <a:buChar char="–"/>
              <a:defRPr sz="2800">
                <a:solidFill>
                  <a:schemeClr val="tx1"/>
                </a:solidFill>
                <a:latin typeface="Arial" charset="0"/>
                <a:cs typeface="Arial" charset="0"/>
              </a:defRPr>
            </a:lvl2pPr>
            <a:lvl3pPr marL="1143000" indent="-228600" defTabSz="895350" eaLnBrk="0" hangingPunct="0">
              <a:spcBef>
                <a:spcPct val="20000"/>
              </a:spcBef>
              <a:buChar char="•"/>
              <a:defRPr sz="2400">
                <a:solidFill>
                  <a:schemeClr val="tx1"/>
                </a:solidFill>
                <a:latin typeface="Arial" charset="0"/>
                <a:cs typeface="Arial" charset="0"/>
              </a:defRPr>
            </a:lvl3pPr>
            <a:lvl4pPr marL="1600200" indent="-228600" defTabSz="895350" eaLnBrk="0" hangingPunct="0">
              <a:spcBef>
                <a:spcPct val="20000"/>
              </a:spcBef>
              <a:buChar char="–"/>
              <a:defRPr sz="2000">
                <a:solidFill>
                  <a:schemeClr val="tx1"/>
                </a:solidFill>
                <a:latin typeface="Arial" charset="0"/>
                <a:cs typeface="Arial" charset="0"/>
              </a:defRPr>
            </a:lvl4pPr>
            <a:lvl5pPr marL="2057400" indent="-228600" defTabSz="895350" eaLnBrk="0" hangingPunct="0">
              <a:spcBef>
                <a:spcPct val="20000"/>
              </a:spcBef>
              <a:buChar char="»"/>
              <a:defRPr sz="2000">
                <a:solidFill>
                  <a:schemeClr val="tx1"/>
                </a:solidFill>
                <a:latin typeface="Arial" charset="0"/>
                <a:cs typeface="Arial" charset="0"/>
              </a:defRPr>
            </a:lvl5pPr>
            <a:lvl6pPr marL="2514600" indent="-228600" defTabSz="895350" eaLnBrk="0" fontAlgn="base" hangingPunct="0">
              <a:spcBef>
                <a:spcPct val="20000"/>
              </a:spcBef>
              <a:spcAft>
                <a:spcPct val="0"/>
              </a:spcAft>
              <a:buChar char="»"/>
              <a:defRPr sz="2000">
                <a:solidFill>
                  <a:schemeClr val="tx1"/>
                </a:solidFill>
                <a:latin typeface="Arial" charset="0"/>
                <a:cs typeface="Arial" charset="0"/>
              </a:defRPr>
            </a:lvl6pPr>
            <a:lvl7pPr marL="2971800" indent="-228600" defTabSz="895350" eaLnBrk="0" fontAlgn="base" hangingPunct="0">
              <a:spcBef>
                <a:spcPct val="20000"/>
              </a:spcBef>
              <a:spcAft>
                <a:spcPct val="0"/>
              </a:spcAft>
              <a:buChar char="»"/>
              <a:defRPr sz="2000">
                <a:solidFill>
                  <a:schemeClr val="tx1"/>
                </a:solidFill>
                <a:latin typeface="Arial" charset="0"/>
                <a:cs typeface="Arial" charset="0"/>
              </a:defRPr>
            </a:lvl7pPr>
            <a:lvl8pPr marL="3429000" indent="-228600" defTabSz="895350" eaLnBrk="0" fontAlgn="base" hangingPunct="0">
              <a:spcBef>
                <a:spcPct val="20000"/>
              </a:spcBef>
              <a:spcAft>
                <a:spcPct val="0"/>
              </a:spcAft>
              <a:buChar char="»"/>
              <a:defRPr sz="2000">
                <a:solidFill>
                  <a:schemeClr val="tx1"/>
                </a:solidFill>
                <a:latin typeface="Arial" charset="0"/>
                <a:cs typeface="Arial" charset="0"/>
              </a:defRPr>
            </a:lvl8pPr>
            <a:lvl9pPr marL="3886200" indent="-228600" defTabSz="895350" eaLnBrk="0" fontAlgn="base" hangingPunct="0">
              <a:spcBef>
                <a:spcPct val="20000"/>
              </a:spcBef>
              <a:spcAft>
                <a:spcPct val="0"/>
              </a:spcAft>
              <a:buChar char="»"/>
              <a:defRPr sz="2000">
                <a:solidFill>
                  <a:schemeClr val="tx1"/>
                </a:solidFill>
                <a:latin typeface="Arial" charset="0"/>
                <a:cs typeface="Arial" charset="0"/>
              </a:defRPr>
            </a:lvl9pPr>
          </a:lstStyle>
          <a:p>
            <a:pPr marL="263525" indent="-263525">
              <a:lnSpc>
                <a:spcPct val="125000"/>
              </a:lnSpc>
              <a:spcBef>
                <a:spcPts val="0"/>
              </a:spcBef>
              <a:spcAft>
                <a:spcPts val="600"/>
              </a:spcAft>
              <a:buFont typeface="Symbol" panose="05050102010706020507" pitchFamily="18" charset="2"/>
              <a:buChar char="-"/>
            </a:pPr>
            <a:r>
              <a:rPr lang="en-US" sz="2000" dirty="0">
                <a:latin typeface="Arial" panose="020B0604020202020204" pitchFamily="34" charset="0"/>
                <a:ea typeface="Source Sans Pro" panose="020B0503030403020204" pitchFamily="34" charset="0"/>
                <a:cs typeface="Arial" panose="020B0604020202020204" pitchFamily="34" charset="0"/>
              </a:rPr>
              <a:t>Repurposing of large </a:t>
            </a:r>
            <a:r>
              <a:rPr lang="en-GB" sz="2000" dirty="0" err="1">
                <a:latin typeface="Arial" panose="020B0604020202020204" pitchFamily="34" charset="0"/>
                <a:ea typeface="Source Sans Pro" panose="020B0503030403020204" pitchFamily="34" charset="0"/>
                <a:cs typeface="Arial" panose="020B0604020202020204" pitchFamily="34" charset="0"/>
              </a:rPr>
              <a:t>EoL</a:t>
            </a:r>
            <a:r>
              <a:rPr lang="en-US" sz="2000" dirty="0">
                <a:latin typeface="Arial" panose="020B0604020202020204" pitchFamily="34" charset="0"/>
                <a:ea typeface="Source Sans Pro" panose="020B0503030403020204" pitchFamily="34" charset="0"/>
                <a:cs typeface="Arial" panose="020B0604020202020204" pitchFamily="34" charset="0"/>
              </a:rPr>
              <a:t> composite structures like wind turbine blades is scientifically meaningful and socially necessary.</a:t>
            </a:r>
          </a:p>
          <a:p>
            <a:pPr marL="263525" lvl="1" indent="-263525">
              <a:lnSpc>
                <a:spcPct val="125000"/>
              </a:lnSpc>
              <a:spcBef>
                <a:spcPts val="0"/>
              </a:spcBef>
              <a:spcAft>
                <a:spcPts val="600"/>
              </a:spcAft>
              <a:buFont typeface="Symbol" panose="05050102010706020507" pitchFamily="18" charset="2"/>
              <a:buChar char="-"/>
            </a:pPr>
            <a:r>
              <a:rPr lang="en-US" sz="2000" dirty="0">
                <a:latin typeface="Arial" panose="020B0604020202020204" pitchFamily="34" charset="0"/>
                <a:ea typeface="Source Sans Pro" panose="020B0503030403020204" pitchFamily="34" charset="0"/>
                <a:cs typeface="Arial" panose="020B0604020202020204" pitchFamily="34" charset="0"/>
              </a:rPr>
              <a:t>First practical solutions have been developed in </a:t>
            </a:r>
            <a:r>
              <a:rPr lang="en-US" sz="2000" dirty="0" err="1">
                <a:latin typeface="Arial" panose="020B0604020202020204" pitchFamily="34" charset="0"/>
                <a:ea typeface="Source Sans Pro" panose="020B0503030403020204" pitchFamily="34" charset="0"/>
                <a:cs typeface="Arial" panose="020B0604020202020204" pitchFamily="34" charset="0"/>
              </a:rPr>
              <a:t>EuReComp</a:t>
            </a:r>
            <a:r>
              <a:rPr lang="en-US" sz="2000" dirty="0">
                <a:latin typeface="Arial" panose="020B0604020202020204" pitchFamily="34" charset="0"/>
                <a:ea typeface="Source Sans Pro" panose="020B0503030403020204" pitchFamily="34" charset="0"/>
                <a:cs typeface="Arial" panose="020B0604020202020204" pitchFamily="34" charset="0"/>
              </a:rPr>
              <a:t>.</a:t>
            </a:r>
          </a:p>
          <a:p>
            <a:pPr marL="263525" lvl="1" indent="-263525">
              <a:lnSpc>
                <a:spcPct val="125000"/>
              </a:lnSpc>
              <a:spcBef>
                <a:spcPts val="0"/>
              </a:spcBef>
              <a:spcAft>
                <a:spcPts val="600"/>
              </a:spcAft>
              <a:buFont typeface="Symbol" panose="05050102010706020507" pitchFamily="18" charset="2"/>
              <a:buChar char="-"/>
            </a:pPr>
            <a:r>
              <a:rPr lang="en-GB" sz="2000" dirty="0">
                <a:latin typeface="Arial" panose="020B0604020202020204" pitchFamily="34" charset="0"/>
                <a:ea typeface="Source Sans Pro" panose="020B0503030403020204" pitchFamily="34" charset="0"/>
                <a:cs typeface="Arial" panose="020B0604020202020204" pitchFamily="34" charset="0"/>
              </a:rPr>
              <a:t>Societal transformation (circular economy) asks for quick large-volume answers. Many questions in this context remain important:</a:t>
            </a:r>
          </a:p>
          <a:p>
            <a:pPr marL="663575" lvl="2" indent="-263525">
              <a:lnSpc>
                <a:spcPct val="125000"/>
              </a:lnSpc>
              <a:spcBef>
                <a:spcPts val="0"/>
              </a:spcBef>
              <a:spcAft>
                <a:spcPts val="600"/>
              </a:spcAft>
              <a:buFont typeface="Symbol" panose="05050102010706020507" pitchFamily="18" charset="2"/>
              <a:buChar char="-"/>
            </a:pPr>
            <a:r>
              <a:rPr lang="en-US" sz="2000" dirty="0">
                <a:solidFill>
                  <a:prstClr val="black"/>
                </a:solidFill>
                <a:latin typeface="Arial" panose="020B0604020202020204" pitchFamily="34" charset="0"/>
                <a:ea typeface="Source Sans Pro" panose="020B0503030403020204" pitchFamily="34" charset="0"/>
                <a:cs typeface="Arial" panose="020B0604020202020204" pitchFamily="34" charset="0"/>
              </a:rPr>
              <a:t>The design guideline problem: material properties and data</a:t>
            </a:r>
          </a:p>
          <a:p>
            <a:pPr marL="663575" lvl="2" indent="-263525">
              <a:lnSpc>
                <a:spcPct val="125000"/>
              </a:lnSpc>
              <a:spcBef>
                <a:spcPts val="0"/>
              </a:spcBef>
              <a:spcAft>
                <a:spcPts val="600"/>
              </a:spcAft>
              <a:buFont typeface="Symbol" panose="05050102010706020507" pitchFamily="18" charset="2"/>
              <a:buChar char="-"/>
            </a:pPr>
            <a:r>
              <a:rPr lang="en-GB" sz="2000" dirty="0">
                <a:solidFill>
                  <a:prstClr val="black"/>
                </a:solidFill>
                <a:latin typeface="Arial" panose="020B0604020202020204" pitchFamily="34" charset="0"/>
                <a:ea typeface="Source Sans Pro" panose="020B0503030403020204" pitchFamily="34" charset="0"/>
                <a:cs typeface="Arial" panose="020B0604020202020204" pitchFamily="34" charset="0"/>
              </a:rPr>
              <a:t>Life-Cycle Assessment</a:t>
            </a:r>
          </a:p>
          <a:p>
            <a:pPr marL="663575" lvl="2" indent="-263525">
              <a:lnSpc>
                <a:spcPct val="125000"/>
              </a:lnSpc>
              <a:spcBef>
                <a:spcPts val="0"/>
              </a:spcBef>
              <a:spcAft>
                <a:spcPts val="600"/>
              </a:spcAft>
              <a:buFont typeface="Symbol" panose="05050102010706020507" pitchFamily="18" charset="2"/>
              <a:buChar char="-"/>
            </a:pPr>
            <a:r>
              <a:rPr lang="en-GB" sz="2000" dirty="0">
                <a:solidFill>
                  <a:prstClr val="black"/>
                </a:solidFill>
                <a:latin typeface="Arial" panose="020B0604020202020204" pitchFamily="34" charset="0"/>
                <a:ea typeface="Source Sans Pro" panose="020B0503030403020204" pitchFamily="34" charset="0"/>
                <a:cs typeface="Arial" panose="020B0604020202020204" pitchFamily="34" charset="0"/>
              </a:rPr>
              <a:t>Material quantity problem</a:t>
            </a:r>
          </a:p>
          <a:p>
            <a:pPr marL="663575" lvl="2" indent="-263525">
              <a:lnSpc>
                <a:spcPct val="125000"/>
              </a:lnSpc>
              <a:spcBef>
                <a:spcPts val="0"/>
              </a:spcBef>
              <a:spcAft>
                <a:spcPts val="600"/>
              </a:spcAft>
              <a:buFont typeface="Symbol" panose="05050102010706020507" pitchFamily="18" charset="2"/>
              <a:buChar char="-"/>
            </a:pPr>
            <a:r>
              <a:rPr lang="en-GB" sz="2000" dirty="0">
                <a:solidFill>
                  <a:prstClr val="black"/>
                </a:solidFill>
                <a:latin typeface="Arial" panose="020B0604020202020204" pitchFamily="34" charset="0"/>
                <a:ea typeface="Source Sans Pro" panose="020B0503030403020204" pitchFamily="34" charset="0"/>
                <a:cs typeface="Arial" panose="020B0604020202020204" pitchFamily="34" charset="0"/>
              </a:rPr>
              <a:t>National and international regulations</a:t>
            </a:r>
          </a:p>
          <a:p>
            <a:pPr marL="663575" lvl="2" indent="-263525">
              <a:lnSpc>
                <a:spcPct val="125000"/>
              </a:lnSpc>
              <a:spcBef>
                <a:spcPts val="0"/>
              </a:spcBef>
              <a:spcAft>
                <a:spcPts val="600"/>
              </a:spcAft>
              <a:buFont typeface="Symbol" panose="05050102010706020507" pitchFamily="18" charset="2"/>
              <a:buChar char="-"/>
            </a:pPr>
            <a:endParaRPr lang="en-GB" sz="2000" dirty="0">
              <a:latin typeface="Arial" panose="020B0604020202020204" pitchFamily="34" charset="0"/>
              <a:ea typeface="Source Sans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10286708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4228E-BE6B-06A6-AF9C-EEE2C73CA64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A169EAC-7DC8-8903-BEFC-24723E196C0D}"/>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Literature</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72D5A033-2B90-A558-4FFC-653440E36035}"/>
              </a:ext>
            </a:extLst>
          </p:cNvPr>
          <p:cNvSpPr>
            <a:spLocks noGrp="1"/>
          </p:cNvSpPr>
          <p:nvPr>
            <p:ph type="sldNum" sz="quarter" idx="10"/>
          </p:nvPr>
        </p:nvSpPr>
        <p:spPr/>
        <p:txBody>
          <a:bodyPr/>
          <a:lstStyle/>
          <a:p>
            <a:fld id="{BBC95AA2-3B59-4831-8BC6-006282D7F8BD}" type="slidenum">
              <a:rPr lang="en-GB" smtClean="0"/>
              <a:t>37</a:t>
            </a:fld>
            <a:endParaRPr lang="en-GB"/>
          </a:p>
        </p:txBody>
      </p:sp>
      <p:sp>
        <p:nvSpPr>
          <p:cNvPr id="4" name="Content Placeholder 3">
            <a:extLst>
              <a:ext uri="{FF2B5EF4-FFF2-40B4-BE49-F238E27FC236}">
                <a16:creationId xmlns:a16="http://schemas.microsoft.com/office/drawing/2014/main" id="{5C0BE465-C83F-D562-457E-3211D1ADEF9C}"/>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sp>
        <p:nvSpPr>
          <p:cNvPr id="5" name="Inhaltsplatzhalter 2">
            <a:extLst>
              <a:ext uri="{FF2B5EF4-FFF2-40B4-BE49-F238E27FC236}">
                <a16:creationId xmlns:a16="http://schemas.microsoft.com/office/drawing/2014/main" id="{6580A17E-4576-86E9-351F-B3239FF21B2E}"/>
              </a:ext>
            </a:extLst>
          </p:cNvPr>
          <p:cNvSpPr>
            <a:spLocks/>
          </p:cNvSpPr>
          <p:nvPr/>
        </p:nvSpPr>
        <p:spPr bwMode="auto">
          <a:xfrm>
            <a:off x="661688" y="1206327"/>
            <a:ext cx="10880283" cy="5320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80975" indent="-180975" defTabSz="895350" eaLnBrk="0" hangingPunct="0">
              <a:spcBef>
                <a:spcPct val="20000"/>
              </a:spcBef>
              <a:buChar char="•"/>
              <a:defRPr sz="3200">
                <a:solidFill>
                  <a:schemeClr val="tx1"/>
                </a:solidFill>
                <a:latin typeface="Arial" charset="0"/>
                <a:cs typeface="Arial" charset="0"/>
              </a:defRPr>
            </a:lvl1pPr>
            <a:lvl2pPr marL="742950" indent="-285750" defTabSz="895350" eaLnBrk="0" hangingPunct="0">
              <a:spcBef>
                <a:spcPct val="20000"/>
              </a:spcBef>
              <a:buChar char="–"/>
              <a:defRPr sz="2800">
                <a:solidFill>
                  <a:schemeClr val="tx1"/>
                </a:solidFill>
                <a:latin typeface="Arial" charset="0"/>
                <a:cs typeface="Arial" charset="0"/>
              </a:defRPr>
            </a:lvl2pPr>
            <a:lvl3pPr marL="1143000" indent="-228600" defTabSz="895350" eaLnBrk="0" hangingPunct="0">
              <a:spcBef>
                <a:spcPct val="20000"/>
              </a:spcBef>
              <a:buChar char="•"/>
              <a:defRPr sz="2400">
                <a:solidFill>
                  <a:schemeClr val="tx1"/>
                </a:solidFill>
                <a:latin typeface="Arial" charset="0"/>
                <a:cs typeface="Arial" charset="0"/>
              </a:defRPr>
            </a:lvl3pPr>
            <a:lvl4pPr marL="1600200" indent="-228600" defTabSz="895350" eaLnBrk="0" hangingPunct="0">
              <a:spcBef>
                <a:spcPct val="20000"/>
              </a:spcBef>
              <a:buChar char="–"/>
              <a:defRPr sz="2000">
                <a:solidFill>
                  <a:schemeClr val="tx1"/>
                </a:solidFill>
                <a:latin typeface="Arial" charset="0"/>
                <a:cs typeface="Arial" charset="0"/>
              </a:defRPr>
            </a:lvl4pPr>
            <a:lvl5pPr marL="2057400" indent="-228600" defTabSz="895350" eaLnBrk="0" hangingPunct="0">
              <a:spcBef>
                <a:spcPct val="20000"/>
              </a:spcBef>
              <a:buChar char="»"/>
              <a:defRPr sz="2000">
                <a:solidFill>
                  <a:schemeClr val="tx1"/>
                </a:solidFill>
                <a:latin typeface="Arial" charset="0"/>
                <a:cs typeface="Arial" charset="0"/>
              </a:defRPr>
            </a:lvl5pPr>
            <a:lvl6pPr marL="2514600" indent="-228600" defTabSz="895350" eaLnBrk="0" fontAlgn="base" hangingPunct="0">
              <a:spcBef>
                <a:spcPct val="20000"/>
              </a:spcBef>
              <a:spcAft>
                <a:spcPct val="0"/>
              </a:spcAft>
              <a:buChar char="»"/>
              <a:defRPr sz="2000">
                <a:solidFill>
                  <a:schemeClr val="tx1"/>
                </a:solidFill>
                <a:latin typeface="Arial" charset="0"/>
                <a:cs typeface="Arial" charset="0"/>
              </a:defRPr>
            </a:lvl6pPr>
            <a:lvl7pPr marL="2971800" indent="-228600" defTabSz="895350" eaLnBrk="0" fontAlgn="base" hangingPunct="0">
              <a:spcBef>
                <a:spcPct val="20000"/>
              </a:spcBef>
              <a:spcAft>
                <a:spcPct val="0"/>
              </a:spcAft>
              <a:buChar char="»"/>
              <a:defRPr sz="2000">
                <a:solidFill>
                  <a:schemeClr val="tx1"/>
                </a:solidFill>
                <a:latin typeface="Arial" charset="0"/>
                <a:cs typeface="Arial" charset="0"/>
              </a:defRPr>
            </a:lvl7pPr>
            <a:lvl8pPr marL="3429000" indent="-228600" defTabSz="895350" eaLnBrk="0" fontAlgn="base" hangingPunct="0">
              <a:spcBef>
                <a:spcPct val="20000"/>
              </a:spcBef>
              <a:spcAft>
                <a:spcPct val="0"/>
              </a:spcAft>
              <a:buChar char="»"/>
              <a:defRPr sz="2000">
                <a:solidFill>
                  <a:schemeClr val="tx1"/>
                </a:solidFill>
                <a:latin typeface="Arial" charset="0"/>
                <a:cs typeface="Arial" charset="0"/>
              </a:defRPr>
            </a:lvl8pPr>
            <a:lvl9pPr marL="3886200" indent="-228600" defTabSz="895350" eaLnBrk="0" fontAlgn="base" hangingPunct="0">
              <a:spcBef>
                <a:spcPct val="20000"/>
              </a:spcBef>
              <a:spcAft>
                <a:spcPct val="0"/>
              </a:spcAft>
              <a:buChar char="»"/>
              <a:defRPr sz="2000">
                <a:solidFill>
                  <a:schemeClr val="tx1"/>
                </a:solidFill>
                <a:latin typeface="Arial" charset="0"/>
                <a:cs typeface="Arial" charset="0"/>
              </a:defRPr>
            </a:lvl9pPr>
          </a:lstStyle>
          <a:p>
            <a:pPr marL="1260475" lvl="0" indent="-1260475" defTabSz="914400" fontAlgn="base">
              <a:spcBef>
                <a:spcPct val="0"/>
              </a:spcBef>
              <a:spcAft>
                <a:spcPts val="600"/>
              </a:spcAft>
              <a:buNone/>
              <a:tabLst>
                <a:tab pos="288925" algn="l"/>
              </a:tabLst>
            </a:pPr>
            <a:r>
              <a:rPr lang="en-US" altLang="de-DE" sz="1200" dirty="0">
                <a:latin typeface="Source Sans Pro" panose="020B0503030403020204" pitchFamily="34" charset="0"/>
                <a:ea typeface="Source Sans Pro" panose="020B0503030403020204" pitchFamily="34" charset="0"/>
                <a:cs typeface="Times New Roman" panose="02020603050405020304" pitchFamily="18" charset="0"/>
              </a:rPr>
              <a:t>[Albers et al.] 	H</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a:t>
            </a:r>
            <a:r>
              <a:rPr lang="en-US" altLang="de-DE" sz="1200" b="1" dirty="0" bmk="">
                <a:latin typeface="Source Sans Pro" panose="020B0503030403020204" pitchFamily="34" charset="0"/>
                <a:ea typeface="Source Sans Pro" panose="020B0503030403020204" pitchFamily="34" charset="0"/>
                <a:cs typeface="Times New Roman" panose="02020603050405020304" pitchFamily="18" charset="0"/>
              </a:rPr>
              <a:t>Albers</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S. Greiner, H. Seifert, and U. Kuehne, “Recycling of wind turbine rotor blades. Fact or fiction?: Recycling von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Rotorblaettern</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aus</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Windenergieanlagen</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Fakt</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oder</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Fiktion</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(in English; German), </a:t>
            </a:r>
            <a:r>
              <a:rPr lang="en-US" altLang="de-DE" sz="1200" i="1" dirty="0" bmk="">
                <a:latin typeface="Source Sans Pro" panose="020B0503030403020204" pitchFamily="34" charset="0"/>
                <a:ea typeface="Source Sans Pro" panose="020B0503030403020204" pitchFamily="34" charset="0"/>
                <a:cs typeface="Times New Roman" panose="02020603050405020304" pitchFamily="18" charset="0"/>
              </a:rPr>
              <a:t>DEWI-</a:t>
            </a:r>
            <a:r>
              <a:rPr lang="en-US" altLang="de-DE" sz="1200" i="1" dirty="0" err="1" bmk="">
                <a:latin typeface="Source Sans Pro" panose="020B0503030403020204" pitchFamily="34" charset="0"/>
                <a:ea typeface="Source Sans Pro" panose="020B0503030403020204" pitchFamily="34" charset="0"/>
                <a:cs typeface="Times New Roman" panose="02020603050405020304" pitchFamily="18" charset="0"/>
              </a:rPr>
              <a:t>Magazin</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2009. [Online]. Available: https://​www.osti.gov​/​</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etdeweb</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biblio</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/​21214142 </a:t>
            </a:r>
          </a:p>
          <a:p>
            <a:pPr marL="1260475" lvl="0" indent="-1260475" defTabSz="914400" fontAlgn="base">
              <a:spcBef>
                <a:spcPct val="0"/>
              </a:spcBef>
              <a:spcAft>
                <a:spcPts val="600"/>
              </a:spcAft>
              <a:buNone/>
              <a:tabLst>
                <a:tab pos="288925" algn="l"/>
              </a:tabLst>
            </a:pP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[Potting et al.] 	J. </a:t>
            </a:r>
            <a:r>
              <a:rPr lang="en-US" altLang="de-DE" sz="1200" b="1" dirty="0" bmk="">
                <a:latin typeface="Source Sans Pro" panose="020B0503030403020204" pitchFamily="34" charset="0"/>
                <a:ea typeface="Source Sans Pro" panose="020B0503030403020204" pitchFamily="34" charset="0"/>
                <a:cs typeface="Times New Roman" panose="02020603050405020304" pitchFamily="18" charset="0"/>
              </a:rPr>
              <a:t>Potting</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M.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Hekkert</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E. Worrell, and A.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Hanemaaijer</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“Circular Economy: Measuring innovation in the product chain,” Accessed: Jan. 25 2023. [Online]. Available: https://​www.pbl.nl​/​sites/​default/​files/​downloads/​</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pbl</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-​2016-​circular-​economy-​measuring-​innovation-​in-​product-​chains-​2544.pdf</a:t>
            </a:r>
          </a:p>
          <a:p>
            <a:pPr marL="1260475" lvl="0" indent="-1260475" defTabSz="914400" fontAlgn="base">
              <a:spcBef>
                <a:spcPct val="0"/>
              </a:spcBef>
              <a:spcAft>
                <a:spcPts val="600"/>
              </a:spcAft>
              <a:buNone/>
              <a:tabLst>
                <a:tab pos="288925" algn="l"/>
              </a:tabLst>
            </a:pP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Johst</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et al. 1] 	</a:t>
            </a:r>
            <a:r>
              <a:rPr lang="en-US" altLang="de-DE" sz="1200" b="1" dirty="0" bmk="">
                <a:latin typeface="Source Sans Pro" panose="020B0503030403020204" pitchFamily="34" charset="0"/>
                <a:ea typeface="Source Sans Pro" panose="020B0503030403020204" pitchFamily="34" charset="0"/>
                <a:cs typeface="Times New Roman" panose="02020603050405020304" pitchFamily="18" charset="0"/>
              </a:rPr>
              <a:t>P. Johst</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M. Kucher, P. Schulz, A. Knorr, R. Kupfer, and R. Böhm, “Identification of circular eco-subsystems for end-of-life aviation composite components based on a systematized R6-strategy,” vol. 2526, no. 1, p. 12055, 2023,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doi</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10.1088/1742-6596/2526/1/012055.</a:t>
            </a:r>
          </a:p>
          <a:p>
            <a:pPr marL="1260475" lvl="0" indent="-1260475" defTabSz="914400" fontAlgn="base">
              <a:spcBef>
                <a:spcPct val="0"/>
              </a:spcBef>
              <a:spcAft>
                <a:spcPts val="600"/>
              </a:spcAft>
              <a:buNone/>
              <a:tabLst>
                <a:tab pos="288925" algn="l"/>
              </a:tabLst>
            </a:pP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[Larsen] 	</a:t>
            </a:r>
            <a:r>
              <a:rPr lang="en-US" altLang="de-DE" sz="1200" b="1" dirty="0" bmk="">
                <a:latin typeface="Source Sans Pro" panose="020B0503030403020204" pitchFamily="34" charset="0"/>
                <a:ea typeface="Source Sans Pro" panose="020B0503030403020204" pitchFamily="34" charset="0"/>
                <a:cs typeface="Times New Roman" panose="02020603050405020304" pitchFamily="18" charset="0"/>
              </a:rPr>
              <a:t>K. Larsen</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“Recycling wind turbine blades,” Renewable Energy Focus, vol. 9, no. 7, pp. 70–73, 2009,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doi</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10.1016/S1755-0084(09)70045-6.</a:t>
            </a:r>
          </a:p>
          <a:p>
            <a:pPr marL="1260475" lvl="0" indent="-1260475" defTabSz="914400" fontAlgn="base">
              <a:spcBef>
                <a:spcPct val="0"/>
              </a:spcBef>
              <a:spcAft>
                <a:spcPts val="600"/>
              </a:spcAft>
              <a:buNone/>
              <a:tabLst>
                <a:tab pos="288925" algn="l"/>
              </a:tabLst>
            </a:pP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[Schmid et al.] 	</a:t>
            </a:r>
            <a:r>
              <a:rPr lang="en-US" altLang="de-DE" sz="1200" b="1" dirty="0" bmk="">
                <a:latin typeface="Source Sans Pro" panose="020B0503030403020204" pitchFamily="34" charset="0"/>
                <a:ea typeface="Source Sans Pro" panose="020B0503030403020204" pitchFamily="34" charset="0"/>
                <a:cs typeface="Times New Roman" panose="02020603050405020304" pitchFamily="18" charset="0"/>
              </a:rPr>
              <a:t>M. Schmid</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N. Ramon, A.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Dierckx</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and T. Wegman, </a:t>
            </a:r>
            <a:r>
              <a:rPr lang="en-US" altLang="de-DE" sz="1200" b="1" i="1" dirty="0" err="1" bmk="">
                <a:latin typeface="Source Sans Pro" panose="020B0503030403020204" pitchFamily="34" charset="0"/>
                <a:ea typeface="Source Sans Pro" panose="020B0503030403020204" pitchFamily="34" charset="0"/>
                <a:cs typeface="Times New Roman" panose="02020603050405020304" pitchFamily="18" charset="0"/>
              </a:rPr>
              <a:t>WindEurope</a:t>
            </a:r>
            <a:r>
              <a:rPr lang="en-US" altLang="de-DE" sz="1200" i="1" dirty="0" bmk="">
                <a:latin typeface="Source Sans Pro" panose="020B0503030403020204" pitchFamily="34" charset="0"/>
                <a:ea typeface="Source Sans Pro" panose="020B0503030403020204" pitchFamily="34" charset="0"/>
                <a:cs typeface="Times New Roman" panose="02020603050405020304" pitchFamily="18" charset="0"/>
              </a:rPr>
              <a:t>-Accelerating-wind-turbine-blade-circularity. </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[Online]. Available: https://​windeurope.org​/​wp-​content/​uploads/​files/​about-​wind/​reports/​</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WindEurope</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-​Accelerating-​wind-​turbine-​blade-​circularity.pdf (accessed: Jan. 23 2023).</a:t>
            </a:r>
          </a:p>
          <a:p>
            <a:pPr marL="1260475" lvl="0" indent="-1260475" defTabSz="914400" fontAlgn="base">
              <a:spcBef>
                <a:spcPct val="0"/>
              </a:spcBef>
              <a:spcAft>
                <a:spcPts val="600"/>
              </a:spcAft>
              <a:buNone/>
              <a:tabLst>
                <a:tab pos="288925" algn="l"/>
              </a:tabLst>
            </a:pP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Kucher</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et al.] 	</a:t>
            </a:r>
            <a:r>
              <a:rPr lang="en-US" altLang="de-DE" sz="1200" b="1" dirty="0" bmk="">
                <a:latin typeface="Source Sans Pro" panose="020B0503030403020204" pitchFamily="34" charset="0"/>
                <a:ea typeface="Source Sans Pro" panose="020B0503030403020204" pitchFamily="34" charset="0"/>
                <a:cs typeface="Times New Roman" panose="02020603050405020304" pitchFamily="18" charset="0"/>
              </a:rPr>
              <a:t>M. Kucher</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P. Johst, M. Lizaranzu, F.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Lahuerta</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and R. Böhm, “A Micromechanical Modeling Approach for the Estimation of the Weathering-Induced Degradation of Wind Turbine Blades,”</a:t>
            </a:r>
            <a:r>
              <a:rPr lang="en-US" altLang="de-DE" sz="1200" dirty="0">
                <a:latin typeface="Source Sans Pro" panose="020B0503030403020204" pitchFamily="34" charset="0"/>
                <a:ea typeface="Source Sans Pro" panose="020B0503030403020204" pitchFamily="34" charset="0"/>
                <a:cs typeface="Times New Roman" panose="02020603050405020304" pitchFamily="18" charset="0"/>
              </a:rPr>
              <a:t> </a:t>
            </a:r>
            <a:r>
              <a:rPr lang="en-US" altLang="de-DE" sz="1200" i="1" dirty="0">
                <a:latin typeface="Source Sans Pro" panose="020B0503030403020204" pitchFamily="34" charset="0"/>
                <a:ea typeface="Source Sans Pro" panose="020B0503030403020204" pitchFamily="34" charset="0"/>
                <a:cs typeface="Times New Roman" panose="02020603050405020304" pitchFamily="18" charset="0"/>
              </a:rPr>
              <a:t>Mater Circ Econ</a:t>
            </a:r>
            <a:r>
              <a:rPr lang="en-US" altLang="de-DE" sz="1200" dirty="0">
                <a:latin typeface="Source Sans Pro" panose="020B0503030403020204" pitchFamily="34" charset="0"/>
                <a:ea typeface="Source Sans Pro" panose="020B0503030403020204" pitchFamily="34" charset="0"/>
                <a:cs typeface="Times New Roman" panose="02020603050405020304" pitchFamily="18" charset="0"/>
              </a:rPr>
              <a:t>, 2023, </a:t>
            </a:r>
            <a:r>
              <a:rPr lang="en-US" altLang="de-DE" sz="1200" dirty="0" err="1">
                <a:latin typeface="Source Sans Pro" panose="020B0503030403020204" pitchFamily="34" charset="0"/>
                <a:ea typeface="Source Sans Pro" panose="020B0503030403020204" pitchFamily="34" charset="0"/>
                <a:cs typeface="Times New Roman" panose="02020603050405020304" pitchFamily="18" charset="0"/>
              </a:rPr>
              <a:t>doi</a:t>
            </a:r>
            <a:r>
              <a:rPr lang="en-US" altLang="de-DE" sz="1200" dirty="0">
                <a:latin typeface="Source Sans Pro" panose="020B0503030403020204" pitchFamily="34" charset="0"/>
                <a:ea typeface="Source Sans Pro" panose="020B0503030403020204" pitchFamily="34" charset="0"/>
                <a:cs typeface="Times New Roman" panose="02020603050405020304" pitchFamily="18" charset="0"/>
              </a:rPr>
              <a:t>: 10.1007/s42824-023-00088-4.</a:t>
            </a:r>
          </a:p>
          <a:p>
            <a:pPr marL="1260475" lvl="0" indent="-1260475" defTabSz="914400" fontAlgn="base">
              <a:spcBef>
                <a:spcPct val="0"/>
              </a:spcBef>
              <a:spcAft>
                <a:spcPts val="600"/>
              </a:spcAft>
              <a:buNone/>
              <a:tabLst>
                <a:tab pos="288925" algn="l"/>
              </a:tabLst>
            </a:pPr>
            <a:r>
              <a:rPr lang="en-US" sz="1200" dirty="0">
                <a:latin typeface="Source Sans Pro" panose="020B0503030403020204" pitchFamily="34" charset="0"/>
                <a:ea typeface="Source Sans Pro" panose="020B0503030403020204" pitchFamily="34" charset="0"/>
              </a:rPr>
              <a:t>[Ullah et al.]	</a:t>
            </a:r>
            <a:r>
              <a:rPr lang="en-US" sz="1200" b="1" dirty="0">
                <a:latin typeface="Source Sans Pro" panose="020B0503030403020204" pitchFamily="34" charset="0"/>
                <a:ea typeface="Source Sans Pro" panose="020B0503030403020204" pitchFamily="34" charset="0"/>
              </a:rPr>
              <a:t>Z. Ullah</a:t>
            </a:r>
            <a:r>
              <a:rPr lang="en-US" sz="1200" dirty="0">
                <a:latin typeface="Source Sans Pro" panose="020B0503030403020204" pitchFamily="34" charset="0"/>
                <a:ea typeface="Source Sans Pro" panose="020B0503030403020204" pitchFamily="34" charset="0"/>
              </a:rPr>
              <a:t>, S.A. </a:t>
            </a:r>
            <a:r>
              <a:rPr lang="en-US" sz="1200" dirty="0" err="1">
                <a:latin typeface="Source Sans Pro" panose="020B0503030403020204" pitchFamily="34" charset="0"/>
                <a:ea typeface="Source Sans Pro" panose="020B0503030403020204" pitchFamily="34" charset="0"/>
              </a:rPr>
              <a:t>Grammatikos</a:t>
            </a:r>
            <a:r>
              <a:rPr lang="en-US" sz="1200" dirty="0">
                <a:latin typeface="Source Sans Pro" panose="020B0503030403020204" pitchFamily="34" charset="0"/>
                <a:ea typeface="Source Sans Pro" panose="020B0503030403020204" pitchFamily="34" charset="0"/>
              </a:rPr>
              <a:t>, M.C. </a:t>
            </a:r>
            <a:r>
              <a:rPr lang="en-US" sz="1200" dirty="0" err="1">
                <a:latin typeface="Source Sans Pro" panose="020B0503030403020204" pitchFamily="34" charset="0"/>
                <a:ea typeface="Source Sans Pro" panose="020B0503030403020204" pitchFamily="34" charset="0"/>
              </a:rPr>
              <a:t>Evernden</a:t>
            </a:r>
            <a:r>
              <a:rPr lang="en-US" sz="1200" dirty="0">
                <a:latin typeface="Source Sans Pro" panose="020B0503030403020204" pitchFamily="34" charset="0"/>
                <a:ea typeface="Source Sans Pro" panose="020B0503030403020204" pitchFamily="34" charset="0"/>
              </a:rPr>
              <a:t>, C.J. Pearce, C. J. (2017). Multi-scale computational </a:t>
            </a:r>
            <a:r>
              <a:rPr lang="en-US" sz="1200" dirty="0" err="1">
                <a:latin typeface="Source Sans Pro" panose="020B0503030403020204" pitchFamily="34" charset="0"/>
                <a:ea typeface="Source Sans Pro" panose="020B0503030403020204" pitchFamily="34" charset="0"/>
              </a:rPr>
              <a:t>homogenisation</a:t>
            </a:r>
            <a:r>
              <a:rPr lang="en-US" sz="1200" dirty="0">
                <a:latin typeface="Source Sans Pro" panose="020B0503030403020204" pitchFamily="34" charset="0"/>
                <a:ea typeface="Source Sans Pro" panose="020B0503030403020204" pitchFamily="34" charset="0"/>
              </a:rPr>
              <a:t> to predict the long-term durability of composite structures. </a:t>
            </a:r>
            <a:r>
              <a:rPr lang="en-US" sz="1200" i="1" dirty="0">
                <a:latin typeface="Source Sans Pro" panose="020B0503030403020204" pitchFamily="34" charset="0"/>
                <a:ea typeface="Source Sans Pro" panose="020B0503030403020204" pitchFamily="34" charset="0"/>
              </a:rPr>
              <a:t>Computers &amp; Structures</a:t>
            </a:r>
            <a:r>
              <a:rPr lang="en-US" sz="1200" dirty="0">
                <a:latin typeface="Source Sans Pro" panose="020B0503030403020204" pitchFamily="34" charset="0"/>
                <a:ea typeface="Source Sans Pro" panose="020B0503030403020204" pitchFamily="34" charset="0"/>
              </a:rPr>
              <a:t>, </a:t>
            </a:r>
            <a:r>
              <a:rPr lang="en-US" sz="1200" i="1" dirty="0">
                <a:latin typeface="Source Sans Pro" panose="020B0503030403020204" pitchFamily="34" charset="0"/>
                <a:ea typeface="Source Sans Pro" panose="020B0503030403020204" pitchFamily="34" charset="0"/>
              </a:rPr>
              <a:t>181</a:t>
            </a:r>
            <a:r>
              <a:rPr lang="en-US" sz="1200" dirty="0">
                <a:latin typeface="Source Sans Pro" panose="020B0503030403020204" pitchFamily="34" charset="0"/>
                <a:ea typeface="Source Sans Pro" panose="020B0503030403020204" pitchFamily="34" charset="0"/>
              </a:rPr>
              <a:t>, 21-31</a:t>
            </a:r>
          </a:p>
          <a:p>
            <a:pPr marL="1260475" lvl="0" indent="-1260475" defTabSz="914400" fontAlgn="base">
              <a:spcBef>
                <a:spcPct val="0"/>
              </a:spcBef>
              <a:spcAft>
                <a:spcPts val="600"/>
              </a:spcAft>
              <a:buNone/>
              <a:tabLst>
                <a:tab pos="288925" algn="l"/>
              </a:tabLst>
            </a:pP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Johst</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et al. 2] 	</a:t>
            </a:r>
            <a:r>
              <a:rPr lang="en-US" altLang="de-DE" sz="1200" b="1" dirty="0" bmk="">
                <a:latin typeface="Source Sans Pro" panose="020B0503030403020204" pitchFamily="34" charset="0"/>
                <a:ea typeface="Source Sans Pro" panose="020B0503030403020204" pitchFamily="34" charset="0"/>
                <a:cs typeface="Times New Roman" panose="02020603050405020304" pitchFamily="18" charset="0"/>
              </a:rPr>
              <a:t> P. </a:t>
            </a:r>
            <a:r>
              <a:rPr lang="en-US" altLang="de-DE" sz="1200" b="1" dirty="0" err="1" bmk="">
                <a:latin typeface="Source Sans Pro" panose="020B0503030403020204" pitchFamily="34" charset="0"/>
                <a:ea typeface="Source Sans Pro" panose="020B0503030403020204" pitchFamily="34" charset="0"/>
                <a:cs typeface="Times New Roman" panose="02020603050405020304" pitchFamily="18" charset="0"/>
              </a:rPr>
              <a:t>Johst</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M.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Kucher</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M.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Bühl</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P. Schulz, R. Kupfer, L. Schilling, R.M. Santos, C. Carneiro, P. Voigt, N. </a:t>
            </a:r>
            <a:r>
              <a:rPr lang="en-US" altLang="de-DE" sz="1200" dirty="0" err="1" bmk="">
                <a:latin typeface="Source Sans Pro" panose="020B0503030403020204" pitchFamily="34" charset="0"/>
                <a:ea typeface="Source Sans Pro" panose="020B0503030403020204" pitchFamily="34" charset="0"/>
                <a:cs typeface="Times New Roman" panose="02020603050405020304" pitchFamily="18" charset="0"/>
              </a:rPr>
              <a:t>Modler</a:t>
            </a: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 and R. Böhm, “</a:t>
            </a:r>
            <a:r>
              <a:rPr lang="en-GB" sz="1200" dirty="0">
                <a:latin typeface="Source Sans Pro" panose="020B0503030403020204" pitchFamily="34" charset="0"/>
                <a:ea typeface="Source Sans Pro" panose="020B0503030403020204" pitchFamily="34" charset="0"/>
              </a:rPr>
              <a:t>Identification of circular ecosystems for the repurpose of decommissioned large-scale composite structures.”</a:t>
            </a:r>
            <a:r>
              <a:rPr lang="en-GB" sz="1200" b="1" dirty="0">
                <a:latin typeface="Source Sans Pro" panose="020B0503030403020204" pitchFamily="34" charset="0"/>
                <a:ea typeface="Source Sans Pro" panose="020B0503030403020204" pitchFamily="34" charset="0"/>
              </a:rPr>
              <a:t> </a:t>
            </a:r>
            <a:r>
              <a:rPr lang="en-US" sz="1200" i="1" dirty="0">
                <a:latin typeface="Source Sans Pro" panose="020B0503030403020204" pitchFamily="34" charset="0"/>
                <a:ea typeface="Source Sans Pro" panose="020B0503030403020204" pitchFamily="34" charset="0"/>
              </a:rPr>
              <a:t>Materials Circular Economy </a:t>
            </a:r>
            <a:r>
              <a:rPr lang="en-US" sz="1200" dirty="0">
                <a:latin typeface="Source Sans Pro" panose="020B0503030403020204" pitchFamily="34" charset="0"/>
                <a:ea typeface="Source Sans Pro" panose="020B0503030403020204" pitchFamily="34" charset="0"/>
              </a:rPr>
              <a:t>(2023), 5 (13), </a:t>
            </a:r>
            <a:r>
              <a:rPr lang="de-DE" sz="1200" dirty="0">
                <a:latin typeface="Source Sans Pro" panose="020B0503030403020204" pitchFamily="34" charset="0"/>
                <a:ea typeface="Source Sans Pro" panose="020B0503030403020204" pitchFamily="34" charset="0"/>
                <a:hlinkClick r:id="rId2">
                  <a:extLst>
                    <a:ext uri="{A12FA001-AC4F-418D-AE19-62706E023703}">
                      <ahyp:hlinkClr xmlns:ahyp="http://schemas.microsoft.com/office/drawing/2018/hyperlinkcolor" val="tx"/>
                    </a:ext>
                  </a:extLst>
                </a:hlinkClick>
              </a:rPr>
              <a:t>https://doi.org/10.1007/s42824-023-00085-7</a:t>
            </a:r>
            <a:endParaRPr lang="de-DE" sz="1200" dirty="0">
              <a:latin typeface="Source Sans Pro" panose="020B0503030403020204" pitchFamily="34" charset="0"/>
              <a:ea typeface="Source Sans Pro" panose="020B0503030403020204" pitchFamily="34" charset="0"/>
            </a:endParaRPr>
          </a:p>
          <a:p>
            <a:pPr marL="1260475" lvl="0" indent="-1260475" defTabSz="914400" fontAlgn="base">
              <a:spcBef>
                <a:spcPct val="0"/>
              </a:spcBef>
              <a:spcAft>
                <a:spcPts val="600"/>
              </a:spcAft>
              <a:buNone/>
              <a:tabLst>
                <a:tab pos="288925" algn="l"/>
              </a:tabLst>
            </a:pPr>
            <a:r>
              <a:rPr lang="en-US" altLang="de-DE" sz="1200" dirty="0" bmk="">
                <a:latin typeface="Source Sans Pro" panose="020B0503030403020204" pitchFamily="34" charset="0"/>
                <a:ea typeface="Source Sans Pro" panose="020B0503030403020204" pitchFamily="34" charset="0"/>
                <a:cs typeface="Times New Roman" panose="02020603050405020304" pitchFamily="18" charset="0"/>
              </a:rPr>
              <a:t>[Johst et al. 3]	</a:t>
            </a:r>
            <a:r>
              <a:rPr lang="en-US" altLang="de-DE" sz="1200" b="1" dirty="0">
                <a:latin typeface="Source Sans Pro" panose="020B0503030403020204" pitchFamily="34" charset="0"/>
                <a:ea typeface="Source Sans Pro" panose="020B0503030403020204" pitchFamily="34" charset="0"/>
              </a:rPr>
              <a:t>JOHST, P.</a:t>
            </a:r>
            <a:r>
              <a:rPr lang="en-US" altLang="de-DE" sz="1200" dirty="0">
                <a:latin typeface="Source Sans Pro" panose="020B0503030403020204" pitchFamily="34" charset="0"/>
                <a:ea typeface="Source Sans Pro" panose="020B0503030403020204" pitchFamily="34" charset="0"/>
              </a:rPr>
              <a:t>; LI, S., KIM, E.; BAE, S.; BÖHM, R.; NA, W.: Structural integrity assessment of reused wind turbine blade composite components with </a:t>
            </a:r>
            <a:r>
              <a:rPr lang="en-US" altLang="de-DE" sz="1200" dirty="0" err="1">
                <a:latin typeface="Source Sans Pro" panose="020B0503030403020204" pitchFamily="34" charset="0"/>
                <a:ea typeface="Source Sans Pro" panose="020B0503030403020204" pitchFamily="34" charset="0"/>
              </a:rPr>
              <a:t>acou-stic</a:t>
            </a:r>
            <a:r>
              <a:rPr lang="en-US" altLang="de-DE" sz="1200" dirty="0">
                <a:latin typeface="Source Sans Pro" panose="020B0503030403020204" pitchFamily="34" charset="0"/>
                <a:ea typeface="Source Sans Pro" panose="020B0503030403020204" pitchFamily="34" charset="0"/>
              </a:rPr>
              <a:t> emission testing and </a:t>
            </a:r>
            <a:r>
              <a:rPr lang="en-US" altLang="de-DE" sz="1200" dirty="0" err="1">
                <a:latin typeface="Source Sans Pro" panose="020B0503030403020204" pitchFamily="34" charset="0"/>
                <a:ea typeface="Source Sans Pro" panose="020B0503030403020204" pitchFamily="34" charset="0"/>
              </a:rPr>
              <a:t>Ib</a:t>
            </a:r>
            <a:r>
              <a:rPr lang="en-US" altLang="de-DE" sz="1200" dirty="0">
                <a:latin typeface="Source Sans Pro" panose="020B0503030403020204" pitchFamily="34" charset="0"/>
                <a:ea typeface="Source Sans Pro" panose="020B0503030403020204" pitchFamily="34" charset="0"/>
              </a:rPr>
              <a:t>-value analysis. Composites Part B: Engineering 301 (2025) 112490,  </a:t>
            </a:r>
            <a:r>
              <a:rPr lang="en-US" altLang="de-DE" sz="1200" dirty="0">
                <a:latin typeface="Source Sans Pro" panose="020B0503030403020204" pitchFamily="34" charset="0"/>
                <a:ea typeface="Source Sans Pro" panose="020B0503030403020204" pitchFamily="34" charset="0"/>
                <a:hlinkClick r:id="rId3">
                  <a:extLst>
                    <a:ext uri="{A12FA001-AC4F-418D-AE19-62706E023703}">
                      <ahyp:hlinkClr xmlns:ahyp="http://schemas.microsoft.com/office/drawing/2018/hyperlinkcolor" val="tx"/>
                    </a:ext>
                  </a:extLst>
                </a:hlinkClick>
              </a:rPr>
              <a:t>https://doi.org/10.1016/j.compositesb.2025.112490</a:t>
            </a:r>
            <a:endParaRPr lang="en-US" altLang="de-DE" sz="1200" dirty="0">
              <a:latin typeface="Source Sans Pro" panose="020B0503030403020204" pitchFamily="34" charset="0"/>
              <a:ea typeface="Source Sans Pro" panose="020B0503030403020204" pitchFamily="34" charset="0"/>
            </a:endParaRPr>
          </a:p>
          <a:p>
            <a:pPr marL="1260475" lvl="0" indent="-1260475" defTabSz="914400" fontAlgn="base">
              <a:spcBef>
                <a:spcPct val="0"/>
              </a:spcBef>
              <a:spcAft>
                <a:spcPts val="600"/>
              </a:spcAft>
              <a:buNone/>
              <a:tabLst>
                <a:tab pos="288925" algn="l"/>
              </a:tabLst>
            </a:pPr>
            <a:r>
              <a:rPr lang="en-US" altLang="de-DE" sz="1200" dirty="0">
                <a:latin typeface="Source Sans Pro" panose="020B0503030403020204" pitchFamily="34" charset="0"/>
                <a:ea typeface="Source Sans Pro" panose="020B0503030403020204" pitchFamily="34" charset="0"/>
              </a:rPr>
              <a:t>[Moutinho et al.]	</a:t>
            </a:r>
            <a:r>
              <a:rPr lang="en-US" altLang="de-DE" sz="1200" b="1" dirty="0">
                <a:latin typeface="Source Sans Pro" panose="020B0503030403020204" pitchFamily="34" charset="0"/>
                <a:ea typeface="Source Sans Pro" panose="020B0503030403020204" pitchFamily="34" charset="0"/>
              </a:rPr>
              <a:t>MOUTINHO, M.</a:t>
            </a:r>
            <a:r>
              <a:rPr lang="en-US" altLang="de-DE" sz="1200" dirty="0">
                <a:latin typeface="Source Sans Pro" panose="020B0503030403020204" pitchFamily="34" charset="0"/>
                <a:ea typeface="Source Sans Pro" panose="020B0503030403020204" pitchFamily="34" charset="0"/>
              </a:rPr>
              <a:t>; ROCHA, R.; ATTELN, D.; JOHST, P.; BÖHM, R.; CHATZIPANAGIOTOU, K.-R.; STAMKOPOULOU, E.; KOUMOULOS, E.P.; ARAÚJO, A.: Repurposing </a:t>
            </a:r>
            <a:r>
              <a:rPr lang="en-US" altLang="de-DE" sz="1200" dirty="0" err="1">
                <a:latin typeface="Source Sans Pro" panose="020B0503030403020204" pitchFamily="34" charset="0"/>
                <a:ea typeface="Source Sans Pro" panose="020B0503030403020204" pitchFamily="34" charset="0"/>
              </a:rPr>
              <a:t>EoL</a:t>
            </a:r>
            <a:r>
              <a:rPr lang="en-US" altLang="de-DE" sz="1200" dirty="0">
                <a:latin typeface="Source Sans Pro" panose="020B0503030403020204" pitchFamily="34" charset="0"/>
                <a:ea typeface="Source Sans Pro" panose="020B0503030403020204" pitchFamily="34" charset="0"/>
              </a:rPr>
              <a:t> WTB components into a large-scale PV-floating demonstrator. Sustainability (2025), 17, 8717. https://doi.org/10.3390/su17198717 	</a:t>
            </a:r>
            <a:endParaRPr lang="de-DE" sz="1200" dirty="0">
              <a:latin typeface="Source Sans Pro" panose="020B0503030403020204" pitchFamily="34" charset="0"/>
              <a:ea typeface="Source Sans Pro" panose="020B0503030403020204" pitchFamily="34" charset="0"/>
            </a:endParaRPr>
          </a:p>
          <a:p>
            <a:pPr marL="1260475" lvl="0" indent="-1260475" defTabSz="914400" fontAlgn="base">
              <a:spcBef>
                <a:spcPct val="0"/>
              </a:spcBef>
              <a:spcAft>
                <a:spcPts val="600"/>
              </a:spcAft>
              <a:buNone/>
              <a:tabLst>
                <a:tab pos="288925" algn="l"/>
              </a:tabLst>
            </a:pPr>
            <a:endParaRPr lang="en-US" altLang="de-DE" sz="12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18764354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532A78-FFE5-1BB7-BCF5-B9D1A6A93658}"/>
              </a:ext>
            </a:extLst>
          </p:cNvPr>
          <p:cNvSpPr>
            <a:spLocks noGrp="1"/>
          </p:cNvSpPr>
          <p:nvPr>
            <p:ph type="body" sz="quarter" idx="10"/>
          </p:nvPr>
        </p:nvSpPr>
        <p:spPr>
          <a:xfrm>
            <a:off x="7495101" y="3840210"/>
            <a:ext cx="3107975" cy="409575"/>
          </a:xfrm>
        </p:spPr>
        <p:txBody>
          <a:bodyPr/>
          <a:lstStyle/>
          <a:p>
            <a:r>
              <a:rPr lang="en-US" dirty="0"/>
              <a:t>Prof. Robert Böhm</a:t>
            </a:r>
          </a:p>
        </p:txBody>
      </p:sp>
      <p:sp>
        <p:nvSpPr>
          <p:cNvPr id="3" name="Text Placeholder 2">
            <a:extLst>
              <a:ext uri="{FF2B5EF4-FFF2-40B4-BE49-F238E27FC236}">
                <a16:creationId xmlns:a16="http://schemas.microsoft.com/office/drawing/2014/main" id="{9765CB60-16FA-4E52-1AD8-F2FA18A67F7A}"/>
              </a:ext>
            </a:extLst>
          </p:cNvPr>
          <p:cNvSpPr>
            <a:spLocks noGrp="1"/>
          </p:cNvSpPr>
          <p:nvPr>
            <p:ph type="body" sz="quarter" idx="11"/>
          </p:nvPr>
        </p:nvSpPr>
        <p:spPr>
          <a:xfrm>
            <a:off x="7333513" y="4249786"/>
            <a:ext cx="3420036" cy="439736"/>
          </a:xfrm>
        </p:spPr>
        <p:txBody>
          <a:bodyPr/>
          <a:lstStyle/>
          <a:p>
            <a:r>
              <a:rPr lang="en-US" dirty="0"/>
              <a:t>robert.boehm@htwk-Leipzig.de</a:t>
            </a:r>
          </a:p>
        </p:txBody>
      </p:sp>
      <p:sp>
        <p:nvSpPr>
          <p:cNvPr id="5" name="Text Placeholder 4">
            <a:extLst>
              <a:ext uri="{FF2B5EF4-FFF2-40B4-BE49-F238E27FC236}">
                <a16:creationId xmlns:a16="http://schemas.microsoft.com/office/drawing/2014/main" id="{DA02A27A-91FD-76B7-4EDC-69458A4FDAC7}"/>
              </a:ext>
            </a:extLst>
          </p:cNvPr>
          <p:cNvSpPr>
            <a:spLocks noGrp="1"/>
          </p:cNvSpPr>
          <p:nvPr>
            <p:ph type="body" sz="quarter" idx="12"/>
          </p:nvPr>
        </p:nvSpPr>
        <p:spPr>
          <a:xfrm>
            <a:off x="6225356" y="4719682"/>
            <a:ext cx="5647466" cy="409575"/>
          </a:xfrm>
        </p:spPr>
        <p:txBody>
          <a:bodyPr/>
          <a:lstStyle/>
          <a:p>
            <a:r>
              <a:rPr lang="en-US" dirty="0"/>
              <a:t>HTWK Leipzig (Germany)</a:t>
            </a:r>
          </a:p>
        </p:txBody>
      </p:sp>
      <p:sp>
        <p:nvSpPr>
          <p:cNvPr id="4" name="Slide Number Placeholder 3">
            <a:extLst>
              <a:ext uri="{FF2B5EF4-FFF2-40B4-BE49-F238E27FC236}">
                <a16:creationId xmlns:a16="http://schemas.microsoft.com/office/drawing/2014/main" id="{066B6B9D-5021-4893-AFD9-4DB4612977E1}"/>
              </a:ext>
            </a:extLst>
          </p:cNvPr>
          <p:cNvSpPr>
            <a:spLocks noGrp="1"/>
          </p:cNvSpPr>
          <p:nvPr>
            <p:ph type="sldNum" sz="quarter" idx="13"/>
          </p:nvPr>
        </p:nvSpPr>
        <p:spPr/>
        <p:txBody>
          <a:bodyPr/>
          <a:lstStyle/>
          <a:p>
            <a:fld id="{BBC95AA2-3B59-4831-8BC6-006282D7F8BD}" type="slidenum">
              <a:rPr lang="en-GB" smtClean="0"/>
              <a:t>38</a:t>
            </a:fld>
            <a:endParaRPr lang="en-GB"/>
          </a:p>
        </p:txBody>
      </p:sp>
      <p:sp>
        <p:nvSpPr>
          <p:cNvPr id="6" name="Text Placeholder 1">
            <a:extLst>
              <a:ext uri="{FF2B5EF4-FFF2-40B4-BE49-F238E27FC236}">
                <a16:creationId xmlns:a16="http://schemas.microsoft.com/office/drawing/2014/main" id="{76FBD130-061C-8DE3-850A-97CD6BED03C3}"/>
              </a:ext>
            </a:extLst>
          </p:cNvPr>
          <p:cNvSpPr txBox="1">
            <a:spLocks/>
          </p:cNvSpPr>
          <p:nvPr/>
        </p:nvSpPr>
        <p:spPr>
          <a:xfrm>
            <a:off x="7495101" y="2139953"/>
            <a:ext cx="3107975" cy="409575"/>
          </a:xfrm>
          <a:prstGeom prst="rect">
            <a:avLst/>
          </a:prstGeom>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6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t>Dr. </a:t>
            </a:r>
            <a:r>
              <a:rPr lang="de-DE" dirty="0" err="1"/>
              <a:t>Andreia</a:t>
            </a:r>
            <a:r>
              <a:rPr lang="de-DE" dirty="0"/>
              <a:t> Araújo</a:t>
            </a:r>
            <a:endParaRPr lang="en-US" dirty="0"/>
          </a:p>
        </p:txBody>
      </p:sp>
      <p:sp>
        <p:nvSpPr>
          <p:cNvPr id="7" name="Text Placeholder 2">
            <a:extLst>
              <a:ext uri="{FF2B5EF4-FFF2-40B4-BE49-F238E27FC236}">
                <a16:creationId xmlns:a16="http://schemas.microsoft.com/office/drawing/2014/main" id="{09E9C9FE-99C2-3942-8A76-5D0F66CA0DFE}"/>
              </a:ext>
            </a:extLst>
          </p:cNvPr>
          <p:cNvSpPr txBox="1">
            <a:spLocks/>
          </p:cNvSpPr>
          <p:nvPr/>
        </p:nvSpPr>
        <p:spPr>
          <a:xfrm>
            <a:off x="7333513" y="2549529"/>
            <a:ext cx="3420036" cy="439736"/>
          </a:xfrm>
          <a:prstGeom prst="rect">
            <a:avLst/>
          </a:prstGeom>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lang="en-US" sz="1600" b="1" kern="1200" dirty="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t>aaraujo@inegi.up.pt</a:t>
            </a:r>
          </a:p>
        </p:txBody>
      </p:sp>
      <p:sp>
        <p:nvSpPr>
          <p:cNvPr id="8" name="Text Placeholder 4">
            <a:extLst>
              <a:ext uri="{FF2B5EF4-FFF2-40B4-BE49-F238E27FC236}">
                <a16:creationId xmlns:a16="http://schemas.microsoft.com/office/drawing/2014/main" id="{C76CC4D5-17E5-DCA8-BBEB-EA0938BB1101}"/>
              </a:ext>
            </a:extLst>
          </p:cNvPr>
          <p:cNvSpPr txBox="1">
            <a:spLocks/>
          </p:cNvSpPr>
          <p:nvPr/>
        </p:nvSpPr>
        <p:spPr>
          <a:xfrm>
            <a:off x="6225356" y="3019425"/>
            <a:ext cx="5647466" cy="409575"/>
          </a:xfrm>
          <a:prstGeom prst="rect">
            <a:avLst/>
          </a:prstGeom>
        </p:spPr>
        <p:txBody>
          <a:bodyPr anchor="ctr">
            <a:noAutofit/>
          </a:bodyPr>
          <a:lstStyle>
            <a:lvl1pPr marL="0" indent="0" algn="ctr" defTabSz="914400" rtl="0" eaLnBrk="1" latinLnBrk="0" hangingPunct="1">
              <a:lnSpc>
                <a:spcPct val="90000"/>
              </a:lnSpc>
              <a:spcBef>
                <a:spcPts val="1000"/>
              </a:spcBef>
              <a:buFont typeface="Arial" panose="020B0604020202020204" pitchFamily="34" charset="0"/>
              <a:buNone/>
              <a:defRPr lang="en-US" sz="1600" b="1" kern="1200" dirty="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t>INEGI Porto (Portugal)</a:t>
            </a:r>
          </a:p>
        </p:txBody>
      </p:sp>
    </p:spTree>
    <p:extLst>
      <p:ext uri="{BB962C8B-B14F-4D97-AF65-F5344CB8AC3E}">
        <p14:creationId xmlns:p14="http://schemas.microsoft.com/office/powerpoint/2010/main" val="258676211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021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2A9CE7-EB4B-0CDA-3033-A1525E1EB8E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3DBB4AC-3372-3B6A-CEDF-8E46491336BD}"/>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Problem: Circularity of composites</a:t>
            </a:r>
          </a:p>
        </p:txBody>
      </p:sp>
      <p:sp>
        <p:nvSpPr>
          <p:cNvPr id="2" name="Slide Number Placeholder 1">
            <a:extLst>
              <a:ext uri="{FF2B5EF4-FFF2-40B4-BE49-F238E27FC236}">
                <a16:creationId xmlns:a16="http://schemas.microsoft.com/office/drawing/2014/main" id="{3D23EBBF-14B6-A972-6B12-0417653B1488}"/>
              </a:ext>
            </a:extLst>
          </p:cNvPr>
          <p:cNvSpPr>
            <a:spLocks noGrp="1"/>
          </p:cNvSpPr>
          <p:nvPr>
            <p:ph type="sldNum" sz="quarter" idx="10"/>
          </p:nvPr>
        </p:nvSpPr>
        <p:spPr/>
        <p:txBody>
          <a:bodyPr/>
          <a:lstStyle/>
          <a:p>
            <a:fld id="{BBC95AA2-3B59-4831-8BC6-006282D7F8BD}" type="slidenum">
              <a:rPr lang="en-GB" smtClean="0"/>
              <a:t>4</a:t>
            </a:fld>
            <a:endParaRPr lang="en-GB"/>
          </a:p>
        </p:txBody>
      </p:sp>
      <p:sp>
        <p:nvSpPr>
          <p:cNvPr id="4" name="Content Placeholder 3">
            <a:extLst>
              <a:ext uri="{FF2B5EF4-FFF2-40B4-BE49-F238E27FC236}">
                <a16:creationId xmlns:a16="http://schemas.microsoft.com/office/drawing/2014/main" id="{6AF3C9DF-2D85-9611-9EA5-6DE01C37A656}"/>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Grafik 4">
            <a:extLst>
              <a:ext uri="{FF2B5EF4-FFF2-40B4-BE49-F238E27FC236}">
                <a16:creationId xmlns:a16="http://schemas.microsoft.com/office/drawing/2014/main" id="{7AA9A63B-3B35-A3C8-88D8-53BB0C25089F}"/>
              </a:ext>
            </a:extLst>
          </p:cNvPr>
          <p:cNvPicPr>
            <a:picLocks noChangeAspect="1"/>
          </p:cNvPicPr>
          <p:nvPr/>
        </p:nvPicPr>
        <p:blipFill>
          <a:blip r:embed="rId2"/>
          <a:stretch>
            <a:fillRect/>
          </a:stretch>
        </p:blipFill>
        <p:spPr bwMode="auto">
          <a:xfrm>
            <a:off x="724992" y="1167703"/>
            <a:ext cx="10659162" cy="4901147"/>
          </a:xfrm>
          <a:prstGeom prst="rect">
            <a:avLst/>
          </a:prstGeom>
        </p:spPr>
      </p:pic>
      <p:sp>
        <p:nvSpPr>
          <p:cNvPr id="6" name="Textfeld 5">
            <a:extLst>
              <a:ext uri="{FF2B5EF4-FFF2-40B4-BE49-F238E27FC236}">
                <a16:creationId xmlns:a16="http://schemas.microsoft.com/office/drawing/2014/main" id="{3674B4AB-1501-0A88-C153-7AFBDC748848}"/>
              </a:ext>
            </a:extLst>
          </p:cNvPr>
          <p:cNvSpPr txBox="1"/>
          <p:nvPr/>
        </p:nvSpPr>
        <p:spPr bwMode="auto">
          <a:xfrm>
            <a:off x="10098225" y="1167703"/>
            <a:ext cx="1285929" cy="215444"/>
          </a:xfrm>
          <a:prstGeom prst="rect">
            <a:avLst/>
          </a:prstGeom>
          <a:noFill/>
        </p:spPr>
        <p:txBody>
          <a:bodyPr wrap="none" rtlCol="0">
            <a:spAutoFit/>
          </a:bodyPr>
          <a:lstStyle/>
          <a:p>
            <a:pPr algn="just"/>
            <a:r>
              <a:rPr lang="de-DE" sz="800" i="1" dirty="0">
                <a:latin typeface="Arial" panose="020B0604020202020204" pitchFamily="34" charset="0"/>
                <a:ea typeface="Source Sans Pro" panose="020B0503030403020204" pitchFamily="34" charset="0"/>
                <a:cs typeface="Arial" panose="020B0604020202020204" pitchFamily="34" charset="0"/>
              </a:rPr>
              <a:t>Reference: </a:t>
            </a:r>
            <a:r>
              <a:rPr lang="de-DE" sz="800" i="1" dirty="0" err="1">
                <a:latin typeface="Arial" panose="020B0604020202020204" pitchFamily="34" charset="0"/>
                <a:ea typeface="Source Sans Pro" panose="020B0503030403020204" pitchFamily="34" charset="0"/>
                <a:cs typeface="Arial" panose="020B0604020202020204" pitchFamily="34" charset="0"/>
              </a:rPr>
              <a:t>WindEurope</a:t>
            </a:r>
            <a:endParaRPr lang="en-US" sz="800" i="1" dirty="0">
              <a:latin typeface="Arial" panose="020B0604020202020204" pitchFamily="34" charset="0"/>
              <a:ea typeface="Source Sans Pro" panose="020B0503030403020204" pitchFamily="34" charset="0"/>
              <a:cs typeface="Arial" panose="020B0604020202020204" pitchFamily="34" charset="0"/>
            </a:endParaRPr>
          </a:p>
        </p:txBody>
      </p:sp>
      <p:sp>
        <p:nvSpPr>
          <p:cNvPr id="7" name="TextBox 15">
            <a:extLst>
              <a:ext uri="{FF2B5EF4-FFF2-40B4-BE49-F238E27FC236}">
                <a16:creationId xmlns:a16="http://schemas.microsoft.com/office/drawing/2014/main" id="{962A4A3A-060A-9F34-7536-F4D5526BA9D6}"/>
              </a:ext>
            </a:extLst>
          </p:cNvPr>
          <p:cNvSpPr txBox="1"/>
          <p:nvPr/>
        </p:nvSpPr>
        <p:spPr>
          <a:xfrm>
            <a:off x="883920" y="5110109"/>
            <a:ext cx="10500234" cy="907941"/>
          </a:xfrm>
          <a:prstGeom prst="rect">
            <a:avLst/>
          </a:prstGeom>
          <a:solidFill>
            <a:srgbClr val="648B4D"/>
          </a:solidFill>
        </p:spPr>
        <p:txBody>
          <a:bodyPr wrap="square" rtlCol="0">
            <a:spAutoFit/>
          </a:bodyPr>
          <a:lstStyle/>
          <a:p>
            <a:pPr algn="ctr">
              <a:spcBef>
                <a:spcPts val="600"/>
              </a:spcBef>
            </a:pPr>
            <a:r>
              <a:rPr lang="de-DE" sz="2400" b="1" dirty="0">
                <a:solidFill>
                  <a:schemeClr val="bg1"/>
                </a:solidFill>
                <a:latin typeface="Arial" panose="020B0604020202020204" pitchFamily="34" charset="0"/>
                <a:ea typeface="Source Sans Pro" panose="020B0503030403020204" pitchFamily="34" charset="0"/>
                <a:cs typeface="Arial" panose="020B0604020202020204" pitchFamily="34" charset="0"/>
              </a:rPr>
              <a:t>European Green Deal </a:t>
            </a:r>
            <a:r>
              <a:rPr lang="de-DE" sz="24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requires</a:t>
            </a:r>
            <a:r>
              <a:rPr lang="de-DE" sz="2400" b="1"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sz="24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net</a:t>
            </a:r>
            <a:r>
              <a:rPr lang="de-DE" sz="2400" b="1"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sz="24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zero</a:t>
            </a:r>
            <a:r>
              <a:rPr lang="de-DE" sz="2400" b="1"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sz="24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emission</a:t>
            </a:r>
            <a:r>
              <a:rPr lang="de-DE" sz="2400" b="1"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sz="2400" b="1" dirty="0" err="1">
                <a:solidFill>
                  <a:schemeClr val="bg1"/>
                </a:solidFill>
                <a:latin typeface="Arial" panose="020B0604020202020204" pitchFamily="34" charset="0"/>
                <a:ea typeface="Source Sans Pro" panose="020B0503030403020204" pitchFamily="34" charset="0"/>
                <a:cs typeface="Arial" panose="020B0604020202020204" pitchFamily="34" charset="0"/>
              </a:rPr>
              <a:t>until</a:t>
            </a:r>
            <a:r>
              <a:rPr lang="de-DE" sz="2400" b="1" dirty="0">
                <a:solidFill>
                  <a:schemeClr val="bg1"/>
                </a:solidFill>
                <a:latin typeface="Arial" panose="020B0604020202020204" pitchFamily="34" charset="0"/>
                <a:ea typeface="Source Sans Pro" panose="020B0503030403020204" pitchFamily="34" charset="0"/>
                <a:cs typeface="Arial" panose="020B0604020202020204" pitchFamily="34" charset="0"/>
              </a:rPr>
              <a:t> 2045.</a:t>
            </a:r>
          </a:p>
          <a:p>
            <a:pPr algn="ctr">
              <a:spcBef>
                <a:spcPts val="600"/>
              </a:spcBef>
            </a:pPr>
            <a:r>
              <a:rPr lang="en-US" sz="2400" b="1" dirty="0">
                <a:solidFill>
                  <a:schemeClr val="bg1"/>
                </a:solidFill>
                <a:latin typeface="Arial" panose="020B0604020202020204" pitchFamily="34" charset="0"/>
                <a:ea typeface="Source Sans Pro" panose="020B0503030403020204" pitchFamily="34" charset="0"/>
                <a:cs typeface="Arial" panose="020B0604020202020204" pitchFamily="34" charset="0"/>
              </a:rPr>
              <a:t>Concepts of circularity have to be established for composites.</a:t>
            </a:r>
            <a:endParaRPr lang="de-DE" sz="2400" b="1" dirty="0">
              <a:solidFill>
                <a:schemeClr val="bg1"/>
              </a:solidFill>
              <a:latin typeface="Arial" panose="020B0604020202020204" pitchFamily="34" charset="0"/>
              <a:ea typeface="Source Sans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3658298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7637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DB143-3445-441C-6071-8F6497C7234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087E2DE-12A6-19AA-574F-0EE0B2632796}"/>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dirty="0">
                <a:ea typeface="Verdana" panose="020B0604030504040204" pitchFamily="34" charset="0"/>
              </a:rPr>
              <a:t>Problem: Circularity of composites</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C866164C-7890-A71A-0227-B783C340C7C7}"/>
              </a:ext>
            </a:extLst>
          </p:cNvPr>
          <p:cNvSpPr>
            <a:spLocks noGrp="1"/>
          </p:cNvSpPr>
          <p:nvPr>
            <p:ph type="sldNum" sz="quarter" idx="10"/>
          </p:nvPr>
        </p:nvSpPr>
        <p:spPr/>
        <p:txBody>
          <a:bodyPr/>
          <a:lstStyle/>
          <a:p>
            <a:fld id="{BBC95AA2-3B59-4831-8BC6-006282D7F8BD}" type="slidenum">
              <a:rPr lang="en-GB" smtClean="0"/>
              <a:t>5</a:t>
            </a:fld>
            <a:endParaRPr lang="en-GB"/>
          </a:p>
        </p:txBody>
      </p:sp>
      <p:sp>
        <p:nvSpPr>
          <p:cNvPr id="4" name="Content Placeholder 3">
            <a:extLst>
              <a:ext uri="{FF2B5EF4-FFF2-40B4-BE49-F238E27FC236}">
                <a16:creationId xmlns:a16="http://schemas.microsoft.com/office/drawing/2014/main" id="{3213B24F-4B3B-5F37-B653-50FD77B1792A}"/>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Grafik 4">
            <a:extLst>
              <a:ext uri="{FF2B5EF4-FFF2-40B4-BE49-F238E27FC236}">
                <a16:creationId xmlns:a16="http://schemas.microsoft.com/office/drawing/2014/main" id="{8C226974-58F8-3D53-C8BC-2F54A9F12B4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 y="1108799"/>
            <a:ext cx="5943601" cy="4276473"/>
          </a:xfrm>
          <a:prstGeom prst="rect">
            <a:avLst/>
          </a:prstGeom>
        </p:spPr>
      </p:pic>
      <p:pic>
        <p:nvPicPr>
          <p:cNvPr id="6" name="Grafik 5">
            <a:extLst>
              <a:ext uri="{FF2B5EF4-FFF2-40B4-BE49-F238E27FC236}">
                <a16:creationId xmlns:a16="http://schemas.microsoft.com/office/drawing/2014/main" id="{CD7220D0-E1AF-6B84-1567-7F6E470DD9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419"/>
          <a:stretch/>
        </p:blipFill>
        <p:spPr bwMode="auto">
          <a:xfrm>
            <a:off x="5943601" y="2554594"/>
            <a:ext cx="6248400" cy="3639176"/>
          </a:xfrm>
          <a:prstGeom prst="rect">
            <a:avLst/>
          </a:prstGeom>
        </p:spPr>
      </p:pic>
      <p:sp>
        <p:nvSpPr>
          <p:cNvPr id="7" name="Rechteck 6">
            <a:extLst>
              <a:ext uri="{FF2B5EF4-FFF2-40B4-BE49-F238E27FC236}">
                <a16:creationId xmlns:a16="http://schemas.microsoft.com/office/drawing/2014/main" id="{EDB804AD-FC79-5B0F-E63E-2E194342CCFC}"/>
              </a:ext>
            </a:extLst>
          </p:cNvPr>
          <p:cNvSpPr/>
          <p:nvPr/>
        </p:nvSpPr>
        <p:spPr bwMode="auto">
          <a:xfrm>
            <a:off x="5943601" y="1132056"/>
            <a:ext cx="6014720" cy="1398973"/>
          </a:xfrm>
          <a:prstGeom prst="rect">
            <a:avLst/>
          </a:prstGeom>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End-of-Life (</a:t>
            </a:r>
            <a:r>
              <a:rPr lang="en-GB" dirty="0" err="1">
                <a:latin typeface="Arial" panose="020B0604020202020204" pitchFamily="34" charset="0"/>
                <a:ea typeface="Source Sans Pro" panose="020B0503030403020204" pitchFamily="34" charset="0"/>
                <a:cs typeface="Arial" panose="020B0604020202020204" pitchFamily="34" charset="0"/>
              </a:rPr>
              <a:t>EoL</a:t>
            </a:r>
            <a:r>
              <a:rPr lang="en-GB" dirty="0">
                <a:latin typeface="Arial" panose="020B0604020202020204" pitchFamily="34" charset="0"/>
                <a:ea typeface="Source Sans Pro" panose="020B0503030403020204" pitchFamily="34" charset="0"/>
                <a:cs typeface="Arial" panose="020B0604020202020204" pitchFamily="34" charset="0"/>
              </a:rPr>
              <a:t>) </a:t>
            </a:r>
            <a:r>
              <a:rPr lang="en-GB" b="1" dirty="0">
                <a:latin typeface="Arial" panose="020B0604020202020204" pitchFamily="34" charset="0"/>
                <a:ea typeface="Source Sans Pro" panose="020B0503030403020204" pitchFamily="34" charset="0"/>
                <a:cs typeface="Arial" panose="020B0604020202020204" pitchFamily="34" charset="0"/>
              </a:rPr>
              <a:t>wind turbine blade</a:t>
            </a:r>
            <a:r>
              <a:rPr lang="en-GB" dirty="0">
                <a:latin typeface="Arial" panose="020B0604020202020204" pitchFamily="34" charset="0"/>
                <a:ea typeface="Source Sans Pro" panose="020B0503030403020204" pitchFamily="34" charset="0"/>
                <a:cs typeface="Arial" panose="020B0604020202020204" pitchFamily="34" charset="0"/>
              </a:rPr>
              <a:t> (</a:t>
            </a:r>
            <a:r>
              <a:rPr lang="en-GB" b="1" dirty="0">
                <a:latin typeface="Arial" panose="020B0604020202020204" pitchFamily="34" charset="0"/>
                <a:ea typeface="Source Sans Pro" panose="020B0503030403020204" pitchFamily="34" charset="0"/>
                <a:cs typeface="Arial" panose="020B0604020202020204" pitchFamily="34" charset="0"/>
              </a:rPr>
              <a:t>WTB) composite waste </a:t>
            </a:r>
            <a:r>
              <a:rPr lang="en-GB" dirty="0">
                <a:latin typeface="Arial" panose="020B0604020202020204" pitchFamily="34" charset="0"/>
                <a:ea typeface="Source Sans Pro" panose="020B0503030403020204" pitchFamily="34" charset="0"/>
                <a:cs typeface="Arial" panose="020B0604020202020204" pitchFamily="34" charset="0"/>
              </a:rPr>
              <a:t>represents a rapidly growing </a:t>
            </a:r>
            <a:r>
              <a:rPr lang="en-GB" b="1" dirty="0">
                <a:latin typeface="Arial" panose="020B0604020202020204" pitchFamily="34" charset="0"/>
                <a:ea typeface="Source Sans Pro" panose="020B0503030403020204" pitchFamily="34" charset="0"/>
                <a:cs typeface="Arial" panose="020B0604020202020204" pitchFamily="34" charset="0"/>
              </a:rPr>
              <a:t>global waste stream: </a:t>
            </a:r>
            <a:r>
              <a:rPr lang="en-GB" dirty="0">
                <a:latin typeface="Arial" panose="020B0604020202020204" pitchFamily="34" charset="0"/>
                <a:ea typeface="Source Sans Pro" panose="020B0503030403020204" pitchFamily="34" charset="0"/>
                <a:cs typeface="Arial" panose="020B0604020202020204" pitchFamily="34" charset="0"/>
              </a:rPr>
              <a:t>quantity of </a:t>
            </a:r>
            <a:r>
              <a:rPr lang="en-GB" dirty="0" err="1">
                <a:latin typeface="Arial" panose="020B0604020202020204" pitchFamily="34" charset="0"/>
                <a:ea typeface="Source Sans Pro" panose="020B0503030403020204" pitchFamily="34" charset="0"/>
                <a:cs typeface="Arial" panose="020B0604020202020204" pitchFamily="34" charset="0"/>
              </a:rPr>
              <a:t>EoL</a:t>
            </a:r>
            <a:r>
              <a:rPr lang="en-GB" dirty="0">
                <a:latin typeface="Arial" panose="020B0604020202020204" pitchFamily="34" charset="0"/>
                <a:ea typeface="Source Sans Pro" panose="020B0503030403020204" pitchFamily="34" charset="0"/>
                <a:cs typeface="Arial" panose="020B0604020202020204" pitchFamily="34" charset="0"/>
              </a:rPr>
              <a:t> WTB’s in Europe alone: 100,000 tons annually until 2034 [Albers et al.] </a:t>
            </a:r>
          </a:p>
        </p:txBody>
      </p:sp>
      <p:sp>
        <p:nvSpPr>
          <p:cNvPr id="8" name="Rechteck 7">
            <a:extLst>
              <a:ext uri="{FF2B5EF4-FFF2-40B4-BE49-F238E27FC236}">
                <a16:creationId xmlns:a16="http://schemas.microsoft.com/office/drawing/2014/main" id="{EF648E42-939C-C6E8-3832-558BC04FE23D}"/>
              </a:ext>
            </a:extLst>
          </p:cNvPr>
          <p:cNvSpPr/>
          <p:nvPr/>
        </p:nvSpPr>
        <p:spPr bwMode="auto">
          <a:xfrm>
            <a:off x="0" y="5392504"/>
            <a:ext cx="6014720" cy="1059008"/>
          </a:xfrm>
          <a:prstGeom prst="rect">
            <a:avLst/>
          </a:prstGeom>
        </p:spPr>
        <p:txBody>
          <a:bodyPr wrap="square">
            <a:spAutoFit/>
          </a:bodyPr>
          <a:lstStyle/>
          <a:p>
            <a:pPr algn="ctr">
              <a:lnSpc>
                <a:spcPct val="120000"/>
              </a:lnSpc>
            </a:pPr>
            <a:r>
              <a:rPr lang="en-GB" b="1" dirty="0">
                <a:latin typeface="Arial" panose="020B0604020202020204" pitchFamily="34" charset="0"/>
                <a:ea typeface="Source Sans Pro" panose="020B0503030403020204" pitchFamily="34" charset="0"/>
                <a:cs typeface="Arial" panose="020B0604020202020204" pitchFamily="34" charset="0"/>
              </a:rPr>
              <a:t>What to do with the “waste”? </a:t>
            </a:r>
            <a:r>
              <a:rPr lang="en-GB" b="1" dirty="0">
                <a:latin typeface="Arial" panose="020B0604020202020204" pitchFamily="34" charset="0"/>
                <a:ea typeface="Source Sans Pro" panose="020B0503030403020204" pitchFamily="34" charset="0"/>
                <a:cs typeface="Arial" panose="020B0604020202020204" pitchFamily="34" charset="0"/>
                <a:sym typeface="Wingdings" panose="05000000000000000000" pitchFamily="2" charset="2"/>
              </a:rPr>
              <a:t> Need to recycle!</a:t>
            </a:r>
            <a:endParaRPr lang="en-GB" b="1" dirty="0">
              <a:latin typeface="Arial" panose="020B0604020202020204" pitchFamily="34" charset="0"/>
              <a:ea typeface="Source Sans Pro" panose="020B0503030403020204" pitchFamily="34" charset="0"/>
              <a:cs typeface="Arial" panose="020B0604020202020204" pitchFamily="34" charset="0"/>
            </a:endParaRPr>
          </a:p>
          <a:p>
            <a:pPr algn="ct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sym typeface="Wingdings" panose="05000000000000000000" pitchFamily="2" charset="2"/>
              </a:rPr>
              <a:t> Composites are expensive high-performance materials!</a:t>
            </a:r>
            <a:endParaRPr lang="en-GB" dirty="0">
              <a:latin typeface="Arial" panose="020B0604020202020204" pitchFamily="34" charset="0"/>
              <a:ea typeface="Source Sans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2981567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52AF5-01BC-3C49-2D23-5A632E5CD77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3569D55-5264-1FBF-234D-4D9704DC67B7}"/>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US" sz="2800" dirty="0">
                <a:ea typeface="Verdana" panose="020B0604030504040204" pitchFamily="34" charset="0"/>
              </a:rPr>
              <a:t>Circularity of composites: existing solutions</a:t>
            </a:r>
            <a:endParaRPr lang="en-GB" sz="2800" dirty="0">
              <a:ea typeface="Verdana" panose="020B0604030504040204" pitchFamily="34" charset="0"/>
            </a:endParaRPr>
          </a:p>
        </p:txBody>
      </p:sp>
      <p:sp>
        <p:nvSpPr>
          <p:cNvPr id="2" name="Slide Number Placeholder 1">
            <a:extLst>
              <a:ext uri="{FF2B5EF4-FFF2-40B4-BE49-F238E27FC236}">
                <a16:creationId xmlns:a16="http://schemas.microsoft.com/office/drawing/2014/main" id="{6CF8333C-0D6B-4FDE-63CF-A545BDC5874A}"/>
              </a:ext>
            </a:extLst>
          </p:cNvPr>
          <p:cNvSpPr>
            <a:spLocks noGrp="1"/>
          </p:cNvSpPr>
          <p:nvPr>
            <p:ph type="sldNum" sz="quarter" idx="10"/>
          </p:nvPr>
        </p:nvSpPr>
        <p:spPr/>
        <p:txBody>
          <a:bodyPr/>
          <a:lstStyle/>
          <a:p>
            <a:fld id="{BBC95AA2-3B59-4831-8BC6-006282D7F8BD}" type="slidenum">
              <a:rPr lang="en-GB" smtClean="0"/>
              <a:t>6</a:t>
            </a:fld>
            <a:endParaRPr lang="en-GB"/>
          </a:p>
        </p:txBody>
      </p:sp>
      <p:sp>
        <p:nvSpPr>
          <p:cNvPr id="4" name="Content Placeholder 3">
            <a:extLst>
              <a:ext uri="{FF2B5EF4-FFF2-40B4-BE49-F238E27FC236}">
                <a16:creationId xmlns:a16="http://schemas.microsoft.com/office/drawing/2014/main" id="{1CBE8B64-C281-E182-0C6E-F31E668B49E1}"/>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Grafik 4" descr="Ein Bild, das draußen, Person, Platane Flugzeug Hobel, Flugschau enthält.&#10;&#10;KI-generierte Inhalte können fehlerhaft sein.">
            <a:extLst>
              <a:ext uri="{FF2B5EF4-FFF2-40B4-BE49-F238E27FC236}">
                <a16:creationId xmlns:a16="http://schemas.microsoft.com/office/drawing/2014/main" id="{050D67E0-271A-6649-C4A0-0329BE27CB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8956" y="1648981"/>
            <a:ext cx="5741247" cy="3413960"/>
          </a:xfrm>
          <a:prstGeom prst="rect">
            <a:avLst/>
          </a:prstGeom>
        </p:spPr>
      </p:pic>
      <p:sp>
        <p:nvSpPr>
          <p:cNvPr id="6" name="Textfeld 5">
            <a:extLst>
              <a:ext uri="{FF2B5EF4-FFF2-40B4-BE49-F238E27FC236}">
                <a16:creationId xmlns:a16="http://schemas.microsoft.com/office/drawing/2014/main" id="{9B8D8F88-ED63-0896-BF1D-A4F706760CAC}"/>
              </a:ext>
            </a:extLst>
          </p:cNvPr>
          <p:cNvSpPr txBox="1"/>
          <p:nvPr/>
        </p:nvSpPr>
        <p:spPr bwMode="auto">
          <a:xfrm>
            <a:off x="276295" y="1279648"/>
            <a:ext cx="5741247" cy="369332"/>
          </a:xfrm>
          <a:prstGeom prst="rect">
            <a:avLst/>
          </a:prstGeom>
          <a:solidFill>
            <a:srgbClr val="648B4D"/>
          </a:solidFill>
          <a:ln>
            <a:noFill/>
          </a:ln>
        </p:spPr>
        <p:txBody>
          <a:bodyPr wrap="square">
            <a:spAutoFit/>
          </a:bodyPr>
          <a:lstStyle/>
          <a:p>
            <a:pPr algn="ctr">
              <a:defRPr/>
            </a:pPr>
            <a:r>
              <a:rPr lang="de-DE" kern="0" dirty="0">
                <a:solidFill>
                  <a:schemeClr val="bg1"/>
                </a:solidFill>
                <a:latin typeface="Arial" panose="020B0604020202020204" pitchFamily="34" charset="0"/>
                <a:ea typeface="Source Sans Pro" panose="020B0503030403020204" pitchFamily="34" charset="0"/>
                <a:cs typeface="Arial" panose="020B0604020202020204" pitchFamily="34" charset="0"/>
              </a:rPr>
              <a:t>Recycling </a:t>
            </a:r>
            <a:r>
              <a:rPr lang="de-DE" kern="0" dirty="0" err="1">
                <a:solidFill>
                  <a:schemeClr val="bg1"/>
                </a:solidFill>
                <a:latin typeface="Arial" panose="020B0604020202020204" pitchFamily="34" charset="0"/>
                <a:ea typeface="Source Sans Pro" panose="020B0503030403020204" pitchFamily="34" charset="0"/>
                <a:cs typeface="Arial" panose="020B0604020202020204" pitchFamily="34" charset="0"/>
              </a:rPr>
              <a:t>by</a:t>
            </a:r>
            <a:r>
              <a:rPr lang="de-DE" kern="0"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kern="0" dirty="0" err="1">
                <a:solidFill>
                  <a:schemeClr val="bg1"/>
                </a:solidFill>
                <a:latin typeface="Arial" panose="020B0604020202020204" pitchFamily="34" charset="0"/>
                <a:ea typeface="Source Sans Pro" panose="020B0503030403020204" pitchFamily="34" charset="0"/>
                <a:cs typeface="Arial" panose="020B0604020202020204" pitchFamily="34" charset="0"/>
              </a:rPr>
              <a:t>pyrolysis</a:t>
            </a:r>
            <a:endParaRPr lang="de-DE" kern="0" dirty="0">
              <a:solidFill>
                <a:schemeClr val="bg1"/>
              </a:solidFill>
              <a:latin typeface="Arial" panose="020B0604020202020204" pitchFamily="34" charset="0"/>
              <a:ea typeface="Source Sans Pro" panose="020B0503030403020204" pitchFamily="34" charset="0"/>
              <a:cs typeface="Arial" panose="020B0604020202020204" pitchFamily="34" charset="0"/>
            </a:endParaRPr>
          </a:p>
        </p:txBody>
      </p:sp>
      <p:sp>
        <p:nvSpPr>
          <p:cNvPr id="7" name="Textfeld 6">
            <a:extLst>
              <a:ext uri="{FF2B5EF4-FFF2-40B4-BE49-F238E27FC236}">
                <a16:creationId xmlns:a16="http://schemas.microsoft.com/office/drawing/2014/main" id="{F8BF8CF5-F8AD-AF90-443D-4CBB5FED120C}"/>
              </a:ext>
            </a:extLst>
          </p:cNvPr>
          <p:cNvSpPr txBox="1"/>
          <p:nvPr/>
        </p:nvSpPr>
        <p:spPr bwMode="auto">
          <a:xfrm>
            <a:off x="6194921" y="1281251"/>
            <a:ext cx="5745283" cy="369332"/>
          </a:xfrm>
          <a:prstGeom prst="rect">
            <a:avLst/>
          </a:prstGeom>
          <a:solidFill>
            <a:srgbClr val="648B4D"/>
          </a:solidFill>
          <a:ln>
            <a:noFill/>
          </a:ln>
        </p:spPr>
        <p:txBody>
          <a:bodyPr wrap="square">
            <a:spAutoFit/>
          </a:bodyPr>
          <a:lstStyle/>
          <a:p>
            <a:pPr algn="ctr">
              <a:defRPr/>
            </a:pPr>
            <a:r>
              <a:rPr lang="de-DE" kern="0" dirty="0" err="1">
                <a:solidFill>
                  <a:schemeClr val="bg1"/>
                </a:solidFill>
                <a:latin typeface="Arial" panose="020B0604020202020204" pitchFamily="34" charset="0"/>
                <a:ea typeface="Source Sans Pro" panose="020B0503030403020204" pitchFamily="34" charset="0"/>
                <a:cs typeface="Arial" panose="020B0604020202020204" pitchFamily="34" charset="0"/>
              </a:rPr>
              <a:t>Reusing</a:t>
            </a:r>
            <a:r>
              <a:rPr lang="de-DE" kern="0"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kern="0" dirty="0" err="1">
                <a:solidFill>
                  <a:schemeClr val="bg1"/>
                </a:solidFill>
                <a:latin typeface="Arial" panose="020B0604020202020204" pitchFamily="34" charset="0"/>
                <a:ea typeface="Source Sans Pro" panose="020B0503030403020204" pitchFamily="34" charset="0"/>
                <a:cs typeface="Arial" panose="020B0604020202020204" pitchFamily="34" charset="0"/>
              </a:rPr>
              <a:t>chopped</a:t>
            </a:r>
            <a:r>
              <a:rPr lang="de-DE" kern="0"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kern="0" dirty="0" err="1">
                <a:solidFill>
                  <a:schemeClr val="bg1"/>
                </a:solidFill>
                <a:latin typeface="Arial" panose="020B0604020202020204" pitchFamily="34" charset="0"/>
                <a:ea typeface="Source Sans Pro" panose="020B0503030403020204" pitchFamily="34" charset="0"/>
                <a:cs typeface="Arial" panose="020B0604020202020204" pitchFamily="34" charset="0"/>
              </a:rPr>
              <a:t>fibres</a:t>
            </a:r>
            <a:r>
              <a:rPr lang="de-DE" kern="0"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kern="0" dirty="0" err="1">
                <a:solidFill>
                  <a:schemeClr val="bg1"/>
                </a:solidFill>
                <a:latin typeface="Arial" panose="020B0604020202020204" pitchFamily="34" charset="0"/>
                <a:ea typeface="Source Sans Pro" panose="020B0503030403020204" pitchFamily="34" charset="0"/>
                <a:cs typeface="Arial" panose="020B0604020202020204" pitchFamily="34" charset="0"/>
              </a:rPr>
              <a:t>for</a:t>
            </a:r>
            <a:r>
              <a:rPr lang="de-DE" kern="0"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kern="0" dirty="0" err="1">
                <a:solidFill>
                  <a:schemeClr val="bg1"/>
                </a:solidFill>
                <a:latin typeface="Arial" panose="020B0604020202020204" pitchFamily="34" charset="0"/>
                <a:ea typeface="Source Sans Pro" panose="020B0503030403020204" pitchFamily="34" charset="0"/>
                <a:cs typeface="Arial" panose="020B0604020202020204" pitchFamily="34" charset="0"/>
              </a:rPr>
              <a:t>other</a:t>
            </a:r>
            <a:r>
              <a:rPr lang="de-DE" kern="0" dirty="0">
                <a:solidFill>
                  <a:schemeClr val="bg1"/>
                </a:solidFill>
                <a:latin typeface="Arial" panose="020B0604020202020204" pitchFamily="34" charset="0"/>
                <a:ea typeface="Source Sans Pro" panose="020B0503030403020204" pitchFamily="34" charset="0"/>
                <a:cs typeface="Arial" panose="020B0604020202020204" pitchFamily="34" charset="0"/>
              </a:rPr>
              <a:t> </a:t>
            </a:r>
            <a:r>
              <a:rPr lang="de-DE" kern="0" dirty="0" err="1">
                <a:solidFill>
                  <a:schemeClr val="bg1"/>
                </a:solidFill>
                <a:latin typeface="Arial" panose="020B0604020202020204" pitchFamily="34" charset="0"/>
                <a:ea typeface="Source Sans Pro" panose="020B0503030403020204" pitchFamily="34" charset="0"/>
                <a:cs typeface="Arial" panose="020B0604020202020204" pitchFamily="34" charset="0"/>
              </a:rPr>
              <a:t>applications</a:t>
            </a:r>
            <a:endParaRPr lang="de-DE" kern="0" dirty="0">
              <a:solidFill>
                <a:schemeClr val="bg1"/>
              </a:solidFill>
              <a:latin typeface="Arial" panose="020B0604020202020204" pitchFamily="34" charset="0"/>
              <a:ea typeface="Source Sans Pro" panose="020B0503030403020204" pitchFamily="34" charset="0"/>
              <a:cs typeface="Arial" panose="020B0604020202020204" pitchFamily="34" charset="0"/>
            </a:endParaRPr>
          </a:p>
        </p:txBody>
      </p:sp>
      <p:sp>
        <p:nvSpPr>
          <p:cNvPr id="8" name="Rechteck 7">
            <a:extLst>
              <a:ext uri="{FF2B5EF4-FFF2-40B4-BE49-F238E27FC236}">
                <a16:creationId xmlns:a16="http://schemas.microsoft.com/office/drawing/2014/main" id="{B2E6A8E3-FC21-7A90-7654-04EE2651C994}"/>
              </a:ext>
            </a:extLst>
          </p:cNvPr>
          <p:cNvSpPr/>
          <p:nvPr/>
        </p:nvSpPr>
        <p:spPr>
          <a:xfrm>
            <a:off x="276295" y="5102113"/>
            <a:ext cx="5741248" cy="1059008"/>
          </a:xfrm>
          <a:prstGeom prst="rect">
            <a:avLst/>
          </a:prstGeom>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Pyrolysis is </a:t>
            </a:r>
            <a:r>
              <a:rPr lang="en-GB" b="1" dirty="0">
                <a:latin typeface="Arial" panose="020B0604020202020204" pitchFamily="34" charset="0"/>
                <a:ea typeface="Source Sans Pro" panose="020B0503030403020204" pitchFamily="34" charset="0"/>
                <a:cs typeface="Arial" panose="020B0604020202020204" pitchFamily="34" charset="0"/>
              </a:rPr>
              <a:t>not a relevant WTB recycling solution</a:t>
            </a:r>
            <a:r>
              <a:rPr lang="en-GB" dirty="0">
                <a:latin typeface="Arial" panose="020B0604020202020204" pitchFamily="34" charset="0"/>
                <a:ea typeface="Source Sans Pro" panose="020B0503030403020204" pitchFamily="34" charset="0"/>
                <a:cs typeface="Arial" panose="020B0604020202020204" pitchFamily="34" charset="0"/>
              </a:rPr>
              <a:t> in terms of sustainability and economic meaningfulness: too expensive for GFRP and not sustainable for CFRP</a:t>
            </a:r>
          </a:p>
        </p:txBody>
      </p:sp>
      <p:sp>
        <p:nvSpPr>
          <p:cNvPr id="9" name="Rechteck 8">
            <a:extLst>
              <a:ext uri="{FF2B5EF4-FFF2-40B4-BE49-F238E27FC236}">
                <a16:creationId xmlns:a16="http://schemas.microsoft.com/office/drawing/2014/main" id="{3042D605-BB41-F5C6-9627-124964F8BFA7}"/>
              </a:ext>
            </a:extLst>
          </p:cNvPr>
          <p:cNvSpPr/>
          <p:nvPr/>
        </p:nvSpPr>
        <p:spPr>
          <a:xfrm>
            <a:off x="6192136" y="5102113"/>
            <a:ext cx="5748068" cy="1059008"/>
          </a:xfrm>
          <a:prstGeom prst="rect">
            <a:avLst/>
          </a:prstGeom>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Recovered fibres (mostly chopped) are used as a filler for concrete, for BMC’s or for low value applications. Problem: </a:t>
            </a:r>
            <a:r>
              <a:rPr lang="en-GB" b="1" dirty="0">
                <a:latin typeface="Arial" panose="020B0604020202020204" pitchFamily="34" charset="0"/>
                <a:ea typeface="Source Sans Pro" panose="020B0503030403020204" pitchFamily="34" charset="0"/>
                <a:cs typeface="Arial" panose="020B0604020202020204" pitchFamily="34" charset="0"/>
              </a:rPr>
              <a:t>Composite structural integrity </a:t>
            </a:r>
            <a:r>
              <a:rPr lang="en-GB" dirty="0">
                <a:latin typeface="Arial" panose="020B0604020202020204" pitchFamily="34" charset="0"/>
                <a:ea typeface="Source Sans Pro" panose="020B0503030403020204" pitchFamily="34" charset="0"/>
                <a:cs typeface="Arial" panose="020B0604020202020204" pitchFamily="34" charset="0"/>
              </a:rPr>
              <a:t>is destroyed</a:t>
            </a:r>
            <a:endParaRPr lang="en-GB" b="1" dirty="0">
              <a:latin typeface="Arial" panose="020B0604020202020204" pitchFamily="34" charset="0"/>
              <a:ea typeface="Source Sans Pro" panose="020B0503030403020204" pitchFamily="34" charset="0"/>
              <a:cs typeface="Arial" panose="020B0604020202020204" pitchFamily="34" charset="0"/>
            </a:endParaRPr>
          </a:p>
        </p:txBody>
      </p:sp>
      <p:sp>
        <p:nvSpPr>
          <p:cNvPr id="10" name="Rechteck 9">
            <a:extLst>
              <a:ext uri="{FF2B5EF4-FFF2-40B4-BE49-F238E27FC236}">
                <a16:creationId xmlns:a16="http://schemas.microsoft.com/office/drawing/2014/main" id="{889226C4-4427-CFFD-D635-55BDA872FD6A}"/>
              </a:ext>
            </a:extLst>
          </p:cNvPr>
          <p:cNvSpPr/>
          <p:nvPr/>
        </p:nvSpPr>
        <p:spPr>
          <a:xfrm>
            <a:off x="10805746" y="4755164"/>
            <a:ext cx="1197764" cy="307777"/>
          </a:xfrm>
          <a:prstGeom prst="rect">
            <a:avLst/>
          </a:prstGeom>
        </p:spPr>
        <p:txBody>
          <a:bodyPr wrap="none">
            <a:spAutoFit/>
          </a:bodyPr>
          <a:lstStyle/>
          <a:p>
            <a:r>
              <a:rPr lang="en-GB" sz="1400" dirty="0">
                <a:solidFill>
                  <a:schemeClr val="bg1"/>
                </a:solidFill>
                <a:latin typeface="Arial" panose="020B0604020202020204" pitchFamily="34" charset="0"/>
                <a:ea typeface="Source Sans Pro" panose="020B0503030403020204" pitchFamily="34" charset="0"/>
                <a:cs typeface="Arial" panose="020B0604020202020204" pitchFamily="34" charset="0"/>
              </a:rPr>
              <a:t>[</a:t>
            </a:r>
            <a:r>
              <a:rPr lang="en-GB" sz="1400" dirty="0" err="1">
                <a:solidFill>
                  <a:schemeClr val="bg1"/>
                </a:solidFill>
                <a:latin typeface="Arial" panose="020B0604020202020204" pitchFamily="34" charset="0"/>
                <a:ea typeface="Source Sans Pro" panose="020B0503030403020204" pitchFamily="34" charset="0"/>
                <a:cs typeface="Arial" panose="020B0604020202020204" pitchFamily="34" charset="0"/>
              </a:rPr>
              <a:t>Thornmann</a:t>
            </a:r>
            <a:r>
              <a:rPr lang="en-GB" sz="1400" dirty="0">
                <a:solidFill>
                  <a:schemeClr val="bg1"/>
                </a:solidFill>
                <a:latin typeface="Arial" panose="020B0604020202020204" pitchFamily="34" charset="0"/>
                <a:ea typeface="Source Sans Pro" panose="020B0503030403020204" pitchFamily="34" charset="0"/>
                <a:cs typeface="Arial" panose="020B0604020202020204" pitchFamily="34" charset="0"/>
              </a:rPr>
              <a:t>]</a:t>
            </a:r>
            <a:endParaRPr lang="de-DE" sz="1400" dirty="0">
              <a:solidFill>
                <a:schemeClr val="bg1"/>
              </a:solidFill>
              <a:latin typeface="Arial" panose="020B0604020202020204" pitchFamily="34" charset="0"/>
              <a:cs typeface="Arial" panose="020B0604020202020204" pitchFamily="34" charset="0"/>
            </a:endParaRPr>
          </a:p>
        </p:txBody>
      </p:sp>
      <p:pic>
        <p:nvPicPr>
          <p:cNvPr id="11" name="Grafik 10">
            <a:extLst>
              <a:ext uri="{FF2B5EF4-FFF2-40B4-BE49-F238E27FC236}">
                <a16:creationId xmlns:a16="http://schemas.microsoft.com/office/drawing/2014/main" id="{3D9C383E-3078-855D-9EE8-3977A815CACA}"/>
              </a:ext>
            </a:extLst>
          </p:cNvPr>
          <p:cNvPicPr>
            <a:picLocks noChangeAspect="1"/>
          </p:cNvPicPr>
          <p:nvPr/>
        </p:nvPicPr>
        <p:blipFill>
          <a:blip r:embed="rId3"/>
          <a:stretch>
            <a:fillRect/>
          </a:stretch>
        </p:blipFill>
        <p:spPr>
          <a:xfrm>
            <a:off x="276294" y="1648981"/>
            <a:ext cx="5741247" cy="3436395"/>
          </a:xfrm>
          <a:prstGeom prst="rect">
            <a:avLst/>
          </a:prstGeom>
        </p:spPr>
      </p:pic>
      <p:sp>
        <p:nvSpPr>
          <p:cNvPr id="12" name="Rechteck 11">
            <a:extLst>
              <a:ext uri="{FF2B5EF4-FFF2-40B4-BE49-F238E27FC236}">
                <a16:creationId xmlns:a16="http://schemas.microsoft.com/office/drawing/2014/main" id="{DB06A188-1534-EB65-8C97-3CB4BA5FE8A6}"/>
              </a:ext>
            </a:extLst>
          </p:cNvPr>
          <p:cNvSpPr/>
          <p:nvPr/>
        </p:nvSpPr>
        <p:spPr>
          <a:xfrm>
            <a:off x="5259301" y="4755163"/>
            <a:ext cx="830677" cy="307777"/>
          </a:xfrm>
          <a:prstGeom prst="rect">
            <a:avLst/>
          </a:prstGeom>
        </p:spPr>
        <p:txBody>
          <a:bodyPr wrap="none">
            <a:spAutoFit/>
          </a:bodyPr>
          <a:lstStyle/>
          <a:p>
            <a:r>
              <a:rPr lang="en-GB" sz="1400" dirty="0">
                <a:solidFill>
                  <a:schemeClr val="bg1"/>
                </a:solidFill>
                <a:latin typeface="Arial" panose="020B0604020202020204" pitchFamily="34" charset="0"/>
                <a:ea typeface="Source Sans Pro" panose="020B0503030403020204" pitchFamily="34" charset="0"/>
                <a:cs typeface="Arial" panose="020B0604020202020204" pitchFamily="34" charset="0"/>
              </a:rPr>
              <a:t>[Larsen]</a:t>
            </a:r>
            <a:endParaRPr lang="de-DE" sz="1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33269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48FC1-25C4-DDDD-1198-3B84DF7A70F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5DAECB8-36E1-21AA-E205-770DFEAB4453}"/>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Circular economy: circularity strategies</a:t>
            </a:r>
          </a:p>
        </p:txBody>
      </p:sp>
      <p:sp>
        <p:nvSpPr>
          <p:cNvPr id="2" name="Slide Number Placeholder 1">
            <a:extLst>
              <a:ext uri="{FF2B5EF4-FFF2-40B4-BE49-F238E27FC236}">
                <a16:creationId xmlns:a16="http://schemas.microsoft.com/office/drawing/2014/main" id="{F459A78D-9232-BB3C-9BE8-AA5E946AB6FE}"/>
              </a:ext>
            </a:extLst>
          </p:cNvPr>
          <p:cNvSpPr>
            <a:spLocks noGrp="1"/>
          </p:cNvSpPr>
          <p:nvPr>
            <p:ph type="sldNum" sz="quarter" idx="10"/>
          </p:nvPr>
        </p:nvSpPr>
        <p:spPr/>
        <p:txBody>
          <a:bodyPr/>
          <a:lstStyle/>
          <a:p>
            <a:fld id="{BBC95AA2-3B59-4831-8BC6-006282D7F8BD}" type="slidenum">
              <a:rPr lang="en-GB" smtClean="0"/>
              <a:t>7</a:t>
            </a:fld>
            <a:endParaRPr lang="en-GB"/>
          </a:p>
        </p:txBody>
      </p:sp>
      <p:sp>
        <p:nvSpPr>
          <p:cNvPr id="4" name="Content Placeholder 3">
            <a:extLst>
              <a:ext uri="{FF2B5EF4-FFF2-40B4-BE49-F238E27FC236}">
                <a16:creationId xmlns:a16="http://schemas.microsoft.com/office/drawing/2014/main" id="{5B62904B-7AE1-FDEC-5E27-5D57595B3D7D}"/>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Grafik 4">
            <a:extLst>
              <a:ext uri="{FF2B5EF4-FFF2-40B4-BE49-F238E27FC236}">
                <a16:creationId xmlns:a16="http://schemas.microsoft.com/office/drawing/2014/main" id="{87FC3D16-36DB-F723-732C-7DFB437A596B}"/>
              </a:ext>
            </a:extLst>
          </p:cNvPr>
          <p:cNvPicPr>
            <a:picLocks noChangeAspect="1"/>
          </p:cNvPicPr>
          <p:nvPr/>
        </p:nvPicPr>
        <p:blipFill>
          <a:blip r:embed="rId2"/>
          <a:stretch>
            <a:fillRect/>
          </a:stretch>
        </p:blipFill>
        <p:spPr>
          <a:xfrm>
            <a:off x="8666" y="794586"/>
            <a:ext cx="7080052" cy="6055831"/>
          </a:xfrm>
          <a:prstGeom prst="rect">
            <a:avLst/>
          </a:prstGeom>
        </p:spPr>
      </p:pic>
      <p:sp>
        <p:nvSpPr>
          <p:cNvPr id="6" name="Rechteck 5">
            <a:extLst>
              <a:ext uri="{FF2B5EF4-FFF2-40B4-BE49-F238E27FC236}">
                <a16:creationId xmlns:a16="http://schemas.microsoft.com/office/drawing/2014/main" id="{DECBEF32-440D-159D-5488-F3A1B7EC2BFC}"/>
              </a:ext>
            </a:extLst>
          </p:cNvPr>
          <p:cNvSpPr/>
          <p:nvPr/>
        </p:nvSpPr>
        <p:spPr bwMode="auto">
          <a:xfrm>
            <a:off x="6958777" y="1920098"/>
            <a:ext cx="4583194" cy="3725764"/>
          </a:xfrm>
          <a:prstGeom prst="rect">
            <a:avLst/>
          </a:prstGeom>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Circularity strategies according to [Potting et al. 2017] within the production chain, in order of priority:</a:t>
            </a:r>
          </a:p>
          <a:p>
            <a:pPr marL="742950" lvl="1" indent="-285750">
              <a:lnSpc>
                <a:spcPct val="120000"/>
              </a:lnSpc>
              <a:buFont typeface="Symbol" panose="05050102010706020507" pitchFamily="18" charset="2"/>
              <a:buChar char="-"/>
            </a:pPr>
            <a:r>
              <a:rPr lang="en-GB" dirty="0">
                <a:latin typeface="Arial" panose="020B0604020202020204" pitchFamily="34" charset="0"/>
                <a:ea typeface="Source Sans Pro" panose="020B0503030403020204" pitchFamily="34" charset="0"/>
                <a:cs typeface="Arial" panose="020B0604020202020204" pitchFamily="34" charset="0"/>
              </a:rPr>
              <a:t>Definition of </a:t>
            </a:r>
            <a:r>
              <a:rPr lang="en-GB" b="1" dirty="0">
                <a:latin typeface="Arial" panose="020B0604020202020204" pitchFamily="34" charset="0"/>
                <a:ea typeface="Source Sans Pro" panose="020B0503030403020204" pitchFamily="34" charset="0"/>
                <a:cs typeface="Arial" panose="020B0604020202020204" pitchFamily="34" charset="0"/>
              </a:rPr>
              <a:t>“Repurpose”</a:t>
            </a:r>
            <a:r>
              <a:rPr lang="en-GB" dirty="0">
                <a:latin typeface="Arial" panose="020B0604020202020204" pitchFamily="34" charset="0"/>
                <a:ea typeface="Source Sans Pro" panose="020B0503030403020204" pitchFamily="34" charset="0"/>
                <a:cs typeface="Arial" panose="020B0604020202020204" pitchFamily="34" charset="0"/>
              </a:rPr>
              <a:t>:</a:t>
            </a:r>
            <a:br>
              <a:rPr lang="en-GB" dirty="0">
                <a:latin typeface="Arial" panose="020B0604020202020204" pitchFamily="34" charset="0"/>
                <a:ea typeface="Source Sans Pro" panose="020B0503030403020204" pitchFamily="34" charset="0"/>
                <a:cs typeface="Arial" panose="020B0604020202020204" pitchFamily="34" charset="0"/>
              </a:rPr>
            </a:br>
            <a:br>
              <a:rPr lang="en-GB" dirty="0">
                <a:latin typeface="Arial" panose="020B0604020202020204" pitchFamily="34" charset="0"/>
                <a:ea typeface="Source Sans Pro" panose="020B0503030403020204" pitchFamily="34" charset="0"/>
                <a:cs typeface="Arial" panose="020B0604020202020204" pitchFamily="34" charset="0"/>
              </a:rPr>
            </a:br>
            <a:br>
              <a:rPr lang="en-GB" dirty="0">
                <a:latin typeface="Arial" panose="020B0604020202020204" pitchFamily="34" charset="0"/>
                <a:ea typeface="Source Sans Pro" panose="020B0503030403020204" pitchFamily="34" charset="0"/>
                <a:cs typeface="Arial" panose="020B0604020202020204" pitchFamily="34" charset="0"/>
              </a:rPr>
            </a:br>
            <a:br>
              <a:rPr lang="en-GB" dirty="0">
                <a:latin typeface="Arial" panose="020B0604020202020204" pitchFamily="34" charset="0"/>
                <a:ea typeface="Source Sans Pro" panose="020B0503030403020204" pitchFamily="34" charset="0"/>
                <a:cs typeface="Arial" panose="020B0604020202020204" pitchFamily="34" charset="0"/>
              </a:rPr>
            </a:br>
            <a:r>
              <a:rPr lang="en-GB" i="1" dirty="0">
                <a:latin typeface="Arial" panose="020B0604020202020204" pitchFamily="34" charset="0"/>
                <a:ea typeface="Source Sans Pro" panose="020B0503030403020204" pitchFamily="34" charset="0"/>
                <a:cs typeface="Arial" panose="020B0604020202020204" pitchFamily="34" charset="0"/>
              </a:rPr>
              <a:t>Use of a product in a new product </a:t>
            </a:r>
            <a:br>
              <a:rPr lang="en-GB" i="1" dirty="0">
                <a:latin typeface="Arial" panose="020B0604020202020204" pitchFamily="34" charset="0"/>
                <a:ea typeface="Source Sans Pro" panose="020B0503030403020204" pitchFamily="34" charset="0"/>
                <a:cs typeface="Arial" panose="020B0604020202020204" pitchFamily="34" charset="0"/>
              </a:rPr>
            </a:br>
            <a:r>
              <a:rPr lang="en-GB" i="1" dirty="0">
                <a:latin typeface="Arial" panose="020B0604020202020204" pitchFamily="34" charset="0"/>
                <a:ea typeface="Source Sans Pro" panose="020B0503030403020204" pitchFamily="34" charset="0"/>
                <a:cs typeface="Arial" panose="020B0604020202020204" pitchFamily="34" charset="0"/>
              </a:rPr>
              <a:t>with a different function. These new applications are usually of lower value than the original.</a:t>
            </a:r>
            <a:endParaRPr lang="en-GB" dirty="0">
              <a:latin typeface="Arial" panose="020B0604020202020204" pitchFamily="34" charset="0"/>
              <a:ea typeface="Source Sans Pro" panose="020B0503030403020204" pitchFamily="34" charset="0"/>
              <a:cs typeface="Arial" panose="020B0604020202020204" pitchFamily="34" charset="0"/>
            </a:endParaRPr>
          </a:p>
        </p:txBody>
      </p:sp>
      <p:pic>
        <p:nvPicPr>
          <p:cNvPr id="7" name="Grafik 6">
            <a:extLst>
              <a:ext uri="{FF2B5EF4-FFF2-40B4-BE49-F238E27FC236}">
                <a16:creationId xmlns:a16="http://schemas.microsoft.com/office/drawing/2014/main" id="{123DA510-C492-F81E-E3F3-034311E3A357}"/>
              </a:ext>
            </a:extLst>
          </p:cNvPr>
          <p:cNvPicPr>
            <a:picLocks noChangeAspect="1"/>
          </p:cNvPicPr>
          <p:nvPr/>
        </p:nvPicPr>
        <p:blipFill>
          <a:blip r:embed="rId3"/>
          <a:stretch>
            <a:fillRect/>
          </a:stretch>
        </p:blipFill>
        <p:spPr bwMode="auto">
          <a:xfrm>
            <a:off x="8889786" y="3329870"/>
            <a:ext cx="920567" cy="874361"/>
          </a:xfrm>
          <a:prstGeom prst="rect">
            <a:avLst/>
          </a:prstGeom>
        </p:spPr>
      </p:pic>
    </p:spTree>
    <p:extLst>
      <p:ext uri="{BB962C8B-B14F-4D97-AF65-F5344CB8AC3E}">
        <p14:creationId xmlns:p14="http://schemas.microsoft.com/office/powerpoint/2010/main" val="38048798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26031-8067-5296-9BD6-7BAEAECCED4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1ED67DE-CCF3-887D-C49D-F61F6768B591}"/>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R</a:t>
            </a:r>
            <a:r>
              <a:rPr lang="en-GB" sz="2800" baseline="30000" dirty="0">
                <a:ea typeface="Verdana" panose="020B0604030504040204" pitchFamily="34" charset="0"/>
              </a:rPr>
              <a:t>6</a:t>
            </a:r>
            <a:r>
              <a:rPr lang="en-GB" sz="2800" dirty="0">
                <a:ea typeface="Verdana" panose="020B0604030504040204" pitchFamily="34" charset="0"/>
              </a:rPr>
              <a:t>-strategy</a:t>
            </a:r>
          </a:p>
        </p:txBody>
      </p:sp>
      <p:sp>
        <p:nvSpPr>
          <p:cNvPr id="2" name="Slide Number Placeholder 1">
            <a:extLst>
              <a:ext uri="{FF2B5EF4-FFF2-40B4-BE49-F238E27FC236}">
                <a16:creationId xmlns:a16="http://schemas.microsoft.com/office/drawing/2014/main" id="{3B7ED09E-2262-5CA0-45CB-0CE4B3954EB8}"/>
              </a:ext>
            </a:extLst>
          </p:cNvPr>
          <p:cNvSpPr>
            <a:spLocks noGrp="1"/>
          </p:cNvSpPr>
          <p:nvPr>
            <p:ph type="sldNum" sz="quarter" idx="10"/>
          </p:nvPr>
        </p:nvSpPr>
        <p:spPr/>
        <p:txBody>
          <a:bodyPr/>
          <a:lstStyle/>
          <a:p>
            <a:fld id="{BBC95AA2-3B59-4831-8BC6-006282D7F8BD}" type="slidenum">
              <a:rPr lang="en-GB" smtClean="0"/>
              <a:t>8</a:t>
            </a:fld>
            <a:endParaRPr lang="en-GB"/>
          </a:p>
        </p:txBody>
      </p:sp>
      <p:sp>
        <p:nvSpPr>
          <p:cNvPr id="4" name="Content Placeholder 3">
            <a:extLst>
              <a:ext uri="{FF2B5EF4-FFF2-40B4-BE49-F238E27FC236}">
                <a16:creationId xmlns:a16="http://schemas.microsoft.com/office/drawing/2014/main" id="{58434291-0D59-5C63-F9A6-5C35A29AABFB}"/>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pic>
        <p:nvPicPr>
          <p:cNvPr id="5" name="Grafik 4">
            <a:extLst>
              <a:ext uri="{FF2B5EF4-FFF2-40B4-BE49-F238E27FC236}">
                <a16:creationId xmlns:a16="http://schemas.microsoft.com/office/drawing/2014/main" id="{46F8AB4B-B999-AE2A-0128-2F19F4706910}"/>
              </a:ext>
            </a:extLst>
          </p:cNvPr>
          <p:cNvPicPr>
            <a:picLocks noChangeAspect="1"/>
          </p:cNvPicPr>
          <p:nvPr/>
        </p:nvPicPr>
        <p:blipFill>
          <a:blip r:embed="rId2"/>
          <a:stretch>
            <a:fillRect/>
          </a:stretch>
        </p:blipFill>
        <p:spPr>
          <a:xfrm>
            <a:off x="511466" y="1145423"/>
            <a:ext cx="7664103" cy="5049521"/>
          </a:xfrm>
          <a:prstGeom prst="rect">
            <a:avLst/>
          </a:prstGeom>
        </p:spPr>
      </p:pic>
      <p:pic>
        <p:nvPicPr>
          <p:cNvPr id="6" name="Grafik 5">
            <a:extLst>
              <a:ext uri="{FF2B5EF4-FFF2-40B4-BE49-F238E27FC236}">
                <a16:creationId xmlns:a16="http://schemas.microsoft.com/office/drawing/2014/main" id="{027C7398-FBF6-3A33-BC1C-B2D1A9BD2ECE}"/>
              </a:ext>
            </a:extLst>
          </p:cNvPr>
          <p:cNvPicPr>
            <a:picLocks noChangeAspect="1"/>
          </p:cNvPicPr>
          <p:nvPr/>
        </p:nvPicPr>
        <p:blipFill>
          <a:blip r:embed="rId3"/>
          <a:stretch>
            <a:fillRect/>
          </a:stretch>
        </p:blipFill>
        <p:spPr>
          <a:xfrm>
            <a:off x="8201842" y="2849627"/>
            <a:ext cx="3972580" cy="2941573"/>
          </a:xfrm>
          <a:prstGeom prst="rect">
            <a:avLst/>
          </a:prstGeom>
        </p:spPr>
      </p:pic>
      <p:sp>
        <p:nvSpPr>
          <p:cNvPr id="7" name="Rechteck 6">
            <a:extLst>
              <a:ext uri="{FF2B5EF4-FFF2-40B4-BE49-F238E27FC236}">
                <a16:creationId xmlns:a16="http://schemas.microsoft.com/office/drawing/2014/main" id="{07080814-132C-B0DE-0AD4-31126745C2FE}"/>
              </a:ext>
            </a:extLst>
          </p:cNvPr>
          <p:cNvSpPr/>
          <p:nvPr/>
        </p:nvSpPr>
        <p:spPr bwMode="auto">
          <a:xfrm>
            <a:off x="8201842" y="1108800"/>
            <a:ext cx="3972580" cy="2063770"/>
          </a:xfrm>
          <a:prstGeom prst="rect">
            <a:avLst/>
          </a:prstGeom>
        </p:spPr>
        <p:txBody>
          <a:bodyPr wrap="square">
            <a:spAutoFit/>
          </a:bodyPr>
          <a:lstStyle/>
          <a:p>
            <a:pPr>
              <a:lnSpc>
                <a:spcPct val="120000"/>
              </a:lnSpc>
            </a:pPr>
            <a:r>
              <a:rPr lang="en-GB" dirty="0">
                <a:latin typeface="Source Sans Pro" panose="020B0503030403020204" pitchFamily="34" charset="0"/>
                <a:ea typeface="Source Sans Pro" panose="020B0503030403020204" pitchFamily="34" charset="0"/>
                <a:cs typeface="Arial" panose="020B0604020202020204" pitchFamily="34" charset="0"/>
              </a:rPr>
              <a:t>Scheme of interaction within</a:t>
            </a:r>
            <a:br>
              <a:rPr lang="en-GB" dirty="0">
                <a:latin typeface="Source Sans Pro" panose="020B0503030403020204" pitchFamily="34" charset="0"/>
                <a:ea typeface="Source Sans Pro" panose="020B0503030403020204" pitchFamily="34" charset="0"/>
                <a:cs typeface="Arial" panose="020B0604020202020204" pitchFamily="34" charset="0"/>
              </a:rPr>
            </a:br>
            <a:r>
              <a:rPr lang="en-GB" dirty="0">
                <a:latin typeface="Source Sans Pro" panose="020B0503030403020204" pitchFamily="34" charset="0"/>
                <a:ea typeface="Source Sans Pro" panose="020B0503030403020204" pitchFamily="34" charset="0"/>
                <a:cs typeface="Arial" panose="020B0604020202020204" pitchFamily="34" charset="0"/>
              </a:rPr>
              <a:t>the R</a:t>
            </a:r>
            <a:r>
              <a:rPr lang="en-GB" baseline="30000" dirty="0">
                <a:latin typeface="Source Sans Pro" panose="020B0503030403020204" pitchFamily="34" charset="0"/>
                <a:ea typeface="Source Sans Pro" panose="020B0503030403020204" pitchFamily="34" charset="0"/>
                <a:cs typeface="Arial" panose="020B0604020202020204" pitchFamily="34" charset="0"/>
              </a:rPr>
              <a:t>6</a:t>
            </a:r>
            <a:r>
              <a:rPr lang="en-GB" dirty="0">
                <a:latin typeface="Source Sans Pro" panose="020B0503030403020204" pitchFamily="34" charset="0"/>
                <a:ea typeface="Source Sans Pro" panose="020B0503030403020204" pitchFamily="34" charset="0"/>
                <a:cs typeface="Arial" panose="020B0604020202020204" pitchFamily="34" charset="0"/>
              </a:rPr>
              <a:t>-strategy: “Reuse by …” </a:t>
            </a:r>
            <a:br>
              <a:rPr lang="en-GB" dirty="0">
                <a:latin typeface="Source Sans Pro" panose="020B0503030403020204" pitchFamily="34" charset="0"/>
                <a:ea typeface="Source Sans Pro" panose="020B0503030403020204" pitchFamily="34" charset="0"/>
                <a:cs typeface="Arial" panose="020B0604020202020204" pitchFamily="34" charset="0"/>
              </a:rPr>
            </a:br>
            <a:r>
              <a:rPr lang="en-GB" dirty="0">
                <a:ea typeface="Verdana" panose="020B0604030504040204" pitchFamily="34" charset="0"/>
              </a:rPr>
              <a:t>[Johst et al. 1]</a:t>
            </a:r>
            <a:endParaRPr lang="en-GB" dirty="0">
              <a:latin typeface="Source Sans Pro" panose="020B0503030403020204" pitchFamily="34" charset="0"/>
              <a:ea typeface="Source Sans Pro" panose="020B0503030403020204" pitchFamily="34" charset="0"/>
              <a:cs typeface="Arial" panose="020B0604020202020204" pitchFamily="34" charset="0"/>
            </a:endParaRPr>
          </a:p>
          <a:p>
            <a:pPr>
              <a:lnSpc>
                <a:spcPct val="120000"/>
              </a:lnSpc>
            </a:pPr>
            <a:endParaRPr lang="en-GB" dirty="0">
              <a:latin typeface="Source Sans Pro" panose="020B0503030403020204" pitchFamily="34" charset="0"/>
              <a:ea typeface="Source Sans Pro" panose="020B0503030403020204" pitchFamily="34" charset="0"/>
              <a:cs typeface="Arial" panose="020B0604020202020204" pitchFamily="34" charset="0"/>
            </a:endParaRPr>
          </a:p>
          <a:p>
            <a:pPr>
              <a:lnSpc>
                <a:spcPct val="120000"/>
              </a:lnSpc>
            </a:pPr>
            <a:r>
              <a:rPr lang="en-GB" dirty="0">
                <a:latin typeface="Source Sans Pro" panose="020B0503030403020204" pitchFamily="34" charset="0"/>
                <a:ea typeface="Source Sans Pro" panose="020B0503030403020204" pitchFamily="34" charset="0"/>
                <a:cs typeface="Arial" panose="020B0604020202020204" pitchFamily="34" charset="0"/>
              </a:rPr>
              <a:t>Hierarchy / </a:t>
            </a:r>
            <a:r>
              <a:rPr lang="en-GB" dirty="0" err="1">
                <a:latin typeface="Source Sans Pro" panose="020B0503030403020204" pitchFamily="34" charset="0"/>
                <a:ea typeface="Source Sans Pro" panose="020B0503030403020204" pitchFamily="34" charset="0"/>
                <a:cs typeface="Arial" panose="020B0604020202020204" pitchFamily="34" charset="0"/>
              </a:rPr>
              <a:t>Priorization</a:t>
            </a:r>
            <a:r>
              <a:rPr lang="en-GB" dirty="0">
                <a:latin typeface="Source Sans Pro" panose="020B0503030403020204" pitchFamily="34" charset="0"/>
                <a:ea typeface="Source Sans Pro" panose="020B0503030403020204" pitchFamily="34" charset="0"/>
                <a:cs typeface="Arial" panose="020B0604020202020204" pitchFamily="34" charset="0"/>
              </a:rPr>
              <a:t> (Tier 1-3)</a:t>
            </a:r>
            <a:br>
              <a:rPr lang="en-GB" dirty="0">
                <a:latin typeface="Source Sans Pro" panose="020B0503030403020204" pitchFamily="34" charset="0"/>
                <a:ea typeface="Source Sans Pro" panose="020B0503030403020204" pitchFamily="34" charset="0"/>
                <a:cs typeface="Arial" panose="020B0604020202020204" pitchFamily="34" charset="0"/>
              </a:rPr>
            </a:br>
            <a:endParaRPr lang="en-GB" dirty="0">
              <a:latin typeface="Source Sans Pro" panose="020B0503030403020204" pitchFamily="34" charset="0"/>
              <a:ea typeface="Source Sans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922384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145A5F-7C75-58F8-0D08-40E0AE3311D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08E6060-0452-8F49-873D-C46214C3689A}"/>
              </a:ext>
            </a:extLst>
          </p:cNvPr>
          <p:cNvSpPr>
            <a:spLocks noGrp="1"/>
          </p:cNvSpPr>
          <p:nvPr>
            <p:ph type="title"/>
          </p:nvPr>
        </p:nvSpPr>
        <p:spPr>
          <a:xfrm>
            <a:off x="78116" y="7583"/>
            <a:ext cx="8408351" cy="662504"/>
          </a:xfrm>
        </p:spPr>
        <p:txBody>
          <a:bodyPr/>
          <a:lstStyle/>
          <a:p>
            <a:pPr marL="457200" indent="-457200">
              <a:lnSpc>
                <a:spcPct val="150000"/>
              </a:lnSpc>
              <a:spcAft>
                <a:spcPts val="1200"/>
              </a:spcAft>
              <a:defRPr/>
            </a:pPr>
            <a:r>
              <a:rPr lang="en-GB" sz="2800" dirty="0">
                <a:ea typeface="Verdana" panose="020B0604030504040204" pitchFamily="34" charset="0"/>
              </a:rPr>
              <a:t>Repurposing of WTBs: materials</a:t>
            </a:r>
          </a:p>
        </p:txBody>
      </p:sp>
      <p:sp>
        <p:nvSpPr>
          <p:cNvPr id="2" name="Slide Number Placeholder 1">
            <a:extLst>
              <a:ext uri="{FF2B5EF4-FFF2-40B4-BE49-F238E27FC236}">
                <a16:creationId xmlns:a16="http://schemas.microsoft.com/office/drawing/2014/main" id="{DBE766EB-E745-A676-9D85-641944F4EB77}"/>
              </a:ext>
            </a:extLst>
          </p:cNvPr>
          <p:cNvSpPr>
            <a:spLocks noGrp="1"/>
          </p:cNvSpPr>
          <p:nvPr>
            <p:ph type="sldNum" sz="quarter" idx="10"/>
          </p:nvPr>
        </p:nvSpPr>
        <p:spPr/>
        <p:txBody>
          <a:bodyPr/>
          <a:lstStyle/>
          <a:p>
            <a:fld id="{BBC95AA2-3B59-4831-8BC6-006282D7F8BD}" type="slidenum">
              <a:rPr lang="en-GB" smtClean="0"/>
              <a:t>9</a:t>
            </a:fld>
            <a:endParaRPr lang="en-GB"/>
          </a:p>
        </p:txBody>
      </p:sp>
      <p:sp>
        <p:nvSpPr>
          <p:cNvPr id="4" name="Content Placeholder 3">
            <a:extLst>
              <a:ext uri="{FF2B5EF4-FFF2-40B4-BE49-F238E27FC236}">
                <a16:creationId xmlns:a16="http://schemas.microsoft.com/office/drawing/2014/main" id="{F42A8647-F277-74B6-B29B-7A235D9AC51E}"/>
              </a:ext>
            </a:extLst>
          </p:cNvPr>
          <p:cNvSpPr>
            <a:spLocks noGrp="1"/>
          </p:cNvSpPr>
          <p:nvPr>
            <p:ph sz="quarter" idx="14"/>
          </p:nvPr>
        </p:nvSpPr>
        <p:spPr/>
        <p:txBody>
          <a:bodyPr/>
          <a:lstStyle/>
          <a:p>
            <a:r>
              <a:rPr lang="de-DE" dirty="0"/>
              <a:t>8th </a:t>
            </a:r>
            <a:r>
              <a:rPr lang="de-DE" dirty="0" err="1"/>
              <a:t>EuReComp</a:t>
            </a:r>
            <a:r>
              <a:rPr lang="de-DE" dirty="0"/>
              <a:t> Webinar – A. Araújo, R. Böhm </a:t>
            </a:r>
            <a:endParaRPr lang="en-US" dirty="0"/>
          </a:p>
        </p:txBody>
      </p:sp>
      <p:grpSp>
        <p:nvGrpSpPr>
          <p:cNvPr id="20" name="Gruppieren 19">
            <a:extLst>
              <a:ext uri="{FF2B5EF4-FFF2-40B4-BE49-F238E27FC236}">
                <a16:creationId xmlns:a16="http://schemas.microsoft.com/office/drawing/2014/main" id="{0FD4759A-E6FE-405F-3433-13F0CBC5BA20}"/>
              </a:ext>
            </a:extLst>
          </p:cNvPr>
          <p:cNvGrpSpPr/>
          <p:nvPr/>
        </p:nvGrpSpPr>
        <p:grpSpPr>
          <a:xfrm>
            <a:off x="319178" y="1076446"/>
            <a:ext cx="11776365" cy="5300326"/>
            <a:chOff x="1580096" y="1636077"/>
            <a:chExt cx="9319814" cy="4129421"/>
          </a:xfrm>
        </p:grpSpPr>
        <p:grpSp>
          <p:nvGrpSpPr>
            <p:cNvPr id="5" name="Gruppieren 4">
              <a:extLst>
                <a:ext uri="{FF2B5EF4-FFF2-40B4-BE49-F238E27FC236}">
                  <a16:creationId xmlns:a16="http://schemas.microsoft.com/office/drawing/2014/main" id="{0547566D-DD3F-8172-C5A8-F4295ADF04BD}"/>
                </a:ext>
              </a:extLst>
            </p:cNvPr>
            <p:cNvGrpSpPr/>
            <p:nvPr/>
          </p:nvGrpSpPr>
          <p:grpSpPr>
            <a:xfrm>
              <a:off x="1580096" y="1636077"/>
              <a:ext cx="9319814" cy="4129421"/>
              <a:chOff x="184149" y="3705456"/>
              <a:chExt cx="5911850" cy="2502886"/>
            </a:xfrm>
          </p:grpSpPr>
          <p:grpSp>
            <p:nvGrpSpPr>
              <p:cNvPr id="6" name="Gruppieren 5">
                <a:extLst>
                  <a:ext uri="{FF2B5EF4-FFF2-40B4-BE49-F238E27FC236}">
                    <a16:creationId xmlns:a16="http://schemas.microsoft.com/office/drawing/2014/main" id="{C21A1598-B343-D326-D103-B75459BCD5CE}"/>
                  </a:ext>
                </a:extLst>
              </p:cNvPr>
              <p:cNvGrpSpPr/>
              <p:nvPr/>
            </p:nvGrpSpPr>
            <p:grpSpPr>
              <a:xfrm>
                <a:off x="184149" y="3705456"/>
                <a:ext cx="5911850" cy="2502886"/>
                <a:chOff x="1708201" y="1026295"/>
                <a:chExt cx="5943601" cy="2737173"/>
              </a:xfrm>
            </p:grpSpPr>
            <p:pic>
              <p:nvPicPr>
                <p:cNvPr id="11" name="Inhaltsplatzhalter 8">
                  <a:extLst>
                    <a:ext uri="{FF2B5EF4-FFF2-40B4-BE49-F238E27FC236}">
                      <a16:creationId xmlns:a16="http://schemas.microsoft.com/office/drawing/2014/main" id="{052D4BE7-D8FD-1BC0-24E7-8895F6F84FB0}"/>
                    </a:ext>
                  </a:extLst>
                </p:cNvPr>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1708201" y="1026295"/>
                  <a:ext cx="5943601" cy="2737173"/>
                </a:xfrm>
                <a:prstGeom prst="rect">
                  <a:avLst/>
                </a:prstGeom>
              </p:spPr>
            </p:pic>
            <p:sp>
              <p:nvSpPr>
                <p:cNvPr id="12" name="Textfeld 11">
                  <a:extLst>
                    <a:ext uri="{FF2B5EF4-FFF2-40B4-BE49-F238E27FC236}">
                      <a16:creationId xmlns:a16="http://schemas.microsoft.com/office/drawing/2014/main" id="{07CA6075-1DA7-B9F9-2DD9-C8FF0684FCA4}"/>
                    </a:ext>
                  </a:extLst>
                </p:cNvPr>
                <p:cNvSpPr txBox="1"/>
                <p:nvPr/>
              </p:nvSpPr>
              <p:spPr>
                <a:xfrm>
                  <a:off x="6536669" y="3386091"/>
                  <a:ext cx="1041328" cy="204009"/>
                </a:xfrm>
                <a:prstGeom prst="rect">
                  <a:avLst/>
                </a:prstGeom>
                <a:solidFill>
                  <a:schemeClr val="bg1"/>
                </a:solidFill>
                <a:ln>
                  <a:noFill/>
                </a:ln>
              </p:spPr>
              <p:txBody>
                <a:bodyPr wrap="square" rtlCol="0">
                  <a:spAutoFit/>
                </a:bodyPr>
                <a:lstStyle/>
                <a:p>
                  <a:pPr algn="ctr"/>
                  <a:r>
                    <a:rPr lang="de-DE" sz="1400" dirty="0">
                      <a:latin typeface="Arial" panose="020B0604020202020204" pitchFamily="34" charset="0"/>
                      <a:ea typeface="Source Sans Pro" panose="020B0503030403020204" pitchFamily="34" charset="0"/>
                      <a:cs typeface="Arial" panose="020B0604020202020204" pitchFamily="34" charset="0"/>
                    </a:rPr>
                    <a:t>0,2 m</a:t>
                  </a:r>
                </a:p>
              </p:txBody>
            </p:sp>
            <p:sp>
              <p:nvSpPr>
                <p:cNvPr id="13" name="Rechteck 12">
                  <a:extLst>
                    <a:ext uri="{FF2B5EF4-FFF2-40B4-BE49-F238E27FC236}">
                      <a16:creationId xmlns:a16="http://schemas.microsoft.com/office/drawing/2014/main" id="{2BD61926-6E1B-F5B3-3AD7-65018051D55D}"/>
                    </a:ext>
                  </a:extLst>
                </p:cNvPr>
                <p:cNvSpPr/>
                <p:nvPr/>
              </p:nvSpPr>
              <p:spPr>
                <a:xfrm>
                  <a:off x="1708201" y="1026295"/>
                  <a:ext cx="539699" cy="4469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Arial" panose="020B0604020202020204" pitchFamily="34" charset="0"/>
                    <a:cs typeface="Arial" panose="020B0604020202020204" pitchFamily="34" charset="0"/>
                  </a:endParaRPr>
                </a:p>
              </p:txBody>
            </p:sp>
          </p:grpSp>
          <p:sp>
            <p:nvSpPr>
              <p:cNvPr id="7" name="Textfeld 6">
                <a:extLst>
                  <a:ext uri="{FF2B5EF4-FFF2-40B4-BE49-F238E27FC236}">
                    <a16:creationId xmlns:a16="http://schemas.microsoft.com/office/drawing/2014/main" id="{D58149A4-BD96-333B-E20A-687B6ADBAAD2}"/>
                  </a:ext>
                </a:extLst>
              </p:cNvPr>
              <p:cNvSpPr txBox="1"/>
              <p:nvPr/>
            </p:nvSpPr>
            <p:spPr>
              <a:xfrm>
                <a:off x="2555422" y="4114109"/>
                <a:ext cx="1435297" cy="223856"/>
              </a:xfrm>
              <a:prstGeom prst="rect">
                <a:avLst/>
              </a:prstGeom>
              <a:solidFill>
                <a:schemeClr val="bg1"/>
              </a:solidFill>
              <a:ln>
                <a:noFill/>
              </a:ln>
            </p:spPr>
            <p:txBody>
              <a:bodyPr wrap="square" rtlCol="0">
                <a:spAutoFit/>
              </a:bodyPr>
              <a:lstStyle/>
              <a:p>
                <a:r>
                  <a:rPr lang="de-DE" b="1" dirty="0">
                    <a:solidFill>
                      <a:prstClr val="black"/>
                    </a:solidFill>
                    <a:latin typeface="Arial" panose="020B0604020202020204" pitchFamily="34" charset="0"/>
                    <a:ea typeface="Source Sans Pro" panose="020B0503030403020204" pitchFamily="34" charset="0"/>
                    <a:cs typeface="Arial" panose="020B0604020202020204" pitchFamily="34" charset="0"/>
                  </a:rPr>
                  <a:t>Sandwich design</a:t>
                </a:r>
              </a:p>
            </p:txBody>
          </p:sp>
          <p:cxnSp>
            <p:nvCxnSpPr>
              <p:cNvPr id="8" name="Gerade Verbindung mit Pfeil 7">
                <a:extLst>
                  <a:ext uri="{FF2B5EF4-FFF2-40B4-BE49-F238E27FC236}">
                    <a16:creationId xmlns:a16="http://schemas.microsoft.com/office/drawing/2014/main" id="{8EBC45B6-73D4-1ADB-8B78-EC283AB3D204}"/>
                  </a:ext>
                </a:extLst>
              </p:cNvPr>
              <p:cNvCxnSpPr>
                <a:cxnSpLocks/>
              </p:cNvCxnSpPr>
              <p:nvPr/>
            </p:nvCxnSpPr>
            <p:spPr>
              <a:xfrm flipV="1">
                <a:off x="3811201" y="4183980"/>
                <a:ext cx="595244" cy="29307"/>
              </a:xfrm>
              <a:prstGeom prst="straightConnector1">
                <a:avLst/>
              </a:prstGeom>
              <a:ln>
                <a:tailEnd type="triangle"/>
              </a:ln>
              <a:effectLst>
                <a:glow rad="101600">
                  <a:schemeClr val="bg1">
                    <a:alpha val="60000"/>
                  </a:schemeClr>
                </a:glow>
              </a:effectLst>
            </p:spPr>
            <p:style>
              <a:lnRef idx="1">
                <a:schemeClr val="dk1"/>
              </a:lnRef>
              <a:fillRef idx="0">
                <a:schemeClr val="dk1"/>
              </a:fillRef>
              <a:effectRef idx="0">
                <a:schemeClr val="dk1"/>
              </a:effectRef>
              <a:fontRef idx="minor">
                <a:schemeClr val="tx1"/>
              </a:fontRef>
            </p:style>
          </p:cxnSp>
          <p:sp>
            <p:nvSpPr>
              <p:cNvPr id="9" name="Textfeld 8">
                <a:extLst>
                  <a:ext uri="{FF2B5EF4-FFF2-40B4-BE49-F238E27FC236}">
                    <a16:creationId xmlns:a16="http://schemas.microsoft.com/office/drawing/2014/main" id="{E3B7F4F9-2671-CD61-AA83-271A5215D5DE}"/>
                  </a:ext>
                </a:extLst>
              </p:cNvPr>
              <p:cNvSpPr txBox="1"/>
              <p:nvPr/>
            </p:nvSpPr>
            <p:spPr>
              <a:xfrm>
                <a:off x="859663" y="3747331"/>
                <a:ext cx="2680971" cy="223856"/>
              </a:xfrm>
              <a:prstGeom prst="rect">
                <a:avLst/>
              </a:prstGeom>
              <a:solidFill>
                <a:schemeClr val="bg1"/>
              </a:solidFill>
              <a:ln>
                <a:noFill/>
              </a:ln>
            </p:spPr>
            <p:txBody>
              <a:bodyPr wrap="square" rtlCol="0">
                <a:spAutoFit/>
              </a:bodyPr>
              <a:lstStyle/>
              <a:p>
                <a:r>
                  <a:rPr lang="de-DE" b="1" dirty="0">
                    <a:solidFill>
                      <a:prstClr val="black"/>
                    </a:solidFill>
                    <a:latin typeface="Arial" panose="020B0604020202020204" pitchFamily="34" charset="0"/>
                    <a:ea typeface="Source Sans Pro" panose="020B0503030403020204" pitchFamily="34" charset="0"/>
                    <a:cs typeface="Arial" panose="020B0604020202020204" pitchFamily="34" charset="0"/>
                  </a:rPr>
                  <a:t>Composite design (</a:t>
                </a:r>
                <a:r>
                  <a:rPr lang="de-DE" b="1" dirty="0" err="1">
                    <a:solidFill>
                      <a:prstClr val="black"/>
                    </a:solidFill>
                    <a:latin typeface="Arial" panose="020B0604020202020204" pitchFamily="34" charset="0"/>
                    <a:ea typeface="Source Sans Pro" panose="020B0503030403020204" pitchFamily="34" charset="0"/>
                    <a:cs typeface="Arial" panose="020B0604020202020204" pitchFamily="34" charset="0"/>
                  </a:rPr>
                  <a:t>shells</a:t>
                </a:r>
                <a:r>
                  <a:rPr lang="de-DE" b="1" dirty="0">
                    <a:solidFill>
                      <a:prstClr val="black"/>
                    </a:solidFill>
                    <a:latin typeface="Arial" panose="020B0604020202020204" pitchFamily="34" charset="0"/>
                    <a:ea typeface="Source Sans Pro" panose="020B0503030403020204" pitchFamily="34" charset="0"/>
                    <a:cs typeface="Arial" panose="020B0604020202020204" pitchFamily="34" charset="0"/>
                  </a:rPr>
                  <a:t>)</a:t>
                </a:r>
              </a:p>
            </p:txBody>
          </p:sp>
          <p:cxnSp>
            <p:nvCxnSpPr>
              <p:cNvPr id="10" name="Gerade Verbindung mit Pfeil 9">
                <a:extLst>
                  <a:ext uri="{FF2B5EF4-FFF2-40B4-BE49-F238E27FC236}">
                    <a16:creationId xmlns:a16="http://schemas.microsoft.com/office/drawing/2014/main" id="{AD1B1C6B-AE63-90E7-CF2B-CC87099E79BE}"/>
                  </a:ext>
                </a:extLst>
              </p:cNvPr>
              <p:cNvCxnSpPr>
                <a:cxnSpLocks/>
              </p:cNvCxnSpPr>
              <p:nvPr/>
            </p:nvCxnSpPr>
            <p:spPr>
              <a:xfrm>
                <a:off x="1709530" y="4011577"/>
                <a:ext cx="129903" cy="432832"/>
              </a:xfrm>
              <a:prstGeom prst="straightConnector1">
                <a:avLst/>
              </a:prstGeom>
              <a:ln>
                <a:tailEnd type="triangle"/>
              </a:ln>
              <a:effectLst>
                <a:glow rad="63500">
                  <a:schemeClr val="bg1">
                    <a:alpha val="40000"/>
                  </a:schemeClr>
                </a:glow>
              </a:effectLst>
            </p:spPr>
            <p:style>
              <a:lnRef idx="1">
                <a:schemeClr val="dk1"/>
              </a:lnRef>
              <a:fillRef idx="0">
                <a:schemeClr val="dk1"/>
              </a:fillRef>
              <a:effectRef idx="0">
                <a:schemeClr val="dk1"/>
              </a:effectRef>
              <a:fontRef idx="minor">
                <a:schemeClr val="tx1"/>
              </a:fontRef>
            </p:style>
          </p:cxnSp>
        </p:grpSp>
        <p:sp>
          <p:nvSpPr>
            <p:cNvPr id="14" name="Rechteck 13">
              <a:extLst>
                <a:ext uri="{FF2B5EF4-FFF2-40B4-BE49-F238E27FC236}">
                  <a16:creationId xmlns:a16="http://schemas.microsoft.com/office/drawing/2014/main" id="{0F29CEE9-02FB-C9A5-CE9C-05D21609D078}"/>
                </a:ext>
              </a:extLst>
            </p:cNvPr>
            <p:cNvSpPr/>
            <p:nvPr/>
          </p:nvSpPr>
          <p:spPr bwMode="auto">
            <a:xfrm>
              <a:off x="2029623" y="4541389"/>
              <a:ext cx="1969509" cy="401777"/>
            </a:xfrm>
            <a:prstGeom prst="rect">
              <a:avLst/>
            </a:prstGeom>
            <a:solidFill>
              <a:schemeClr val="bg1"/>
            </a:solidFill>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Aluminium</a:t>
              </a:r>
            </a:p>
          </p:txBody>
        </p:sp>
        <p:sp>
          <p:nvSpPr>
            <p:cNvPr id="15" name="Rechteck 14">
              <a:extLst>
                <a:ext uri="{FF2B5EF4-FFF2-40B4-BE49-F238E27FC236}">
                  <a16:creationId xmlns:a16="http://schemas.microsoft.com/office/drawing/2014/main" id="{45437D1E-C40C-EFB2-AC3A-E23678E1E501}"/>
                </a:ext>
              </a:extLst>
            </p:cNvPr>
            <p:cNvSpPr/>
            <p:nvPr/>
          </p:nvSpPr>
          <p:spPr bwMode="auto">
            <a:xfrm>
              <a:off x="2029623" y="4991469"/>
              <a:ext cx="1623059" cy="401777"/>
            </a:xfrm>
            <a:prstGeom prst="rect">
              <a:avLst/>
            </a:prstGeom>
            <a:solidFill>
              <a:schemeClr val="bg1"/>
            </a:solidFill>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Adhesive    </a:t>
              </a:r>
            </a:p>
          </p:txBody>
        </p:sp>
        <p:sp>
          <p:nvSpPr>
            <p:cNvPr id="16" name="Rechteck 15">
              <a:extLst>
                <a:ext uri="{FF2B5EF4-FFF2-40B4-BE49-F238E27FC236}">
                  <a16:creationId xmlns:a16="http://schemas.microsoft.com/office/drawing/2014/main" id="{FF69E841-9957-C7AC-04F4-6C4E6B409CEA}"/>
                </a:ext>
              </a:extLst>
            </p:cNvPr>
            <p:cNvSpPr/>
            <p:nvPr/>
          </p:nvSpPr>
          <p:spPr bwMode="auto">
            <a:xfrm>
              <a:off x="4388600" y="4541389"/>
              <a:ext cx="1623059" cy="401777"/>
            </a:xfrm>
            <a:prstGeom prst="rect">
              <a:avLst/>
            </a:prstGeom>
            <a:solidFill>
              <a:schemeClr val="bg1"/>
            </a:solidFill>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UD GFRP</a:t>
              </a:r>
            </a:p>
          </p:txBody>
        </p:sp>
        <p:sp>
          <p:nvSpPr>
            <p:cNvPr id="17" name="Rechteck 16">
              <a:extLst>
                <a:ext uri="{FF2B5EF4-FFF2-40B4-BE49-F238E27FC236}">
                  <a16:creationId xmlns:a16="http://schemas.microsoft.com/office/drawing/2014/main" id="{8EFE4D17-5965-3EB3-AC18-731A7AE8B32F}"/>
                </a:ext>
              </a:extLst>
            </p:cNvPr>
            <p:cNvSpPr/>
            <p:nvPr/>
          </p:nvSpPr>
          <p:spPr bwMode="auto">
            <a:xfrm>
              <a:off x="4388600" y="4995060"/>
              <a:ext cx="1623059" cy="401777"/>
            </a:xfrm>
            <a:prstGeom prst="rect">
              <a:avLst/>
            </a:prstGeom>
            <a:solidFill>
              <a:schemeClr val="bg1"/>
            </a:solidFill>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BD GFRP</a:t>
              </a:r>
            </a:p>
          </p:txBody>
        </p:sp>
        <p:sp>
          <p:nvSpPr>
            <p:cNvPr id="18" name="Rechteck 17">
              <a:extLst>
                <a:ext uri="{FF2B5EF4-FFF2-40B4-BE49-F238E27FC236}">
                  <a16:creationId xmlns:a16="http://schemas.microsoft.com/office/drawing/2014/main" id="{69DA4941-EC75-25C5-07FA-AC5EE32D3640}"/>
                </a:ext>
              </a:extLst>
            </p:cNvPr>
            <p:cNvSpPr/>
            <p:nvPr/>
          </p:nvSpPr>
          <p:spPr bwMode="auto">
            <a:xfrm>
              <a:off x="6747577" y="4545397"/>
              <a:ext cx="2715262" cy="401777"/>
            </a:xfrm>
            <a:prstGeom prst="rect">
              <a:avLst/>
            </a:prstGeom>
            <a:solidFill>
              <a:schemeClr val="bg1"/>
            </a:solidFill>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Foam / Balsa wood</a:t>
              </a:r>
            </a:p>
          </p:txBody>
        </p:sp>
        <p:sp>
          <p:nvSpPr>
            <p:cNvPr id="19" name="Rechteck 18">
              <a:extLst>
                <a:ext uri="{FF2B5EF4-FFF2-40B4-BE49-F238E27FC236}">
                  <a16:creationId xmlns:a16="http://schemas.microsoft.com/office/drawing/2014/main" id="{0AFF18A7-471F-548C-DE09-F255126AF8E5}"/>
                </a:ext>
              </a:extLst>
            </p:cNvPr>
            <p:cNvSpPr/>
            <p:nvPr/>
          </p:nvSpPr>
          <p:spPr bwMode="auto">
            <a:xfrm>
              <a:off x="6747577" y="4991469"/>
              <a:ext cx="1623059" cy="401777"/>
            </a:xfrm>
            <a:prstGeom prst="rect">
              <a:avLst/>
            </a:prstGeom>
            <a:solidFill>
              <a:schemeClr val="bg1"/>
            </a:solidFill>
          </p:spPr>
          <p:txBody>
            <a:bodyPr wrap="square">
              <a:spAutoFit/>
            </a:bodyPr>
            <a:lstStyle/>
            <a:p>
              <a:pPr>
                <a:lnSpc>
                  <a:spcPct val="120000"/>
                </a:lnSpc>
              </a:pPr>
              <a:r>
                <a:rPr lang="en-GB" dirty="0">
                  <a:latin typeface="Arial" panose="020B0604020202020204" pitchFamily="34" charset="0"/>
                  <a:ea typeface="Source Sans Pro" panose="020B0503030403020204" pitchFamily="34" charset="0"/>
                  <a:cs typeface="Arial" panose="020B0604020202020204" pitchFamily="34" charset="0"/>
                </a:rPr>
                <a:t>Gelcoat</a:t>
              </a:r>
            </a:p>
          </p:txBody>
        </p:sp>
      </p:grpSp>
      <p:sp>
        <p:nvSpPr>
          <p:cNvPr id="21" name="Textfeld 20">
            <a:extLst>
              <a:ext uri="{FF2B5EF4-FFF2-40B4-BE49-F238E27FC236}">
                <a16:creationId xmlns:a16="http://schemas.microsoft.com/office/drawing/2014/main" id="{95757815-1360-9B34-B999-F88237B16B89}"/>
              </a:ext>
            </a:extLst>
          </p:cNvPr>
          <p:cNvSpPr txBox="1"/>
          <p:nvPr/>
        </p:nvSpPr>
        <p:spPr>
          <a:xfrm>
            <a:off x="9236441" y="5020211"/>
            <a:ext cx="2859102" cy="369332"/>
          </a:xfrm>
          <a:prstGeom prst="rect">
            <a:avLst/>
          </a:prstGeom>
          <a:solidFill>
            <a:schemeClr val="bg1"/>
          </a:solidFill>
          <a:ln>
            <a:noFill/>
          </a:ln>
        </p:spPr>
        <p:txBody>
          <a:bodyPr wrap="square" rtlCol="0">
            <a:spAutoFit/>
          </a:bodyPr>
          <a:lstStyle/>
          <a:p>
            <a:r>
              <a:rPr lang="en-GB" dirty="0">
                <a:latin typeface="Arial" panose="020B0604020202020204" pitchFamily="34" charset="0"/>
                <a:ea typeface="Verdana" panose="020B0604030504040204" pitchFamily="34" charset="0"/>
                <a:cs typeface="Arial" panose="020B0604020202020204" pitchFamily="34" charset="0"/>
              </a:rPr>
              <a:t>          [Kucher et al. 2023]</a:t>
            </a:r>
            <a:endParaRPr lang="de-DE" b="1" dirty="0">
              <a:solidFill>
                <a:prstClr val="black"/>
              </a:solidFill>
              <a:latin typeface="Arial" panose="020B0604020202020204" pitchFamily="34" charset="0"/>
              <a:ea typeface="Source Sans Pro" panose="020B0503030403020204" pitchFamily="34" charset="0"/>
              <a:cs typeface="Arial" panose="020B0604020202020204" pitchFamily="34" charset="0"/>
            </a:endParaRPr>
          </a:p>
        </p:txBody>
      </p:sp>
    </p:spTree>
    <p:extLst>
      <p:ext uri="{BB962C8B-B14F-4D97-AF65-F5344CB8AC3E}">
        <p14:creationId xmlns:p14="http://schemas.microsoft.com/office/powerpoint/2010/main" val="931368515"/>
      </p:ext>
    </p:extLst>
  </p:cSld>
  <p:clrMapOvr>
    <a:masterClrMapping/>
  </p:clrMapOvr>
</p:sld>
</file>

<file path=ppt/theme/theme1.xml><?xml version="1.0" encoding="utf-8"?>
<a:theme xmlns:a="http://schemas.openxmlformats.org/drawingml/2006/main" name="Front_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ueba_patron" id="{B93F34A6-49C0-468E-96FC-E01BCF8AE9C9}" vid="{595E694E-8F0B-4E0F-9241-09860628F2B0}"/>
    </a:ext>
  </a:extLst>
</a:theme>
</file>

<file path=ppt/theme/theme2.xml><?xml version="1.0" encoding="utf-8"?>
<a:theme xmlns:a="http://schemas.openxmlformats.org/drawingml/2006/main" name="Middle_Slid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prueba_patron</Template>
  <TotalTime>0</TotalTime>
  <Words>2325</Words>
  <Application>Microsoft Office PowerPoint</Application>
  <PresentationFormat>Breitbild</PresentationFormat>
  <Paragraphs>253</Paragraphs>
  <Slides>40</Slides>
  <Notes>0</Notes>
  <HiddenSlides>0</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40</vt:i4>
      </vt:variant>
    </vt:vector>
  </HeadingPairs>
  <TitlesOfParts>
    <vt:vector size="48" baseType="lpstr">
      <vt:lpstr>Arial</vt:lpstr>
      <vt:lpstr>Calibri</vt:lpstr>
      <vt:lpstr>Comfortaa</vt:lpstr>
      <vt:lpstr>Source Sans Pro</vt:lpstr>
      <vt:lpstr>Symbol</vt:lpstr>
      <vt:lpstr>Verdana</vt:lpstr>
      <vt:lpstr>Front_Slide</vt:lpstr>
      <vt:lpstr>Middle_Slidde</vt:lpstr>
      <vt:lpstr>PowerPoint-Präsentation</vt:lpstr>
      <vt:lpstr>Agenda</vt:lpstr>
      <vt:lpstr>Introduction</vt:lpstr>
      <vt:lpstr>Problem: Circularity of composites</vt:lpstr>
      <vt:lpstr>Problem: Circularity of composites</vt:lpstr>
      <vt:lpstr>Circularity of composites: existing solutions</vt:lpstr>
      <vt:lpstr>Circular economy: circularity strategies</vt:lpstr>
      <vt:lpstr>R6-strategy</vt:lpstr>
      <vt:lpstr>Repurposing of WTBs: materials</vt:lpstr>
      <vt:lpstr>Repurposing of WTBs: multi-scale problem</vt:lpstr>
      <vt:lpstr>Repurposing: definitions and classifications</vt:lpstr>
      <vt:lpstr>Scenario 3 demo: floating PV systems</vt:lpstr>
      <vt:lpstr>Scenario 3 demo: floating PV systems</vt:lpstr>
      <vt:lpstr>Small scale demo: concept</vt:lpstr>
      <vt:lpstr>Small scale demo: concept</vt:lpstr>
      <vt:lpstr>Small scale demo: concept</vt:lpstr>
      <vt:lpstr>Small scale demo manufacturing: (1) WTB preparation</vt:lpstr>
      <vt:lpstr>Small scale demo manufacturing: (2) Load introduction</vt:lpstr>
      <vt:lpstr>Small scale demo manufacturing: (3) Closing ends</vt:lpstr>
      <vt:lpstr>Small scale demo manufacturing: (4) Experiments</vt:lpstr>
      <vt:lpstr>Small scale demo manufacturing: (5) Support structure</vt:lpstr>
      <vt:lpstr>Small scale demo manufacturing: (6) Solar module </vt:lpstr>
      <vt:lpstr>Small scale demo manufacturing: (7) Floating test</vt:lpstr>
      <vt:lpstr>Andreia</vt:lpstr>
      <vt:lpstr>Andreia</vt:lpstr>
      <vt:lpstr>Andreia</vt:lpstr>
      <vt:lpstr>Andreia</vt:lpstr>
      <vt:lpstr>Andreia</vt:lpstr>
      <vt:lpstr>Andreia</vt:lpstr>
      <vt:lpstr>Andreia</vt:lpstr>
      <vt:lpstr>Andreia</vt:lpstr>
      <vt:lpstr>Andreia</vt:lpstr>
      <vt:lpstr>Life-Cycle Assessment (LCA)</vt:lpstr>
      <vt:lpstr>Life-Cycle Assessment (LCA)</vt:lpstr>
      <vt:lpstr>Lessons learnt</vt:lpstr>
      <vt:lpstr>Summary and outlook</vt:lpstr>
      <vt:lpstr>Literature</vt:lpstr>
      <vt:lpstr>PowerPoint-Präsentation</vt:lpstr>
      <vt:lpstr>PowerPoint-Präsentation</vt:lpstr>
      <vt:lpstr>PowerPoint-Präsentation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AIMEN - Leticia Alarcón Sabarís</dc:creator>
  <cp:lastModifiedBy>Böhm, Robert</cp:lastModifiedBy>
  <cp:revision>135</cp:revision>
  <dcterms:created xsi:type="dcterms:W3CDTF">2018-11-12T10:54:35Z</dcterms:created>
  <dcterms:modified xsi:type="dcterms:W3CDTF">2025-10-28T10:02:13Z</dcterms:modified>
</cp:coreProperties>
</file>